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26"/>
  </p:notesMasterIdLst>
  <p:sldIdLst>
    <p:sldId id="277" r:id="rId3"/>
    <p:sldId id="257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8" r:id="rId13"/>
    <p:sldId id="287" r:id="rId14"/>
    <p:sldId id="289" r:id="rId15"/>
    <p:sldId id="290" r:id="rId16"/>
    <p:sldId id="291" r:id="rId17"/>
    <p:sldId id="294" r:id="rId18"/>
    <p:sldId id="300" r:id="rId19"/>
    <p:sldId id="298" r:id="rId20"/>
    <p:sldId id="293" r:id="rId21"/>
    <p:sldId id="295" r:id="rId22"/>
    <p:sldId id="299" r:id="rId23"/>
    <p:sldId id="296" r:id="rId24"/>
    <p:sldId id="297" r:id="rId25"/>
  </p:sldIdLst>
  <p:sldSz cx="9144000" cy="5143500" type="screen16x9"/>
  <p:notesSz cx="6858000" cy="9144000"/>
  <p:embeddedFontLst>
    <p:embeddedFont>
      <p:font typeface="Archivo" panose="020B0604020202020204" charset="0"/>
      <p:regular r:id="rId27"/>
      <p:bold r:id="rId28"/>
      <p:italic r:id="rId29"/>
      <p:boldItalic r:id="rId30"/>
    </p:embeddedFont>
    <p:embeddedFont>
      <p:font typeface="Archivo ExtraBold" panose="020B0604020202020204" charset="0"/>
      <p:bold r:id="rId31"/>
      <p:boldItalic r:id="rId32"/>
    </p:embeddedFont>
    <p:embeddedFont>
      <p:font typeface="Archivo SemiBold" panose="020B0604020202020204" charset="0"/>
      <p:regular r:id="rId33"/>
      <p:bold r:id="rId34"/>
      <p:italic r:id="rId35"/>
      <p:boldItalic r:id="rId36"/>
    </p:embeddedFont>
    <p:embeddedFont>
      <p:font typeface="Berlin Sans FB Demi" panose="020E0802020502020306" pitchFamily="34" charset="0"/>
      <p:bold r:id="rId37"/>
    </p:embeddedFont>
    <p:embeddedFont>
      <p:font typeface="Inter" panose="020B0604020202020204" charset="0"/>
      <p:regular r:id="rId38"/>
      <p:bold r:id="rId39"/>
      <p:italic r:id="rId40"/>
      <p:boldItalic r:id="rId41"/>
    </p:embeddedFont>
    <p:embeddedFont>
      <p:font typeface="Lato" panose="020F0502020204030203" pitchFamily="34" charset="0"/>
      <p:regular r:id="rId42"/>
      <p:bold r:id="rId43"/>
      <p:italic r:id="rId44"/>
      <p:boldItalic r:id="rId45"/>
    </p:embeddedFont>
    <p:embeddedFont>
      <p:font typeface="League Spartan Black" pitchFamily="2" charset="0"/>
      <p:bold r:id="rId46"/>
    </p:embeddedFont>
    <p:embeddedFont>
      <p:font typeface="Montserrat" panose="00000500000000000000" pitchFamily="2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  <a:srgbClr val="79D65B"/>
    <a:srgbClr val="99FF33"/>
    <a:srgbClr val="29878F"/>
    <a:srgbClr val="4FC079"/>
    <a:srgbClr val="19A4A0"/>
    <a:srgbClr val="1FAFAB"/>
    <a:srgbClr val="2FB1BE"/>
    <a:srgbClr val="468D94"/>
    <a:srgbClr val="28A6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27" autoAdjust="0"/>
    <p:restoredTop sz="95033" autoAdjust="0"/>
  </p:normalViewPr>
  <p:slideViewPr>
    <p:cSldViewPr snapToGrid="0">
      <p:cViewPr varScale="1">
        <p:scale>
          <a:sx n="106" d="100"/>
          <a:sy n="106" d="100"/>
        </p:scale>
        <p:origin x="-158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font" Target="fonts/font24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3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8.xml"/><Relationship Id="rId41" Type="http://schemas.openxmlformats.org/officeDocument/2006/relationships/font" Target="fonts/font15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200" b="0" i="0" u="none" strike="noStrike" kern="1200" cap="none" spc="0" baseline="0" dirty="0" smtClean="0">
                <a:gradFill>
                  <a:gsLst>
                    <a:gs pos="0">
                      <a:srgbClr val="29878F"/>
                    </a:gs>
                    <a:gs pos="88000">
                      <a:srgbClr val="51AF75"/>
                    </a:gs>
                    <a:gs pos="98000">
                      <a:srgbClr val="79D65B"/>
                    </a:gs>
                  </a:gsLst>
                  <a:lin ang="10800000" scaled="1"/>
                </a:gradFill>
                <a:latin typeface="Archivo ExtraBold"/>
                <a:ea typeface="Calibri"/>
                <a:cs typeface="Archivo ExtraBold"/>
                <a:sym typeface="Arial"/>
              </a:defRPr>
            </a:pPr>
            <a:r>
              <a:rPr lang="en-US" sz="1200" b="0" i="0" u="none" strike="noStrike" cap="none" dirty="0">
                <a:gradFill>
                  <a:gsLst>
                    <a:gs pos="0">
                      <a:srgbClr val="29878F"/>
                    </a:gs>
                    <a:gs pos="88000">
                      <a:srgbClr val="51AF75"/>
                    </a:gs>
                    <a:gs pos="98000">
                      <a:srgbClr val="79D65B"/>
                    </a:gs>
                  </a:gsLst>
                  <a:lin ang="10800000" scaled="1"/>
                </a:gradFill>
                <a:latin typeface="Archivo ExtraBold"/>
                <a:ea typeface="Calibri"/>
                <a:cs typeface="Archivo ExtraBold"/>
                <a:sym typeface="Arial"/>
              </a:rPr>
              <a:t>Quarterly Forecast</a:t>
            </a:r>
          </a:p>
        </c:rich>
      </c:tx>
      <c:layout>
        <c:manualLayout>
          <c:xMode val="edge"/>
          <c:yMode val="edge"/>
          <c:x val="0.37059373898814468"/>
          <c:y val="8.13844540304751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cap="none" spc="0" baseline="0" dirty="0" smtClean="0">
              <a:gradFill>
                <a:gsLst>
                  <a:gs pos="0">
                    <a:srgbClr val="29878F"/>
                  </a:gs>
                  <a:gs pos="88000">
                    <a:srgbClr val="51AF75"/>
                  </a:gs>
                  <a:gs pos="98000">
                    <a:srgbClr val="79D65B"/>
                  </a:gs>
                </a:gsLst>
                <a:lin ang="10800000" scaled="1"/>
              </a:gradFill>
              <a:latin typeface="Archivo ExtraBold"/>
              <a:ea typeface="Calibri"/>
              <a:cs typeface="Archivo ExtraBold"/>
              <a:sym typeface="Arial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46332338300397335"/>
          <c:y val="0.27028907963304805"/>
          <c:w val="0.44754529290016321"/>
          <c:h val="0.4593490504192766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Project Users</c:v>
                </c:pt>
              </c:strCache>
            </c:strRef>
          </c:tx>
          <c:spPr>
            <a:ln w="19050" cap="rnd">
              <a:solidFill>
                <a:srgbClr val="29878F"/>
              </a:solidFill>
              <a:round/>
            </a:ln>
            <a:effectLst/>
          </c:spPr>
          <c:marker>
            <c:symbol val="none"/>
          </c:marker>
          <c:xVal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5000</c:v>
                </c:pt>
                <c:pt idx="1">
                  <c:v>7604</c:v>
                </c:pt>
                <c:pt idx="2">
                  <c:v>11564</c:v>
                </c:pt>
                <c:pt idx="3">
                  <c:v>17587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B78-40E3-AB10-6EC8B9334FE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Estimated Revenue (EUR)</c:v>
                </c:pt>
              </c:strCache>
            </c:strRef>
          </c:tx>
          <c:spPr>
            <a:ln w="19050" cap="rnd">
              <a:solidFill>
                <a:srgbClr val="79D65B"/>
              </a:solidFill>
              <a:round/>
            </a:ln>
            <a:effectLst/>
          </c:spPr>
          <c:marker>
            <c:symbol val="none"/>
          </c:marker>
          <c:xVal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xVal>
          <c:yVal>
            <c:numRef>
              <c:f>Sheet1!$C$2:$C$5</c:f>
              <c:numCache>
                <c:formatCode>General</c:formatCode>
                <c:ptCount val="4"/>
                <c:pt idx="0">
                  <c:v>12500</c:v>
                </c:pt>
                <c:pt idx="1">
                  <c:v>19010</c:v>
                </c:pt>
                <c:pt idx="2">
                  <c:v>28910</c:v>
                </c:pt>
                <c:pt idx="3">
                  <c:v>43967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B78-40E3-AB10-6EC8B9334F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84445903"/>
        <c:axId val="884447343"/>
      </c:scatterChart>
      <c:valAx>
        <c:axId val="884445903"/>
        <c:scaling>
          <c:orientation val="minMax"/>
          <c:max val="4"/>
          <c:min val="1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cap="none" spc="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chivo ExtraBold"/>
                    <a:ea typeface="Calibri"/>
                    <a:cs typeface="Archivo ExtraBold"/>
                  </a:defRPr>
                </a:pPr>
                <a:r>
                  <a:rPr lang="en-US" sz="1200" b="0" i="0" u="none" strike="noStrike" kern="1200" cap="none" spc="0" baseline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chivo ExtraBold"/>
                    <a:ea typeface="Calibri"/>
                    <a:cs typeface="Archivo ExtraBold"/>
                  </a:rPr>
                  <a:t>Q1     Q2    Q3    Q4</a:t>
                </a:r>
              </a:p>
            </c:rich>
          </c:tx>
          <c:layout>
            <c:manualLayout>
              <c:xMode val="edge"/>
              <c:yMode val="edge"/>
              <c:x val="0.43380897797831447"/>
              <c:y val="0.774732617650674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cap="none" spc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chivo ExtraBold"/>
                  <a:ea typeface="Calibri"/>
                  <a:cs typeface="Archivo ExtraBold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crossAx val="884447343"/>
        <c:crosses val="autoZero"/>
        <c:crossBetween val="midCat"/>
        <c:majorUnit val="1"/>
      </c:valAx>
      <c:valAx>
        <c:axId val="88444734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884445903"/>
        <c:crosses val="autoZero"/>
        <c:crossBetween val="midCat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8a8b58795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28625"/>
            <a:ext cx="205740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28a8b58795f_2_0:notes"/>
          <p:cNvSpPr txBox="1">
            <a:spLocks noGrp="1"/>
          </p:cNvSpPr>
          <p:nvPr>
            <p:ph type="body" idx="1"/>
          </p:nvPr>
        </p:nvSpPr>
        <p:spPr>
          <a:xfrm>
            <a:off x="342900" y="1650002"/>
            <a:ext cx="2743200" cy="1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Superteam Deck Notes: Put your startup name and logo with a 1-line subtitle.</a:t>
            </a:r>
            <a:endParaRPr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This subtitle should be a game changer - it focuses on outcomes and the secret sauce.</a:t>
            </a:r>
            <a:endParaRPr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(eg. “Decentraland - a virtual world owned by its users”)</a:t>
            </a:r>
            <a:endParaRPr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8" name="Google Shape;198;g28a8b58795f_2_0:notes"/>
          <p:cNvSpPr txBox="1">
            <a:spLocks noGrp="1"/>
          </p:cNvSpPr>
          <p:nvPr>
            <p:ph type="sldNum" idx="12"/>
          </p:nvPr>
        </p:nvSpPr>
        <p:spPr>
          <a:xfrm>
            <a:off x="1942306" y="3256551"/>
            <a:ext cx="14859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</a:t>
            </a:fld>
            <a:endParaRPr sz="600"/>
          </a:p>
        </p:txBody>
      </p:sp>
    </p:spTree>
    <p:extLst>
      <p:ext uri="{BB962C8B-B14F-4D97-AF65-F5344CB8AC3E}">
        <p14:creationId xmlns:p14="http://schemas.microsoft.com/office/powerpoint/2010/main" val="6133119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8F27D091-05AB-5AE2-5B84-1464F89ED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8a8b58795f_2_0:notes">
            <a:extLst>
              <a:ext uri="{FF2B5EF4-FFF2-40B4-BE49-F238E27FC236}">
                <a16:creationId xmlns:a16="http://schemas.microsoft.com/office/drawing/2014/main" id="{0BC19531-39B4-C73E-3AD3-33CCA2C4BE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28625"/>
            <a:ext cx="205740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28a8b58795f_2_0:notes">
            <a:extLst>
              <a:ext uri="{FF2B5EF4-FFF2-40B4-BE49-F238E27FC236}">
                <a16:creationId xmlns:a16="http://schemas.microsoft.com/office/drawing/2014/main" id="{11091236-4D21-4E63-F941-A550F918FC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2900" y="1650002"/>
            <a:ext cx="2743200" cy="1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Superteam Deck Notes: Put your startup name and logo with a 1-line subtitle.</a:t>
            </a:r>
            <a:endParaRPr sz="1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This subtitle should be a game changer - it focuses on outcomes and the secret sauce.</a:t>
            </a:r>
            <a:endParaRPr sz="1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(eg. “Decentraland - a virtual world owned by its users”)</a:t>
            </a:r>
            <a:endParaRPr sz="1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8" name="Google Shape;198;g28a8b58795f_2_0:notes">
            <a:extLst>
              <a:ext uri="{FF2B5EF4-FFF2-40B4-BE49-F238E27FC236}">
                <a16:creationId xmlns:a16="http://schemas.microsoft.com/office/drawing/2014/main" id="{C1DA5DE2-CDB2-7F50-7556-C5C3144F822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42306" y="3256551"/>
            <a:ext cx="14859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10</a:t>
            </a:fld>
            <a:endParaRPr sz="600"/>
          </a:p>
        </p:txBody>
      </p:sp>
    </p:spTree>
    <p:extLst>
      <p:ext uri="{BB962C8B-B14F-4D97-AF65-F5344CB8AC3E}">
        <p14:creationId xmlns:p14="http://schemas.microsoft.com/office/powerpoint/2010/main" val="281690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284C6465-556A-8E5C-166B-34598BDE1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8a8b58795f_2_0:notes">
            <a:extLst>
              <a:ext uri="{FF2B5EF4-FFF2-40B4-BE49-F238E27FC236}">
                <a16:creationId xmlns:a16="http://schemas.microsoft.com/office/drawing/2014/main" id="{B56D2178-B33B-DA1C-0ED7-6BB77CEDA4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28625"/>
            <a:ext cx="205740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28a8b58795f_2_0:notes">
            <a:extLst>
              <a:ext uri="{FF2B5EF4-FFF2-40B4-BE49-F238E27FC236}">
                <a16:creationId xmlns:a16="http://schemas.microsoft.com/office/drawing/2014/main" id="{A9394AE8-A9F0-A54F-3FEF-DE16682349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2900" y="1650002"/>
            <a:ext cx="2743200" cy="1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Superteam Deck Notes: Put your startup name and logo with a 1-line subtitle.</a:t>
            </a:r>
            <a:endParaRPr sz="1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This subtitle should be a game changer - it focuses on outcomes and the secret sauce.</a:t>
            </a:r>
            <a:endParaRPr sz="1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(eg. “Decentraland - a virtual world owned by its users”)</a:t>
            </a:r>
            <a:endParaRPr sz="1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8" name="Google Shape;198;g28a8b58795f_2_0:notes">
            <a:extLst>
              <a:ext uri="{FF2B5EF4-FFF2-40B4-BE49-F238E27FC236}">
                <a16:creationId xmlns:a16="http://schemas.microsoft.com/office/drawing/2014/main" id="{37BFEF4C-50FD-ADC7-8006-67841498819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42306" y="3256551"/>
            <a:ext cx="14859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11</a:t>
            </a:fld>
            <a:endParaRPr sz="600"/>
          </a:p>
        </p:txBody>
      </p:sp>
    </p:spTree>
    <p:extLst>
      <p:ext uri="{BB962C8B-B14F-4D97-AF65-F5344CB8AC3E}">
        <p14:creationId xmlns:p14="http://schemas.microsoft.com/office/powerpoint/2010/main" val="2549422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7806F2FE-6464-ADB4-EF8F-8942CB008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8a8b58795f_2_0:notes">
            <a:extLst>
              <a:ext uri="{FF2B5EF4-FFF2-40B4-BE49-F238E27FC236}">
                <a16:creationId xmlns:a16="http://schemas.microsoft.com/office/drawing/2014/main" id="{199896E3-4AFB-E820-323D-D9C9F4CB62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28625"/>
            <a:ext cx="205740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28a8b58795f_2_0:notes">
            <a:extLst>
              <a:ext uri="{FF2B5EF4-FFF2-40B4-BE49-F238E27FC236}">
                <a16:creationId xmlns:a16="http://schemas.microsoft.com/office/drawing/2014/main" id="{8CF8B5CA-A48A-3BB0-9381-EF60B8230C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2900" y="1650002"/>
            <a:ext cx="2743200" cy="1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Superteam Deck Notes: Put your startup name and logo with a 1-line subtitle.</a:t>
            </a:r>
            <a:endParaRPr sz="1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This subtitle should be a game changer - it focuses on outcomes and the secret sauce.</a:t>
            </a:r>
            <a:endParaRPr sz="1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(eg. “Decentraland - a virtual world owned by its users”)</a:t>
            </a:r>
            <a:endParaRPr sz="1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8" name="Google Shape;198;g28a8b58795f_2_0:notes">
            <a:extLst>
              <a:ext uri="{FF2B5EF4-FFF2-40B4-BE49-F238E27FC236}">
                <a16:creationId xmlns:a16="http://schemas.microsoft.com/office/drawing/2014/main" id="{034307E7-0F25-5066-6AA6-D011758F8A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42306" y="3256551"/>
            <a:ext cx="14859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12</a:t>
            </a:fld>
            <a:endParaRPr sz="600"/>
          </a:p>
        </p:txBody>
      </p:sp>
    </p:spTree>
    <p:extLst>
      <p:ext uri="{BB962C8B-B14F-4D97-AF65-F5344CB8AC3E}">
        <p14:creationId xmlns:p14="http://schemas.microsoft.com/office/powerpoint/2010/main" val="3616478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438D4808-0A48-8E14-CADC-6005F4579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8a8b58795f_2_0:notes">
            <a:extLst>
              <a:ext uri="{FF2B5EF4-FFF2-40B4-BE49-F238E27FC236}">
                <a16:creationId xmlns:a16="http://schemas.microsoft.com/office/drawing/2014/main" id="{995C3359-2EA7-34B9-B7AC-07E6819165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28625"/>
            <a:ext cx="205740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28a8b58795f_2_0:notes">
            <a:extLst>
              <a:ext uri="{FF2B5EF4-FFF2-40B4-BE49-F238E27FC236}">
                <a16:creationId xmlns:a16="http://schemas.microsoft.com/office/drawing/2014/main" id="{8A0530E5-A45C-DB66-8226-02339B1427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2900" y="1650002"/>
            <a:ext cx="2743200" cy="1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Superteam Deck Notes: Put your startup name and logo with a 1-line subtitle.</a:t>
            </a:r>
            <a:endParaRPr sz="1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This subtitle should be a game changer - it focuses on outcomes and the secret sauce.</a:t>
            </a:r>
            <a:endParaRPr sz="1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(eg. “Decentraland - a virtual world owned by its users”)</a:t>
            </a:r>
            <a:endParaRPr sz="1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8" name="Google Shape;198;g28a8b58795f_2_0:notes">
            <a:extLst>
              <a:ext uri="{FF2B5EF4-FFF2-40B4-BE49-F238E27FC236}">
                <a16:creationId xmlns:a16="http://schemas.microsoft.com/office/drawing/2014/main" id="{DBD4CD68-B670-A960-0BC3-5B4BC627F02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42306" y="3256551"/>
            <a:ext cx="14859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13</a:t>
            </a:fld>
            <a:endParaRPr sz="600"/>
          </a:p>
        </p:txBody>
      </p:sp>
    </p:spTree>
    <p:extLst>
      <p:ext uri="{BB962C8B-B14F-4D97-AF65-F5344CB8AC3E}">
        <p14:creationId xmlns:p14="http://schemas.microsoft.com/office/powerpoint/2010/main" val="4276372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642E090B-E447-ADF1-7993-8D9060064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8a8b58795f_2_0:notes">
            <a:extLst>
              <a:ext uri="{FF2B5EF4-FFF2-40B4-BE49-F238E27FC236}">
                <a16:creationId xmlns:a16="http://schemas.microsoft.com/office/drawing/2014/main" id="{63A23DF3-CC76-099E-D37A-4BC5C64EF4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28625"/>
            <a:ext cx="205740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28a8b58795f_2_0:notes">
            <a:extLst>
              <a:ext uri="{FF2B5EF4-FFF2-40B4-BE49-F238E27FC236}">
                <a16:creationId xmlns:a16="http://schemas.microsoft.com/office/drawing/2014/main" id="{C35D8DD0-B7D8-E0B2-0CE3-6CF52CF379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2900" y="1650002"/>
            <a:ext cx="2743200" cy="1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Superteam Deck Notes: Put your startup name and logo with a 1-line subtitle.</a:t>
            </a:r>
            <a:endParaRPr sz="1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This subtitle should be a game changer - it focuses on outcomes and the secret sauce.</a:t>
            </a:r>
            <a:endParaRPr sz="1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(eg. “Decentraland - a virtual world owned by its users”)</a:t>
            </a:r>
            <a:endParaRPr sz="1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8" name="Google Shape;198;g28a8b58795f_2_0:notes">
            <a:extLst>
              <a:ext uri="{FF2B5EF4-FFF2-40B4-BE49-F238E27FC236}">
                <a16:creationId xmlns:a16="http://schemas.microsoft.com/office/drawing/2014/main" id="{CD93338A-AEBB-109B-9451-BEAA362F3B4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42306" y="3256551"/>
            <a:ext cx="14859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14</a:t>
            </a:fld>
            <a:endParaRPr sz="600"/>
          </a:p>
        </p:txBody>
      </p:sp>
    </p:spTree>
    <p:extLst>
      <p:ext uri="{BB962C8B-B14F-4D97-AF65-F5344CB8AC3E}">
        <p14:creationId xmlns:p14="http://schemas.microsoft.com/office/powerpoint/2010/main" val="28605344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7B9F86D4-11BE-6983-193B-787F3D492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8a8b58795f_2_0:notes">
            <a:extLst>
              <a:ext uri="{FF2B5EF4-FFF2-40B4-BE49-F238E27FC236}">
                <a16:creationId xmlns:a16="http://schemas.microsoft.com/office/drawing/2014/main" id="{D5EB8E4D-13BF-637D-DE97-EB19AE42AD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28625"/>
            <a:ext cx="205740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28a8b58795f_2_0:notes">
            <a:extLst>
              <a:ext uri="{FF2B5EF4-FFF2-40B4-BE49-F238E27FC236}">
                <a16:creationId xmlns:a16="http://schemas.microsoft.com/office/drawing/2014/main" id="{58CCDAA4-7470-05D8-21F1-40BE5E886E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2900" y="1650002"/>
            <a:ext cx="2743200" cy="1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Superteam Deck Notes: Put your startup name and logo with a 1-line subtitle.</a:t>
            </a:r>
            <a:endParaRPr sz="1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This subtitle should be a game changer - it focuses on outcomes and the secret sauce.</a:t>
            </a:r>
            <a:endParaRPr sz="1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(eg. “Decentraland - a virtual world owned by its users”)</a:t>
            </a:r>
            <a:endParaRPr sz="1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8" name="Google Shape;198;g28a8b58795f_2_0:notes">
            <a:extLst>
              <a:ext uri="{FF2B5EF4-FFF2-40B4-BE49-F238E27FC236}">
                <a16:creationId xmlns:a16="http://schemas.microsoft.com/office/drawing/2014/main" id="{957ABD83-2679-905C-CA22-DED0011404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42306" y="3256551"/>
            <a:ext cx="14859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15</a:t>
            </a:fld>
            <a:endParaRPr sz="600"/>
          </a:p>
        </p:txBody>
      </p:sp>
    </p:spTree>
    <p:extLst>
      <p:ext uri="{BB962C8B-B14F-4D97-AF65-F5344CB8AC3E}">
        <p14:creationId xmlns:p14="http://schemas.microsoft.com/office/powerpoint/2010/main" val="3088563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9B37AF8E-E33D-AEEA-2D35-247D96165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8a8b58795f_2_0:notes">
            <a:extLst>
              <a:ext uri="{FF2B5EF4-FFF2-40B4-BE49-F238E27FC236}">
                <a16:creationId xmlns:a16="http://schemas.microsoft.com/office/drawing/2014/main" id="{EDA6F444-379A-926A-C478-EC7C85A5F0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28625"/>
            <a:ext cx="205740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28a8b58795f_2_0:notes">
            <a:extLst>
              <a:ext uri="{FF2B5EF4-FFF2-40B4-BE49-F238E27FC236}">
                <a16:creationId xmlns:a16="http://schemas.microsoft.com/office/drawing/2014/main" id="{DD53A887-BAC1-700B-14F2-88E1F16A8C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2900" y="1650002"/>
            <a:ext cx="2743200" cy="1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Superteam Deck Notes: Put your startup name and logo with a 1-line subtitle.</a:t>
            </a:r>
            <a:endParaRPr sz="1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This subtitle should be a game changer - it focuses on outcomes and the secret sauce.</a:t>
            </a:r>
            <a:endParaRPr sz="1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(eg. “Decentraland - a virtual world owned by its users”)</a:t>
            </a:r>
            <a:endParaRPr sz="1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8" name="Google Shape;198;g28a8b58795f_2_0:notes">
            <a:extLst>
              <a:ext uri="{FF2B5EF4-FFF2-40B4-BE49-F238E27FC236}">
                <a16:creationId xmlns:a16="http://schemas.microsoft.com/office/drawing/2014/main" id="{A0836AD4-EBCA-3B39-72B9-7F3B5F499F3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42306" y="3256551"/>
            <a:ext cx="14859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16</a:t>
            </a:fld>
            <a:endParaRPr sz="600"/>
          </a:p>
        </p:txBody>
      </p:sp>
    </p:spTree>
    <p:extLst>
      <p:ext uri="{BB962C8B-B14F-4D97-AF65-F5344CB8AC3E}">
        <p14:creationId xmlns:p14="http://schemas.microsoft.com/office/powerpoint/2010/main" val="291749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914D5A72-09A6-E2FA-BCFF-0C95E8470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8a8b58795f_2_0:notes">
            <a:extLst>
              <a:ext uri="{FF2B5EF4-FFF2-40B4-BE49-F238E27FC236}">
                <a16:creationId xmlns:a16="http://schemas.microsoft.com/office/drawing/2014/main" id="{9E6BFCC3-28FE-61F0-89CD-EF57A56F30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28625"/>
            <a:ext cx="205740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28a8b58795f_2_0:notes">
            <a:extLst>
              <a:ext uri="{FF2B5EF4-FFF2-40B4-BE49-F238E27FC236}">
                <a16:creationId xmlns:a16="http://schemas.microsoft.com/office/drawing/2014/main" id="{2C1DD49A-EBE4-D0C8-2419-0023476A2E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2900" y="1650002"/>
            <a:ext cx="2743200" cy="1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Superteam Deck Notes: Put your startup name and logo with a 1-line subtitle.</a:t>
            </a:r>
            <a:endParaRPr sz="1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This subtitle should be a game changer - it focuses on outcomes and the secret sauce.</a:t>
            </a:r>
            <a:endParaRPr sz="1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(eg. “Decentraland - a virtual world owned by its users”)</a:t>
            </a:r>
            <a:endParaRPr sz="1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8" name="Google Shape;198;g28a8b58795f_2_0:notes">
            <a:extLst>
              <a:ext uri="{FF2B5EF4-FFF2-40B4-BE49-F238E27FC236}">
                <a16:creationId xmlns:a16="http://schemas.microsoft.com/office/drawing/2014/main" id="{55AB031C-0CB4-4883-11CF-D7144A067D8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42306" y="3256551"/>
            <a:ext cx="14859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17</a:t>
            </a:fld>
            <a:endParaRPr sz="600"/>
          </a:p>
        </p:txBody>
      </p:sp>
    </p:spTree>
    <p:extLst>
      <p:ext uri="{BB962C8B-B14F-4D97-AF65-F5344CB8AC3E}">
        <p14:creationId xmlns:p14="http://schemas.microsoft.com/office/powerpoint/2010/main" val="433989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1C272A31-A91F-7773-F071-9AC2E56CE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8a8b58795f_2_0:notes">
            <a:extLst>
              <a:ext uri="{FF2B5EF4-FFF2-40B4-BE49-F238E27FC236}">
                <a16:creationId xmlns:a16="http://schemas.microsoft.com/office/drawing/2014/main" id="{2A21D214-1489-7E24-7671-629FD8C814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28625"/>
            <a:ext cx="205740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28a8b58795f_2_0:notes">
            <a:extLst>
              <a:ext uri="{FF2B5EF4-FFF2-40B4-BE49-F238E27FC236}">
                <a16:creationId xmlns:a16="http://schemas.microsoft.com/office/drawing/2014/main" id="{C77B92EE-1D48-6DAB-16EC-3A6E550CAD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2900" y="1650002"/>
            <a:ext cx="2743200" cy="1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Superteam Deck Notes: Put your startup name and logo with a 1-line subtitle.</a:t>
            </a:r>
            <a:endParaRPr sz="1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This subtitle should be a game changer - it focuses on outcomes and the secret sauce.</a:t>
            </a:r>
            <a:endParaRPr sz="1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(eg. “Decentraland - a virtual world owned by its users”)</a:t>
            </a:r>
            <a:endParaRPr sz="1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8" name="Google Shape;198;g28a8b58795f_2_0:notes">
            <a:extLst>
              <a:ext uri="{FF2B5EF4-FFF2-40B4-BE49-F238E27FC236}">
                <a16:creationId xmlns:a16="http://schemas.microsoft.com/office/drawing/2014/main" id="{747CF32D-37ED-76C7-4C93-EFDA052BD4A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42306" y="3256551"/>
            <a:ext cx="14859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18</a:t>
            </a:fld>
            <a:endParaRPr sz="600"/>
          </a:p>
        </p:txBody>
      </p:sp>
    </p:spTree>
    <p:extLst>
      <p:ext uri="{BB962C8B-B14F-4D97-AF65-F5344CB8AC3E}">
        <p14:creationId xmlns:p14="http://schemas.microsoft.com/office/powerpoint/2010/main" val="34194832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ACB7CD33-20ED-F5AE-1DF6-37825AA30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8a8b58795f_2_0:notes">
            <a:extLst>
              <a:ext uri="{FF2B5EF4-FFF2-40B4-BE49-F238E27FC236}">
                <a16:creationId xmlns:a16="http://schemas.microsoft.com/office/drawing/2014/main" id="{2985EC0E-0E12-82C5-746F-E3F619773C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28625"/>
            <a:ext cx="205740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28a8b58795f_2_0:notes">
            <a:extLst>
              <a:ext uri="{FF2B5EF4-FFF2-40B4-BE49-F238E27FC236}">
                <a16:creationId xmlns:a16="http://schemas.microsoft.com/office/drawing/2014/main" id="{2216C779-CAB6-037B-678E-508B4E57B1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2900" y="1650002"/>
            <a:ext cx="2743200" cy="1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Superteam Deck Notes: Put your startup name and logo with a 1-line subtitle.</a:t>
            </a:r>
            <a:endParaRPr sz="1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This subtitle should be a game changer - it focuses on outcomes and the secret sauce.</a:t>
            </a:r>
            <a:endParaRPr sz="1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(eg. “Decentraland - a virtual world owned by its users”)</a:t>
            </a:r>
            <a:endParaRPr sz="1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8" name="Google Shape;198;g28a8b58795f_2_0:notes">
            <a:extLst>
              <a:ext uri="{FF2B5EF4-FFF2-40B4-BE49-F238E27FC236}">
                <a16:creationId xmlns:a16="http://schemas.microsoft.com/office/drawing/2014/main" id="{C52CBC17-7F02-6769-E3BA-6283D354A3D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42306" y="3256551"/>
            <a:ext cx="14859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19</a:t>
            </a:fld>
            <a:endParaRPr sz="600"/>
          </a:p>
        </p:txBody>
      </p:sp>
    </p:spTree>
    <p:extLst>
      <p:ext uri="{BB962C8B-B14F-4D97-AF65-F5344CB8AC3E}">
        <p14:creationId xmlns:p14="http://schemas.microsoft.com/office/powerpoint/2010/main" val="2979067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8a8b58795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28625"/>
            <a:ext cx="205740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28a8b58795f_2_0:notes"/>
          <p:cNvSpPr txBox="1">
            <a:spLocks noGrp="1"/>
          </p:cNvSpPr>
          <p:nvPr>
            <p:ph type="body" idx="1"/>
          </p:nvPr>
        </p:nvSpPr>
        <p:spPr>
          <a:xfrm>
            <a:off x="342900" y="1650002"/>
            <a:ext cx="2743200" cy="1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Superteam Deck Notes: Put your startup name and logo with a 1-line subtitle.</a:t>
            </a:r>
            <a:endParaRPr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This subtitle should be a game changer - it focuses on outcomes and the secret sauce.</a:t>
            </a:r>
            <a:endParaRPr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(eg. “Decentraland - a virtual world owned by its users”)</a:t>
            </a:r>
            <a:endParaRPr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8" name="Google Shape;198;g28a8b58795f_2_0:notes"/>
          <p:cNvSpPr txBox="1">
            <a:spLocks noGrp="1"/>
          </p:cNvSpPr>
          <p:nvPr>
            <p:ph type="sldNum" idx="12"/>
          </p:nvPr>
        </p:nvSpPr>
        <p:spPr>
          <a:xfrm>
            <a:off x="1942306" y="3256551"/>
            <a:ext cx="14859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2</a:t>
            </a:fld>
            <a:endParaRPr sz="6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99D7BF00-208F-4C3A-4A86-3C99E6131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8a8b58795f_2_0:notes">
            <a:extLst>
              <a:ext uri="{FF2B5EF4-FFF2-40B4-BE49-F238E27FC236}">
                <a16:creationId xmlns:a16="http://schemas.microsoft.com/office/drawing/2014/main" id="{D97B2DB3-53CF-328B-F932-2E7AED4F66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28625"/>
            <a:ext cx="205740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28a8b58795f_2_0:notes">
            <a:extLst>
              <a:ext uri="{FF2B5EF4-FFF2-40B4-BE49-F238E27FC236}">
                <a16:creationId xmlns:a16="http://schemas.microsoft.com/office/drawing/2014/main" id="{CFEDA7A4-91AB-BE43-7370-1CC2D1FCCF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2900" y="1650002"/>
            <a:ext cx="2743200" cy="1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Superteam Deck Notes: Put your startup name and logo with a 1-line subtitle.</a:t>
            </a:r>
            <a:endParaRPr sz="1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This subtitle should be a game changer - it focuses on outcomes and the secret sauce.</a:t>
            </a:r>
            <a:endParaRPr sz="1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(eg. “Decentraland - a virtual world owned by its users”)</a:t>
            </a:r>
            <a:endParaRPr sz="1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8" name="Google Shape;198;g28a8b58795f_2_0:notes">
            <a:extLst>
              <a:ext uri="{FF2B5EF4-FFF2-40B4-BE49-F238E27FC236}">
                <a16:creationId xmlns:a16="http://schemas.microsoft.com/office/drawing/2014/main" id="{DC04FA01-6D94-6DF1-2010-D2058FC3F00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42306" y="3256551"/>
            <a:ext cx="14859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20</a:t>
            </a:fld>
            <a:endParaRPr sz="600"/>
          </a:p>
        </p:txBody>
      </p:sp>
    </p:spTree>
    <p:extLst>
      <p:ext uri="{BB962C8B-B14F-4D97-AF65-F5344CB8AC3E}">
        <p14:creationId xmlns:p14="http://schemas.microsoft.com/office/powerpoint/2010/main" val="6438530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1150A2B1-EC89-3D2F-25AF-F0BE4CEA6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8a8b58795f_2_0:notes">
            <a:extLst>
              <a:ext uri="{FF2B5EF4-FFF2-40B4-BE49-F238E27FC236}">
                <a16:creationId xmlns:a16="http://schemas.microsoft.com/office/drawing/2014/main" id="{191E4D70-51C9-6D23-76DD-69CD3F0BCD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28625"/>
            <a:ext cx="205740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28a8b58795f_2_0:notes">
            <a:extLst>
              <a:ext uri="{FF2B5EF4-FFF2-40B4-BE49-F238E27FC236}">
                <a16:creationId xmlns:a16="http://schemas.microsoft.com/office/drawing/2014/main" id="{42E06E8D-9E30-7AFC-1E20-AB18546501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2900" y="1650002"/>
            <a:ext cx="2743200" cy="1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Superteam Deck Notes: Put your startup name and logo with a 1-line subtitle.</a:t>
            </a:r>
            <a:endParaRPr sz="1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This subtitle should be a game changer - it focuses on outcomes and the secret sauce.</a:t>
            </a:r>
            <a:endParaRPr sz="1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(eg. “Decentraland - a virtual world owned by its users”)</a:t>
            </a:r>
            <a:endParaRPr sz="1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8" name="Google Shape;198;g28a8b58795f_2_0:notes">
            <a:extLst>
              <a:ext uri="{FF2B5EF4-FFF2-40B4-BE49-F238E27FC236}">
                <a16:creationId xmlns:a16="http://schemas.microsoft.com/office/drawing/2014/main" id="{7C97A4EC-D686-A5AA-A408-BA9FF6A7712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42306" y="3256551"/>
            <a:ext cx="14859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21</a:t>
            </a:fld>
            <a:endParaRPr sz="600"/>
          </a:p>
        </p:txBody>
      </p:sp>
    </p:spTree>
    <p:extLst>
      <p:ext uri="{BB962C8B-B14F-4D97-AF65-F5344CB8AC3E}">
        <p14:creationId xmlns:p14="http://schemas.microsoft.com/office/powerpoint/2010/main" val="38977554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84F1562F-87D6-F4FC-4A10-274F86F52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8a8b58795f_2_0:notes">
            <a:extLst>
              <a:ext uri="{FF2B5EF4-FFF2-40B4-BE49-F238E27FC236}">
                <a16:creationId xmlns:a16="http://schemas.microsoft.com/office/drawing/2014/main" id="{DEBE39A8-AB01-C1E4-0516-872666C377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28625"/>
            <a:ext cx="205740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28a8b58795f_2_0:notes">
            <a:extLst>
              <a:ext uri="{FF2B5EF4-FFF2-40B4-BE49-F238E27FC236}">
                <a16:creationId xmlns:a16="http://schemas.microsoft.com/office/drawing/2014/main" id="{30C1FF6A-5F45-F58E-5077-5EC9DBA6B3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2900" y="1650002"/>
            <a:ext cx="2743200" cy="1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Superteam Deck Notes: Put your startup name and logo with a 1-line subtitle.</a:t>
            </a:r>
            <a:endParaRPr sz="1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This subtitle should be a game changer - it focuses on outcomes and the secret sauce.</a:t>
            </a:r>
            <a:endParaRPr sz="1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(eg. “Decentraland - a virtual world owned by its users”)</a:t>
            </a:r>
            <a:endParaRPr sz="1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8" name="Google Shape;198;g28a8b58795f_2_0:notes">
            <a:extLst>
              <a:ext uri="{FF2B5EF4-FFF2-40B4-BE49-F238E27FC236}">
                <a16:creationId xmlns:a16="http://schemas.microsoft.com/office/drawing/2014/main" id="{45B96BFC-C603-339F-8079-0193C91F7D7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42306" y="3256551"/>
            <a:ext cx="14859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22</a:t>
            </a:fld>
            <a:endParaRPr sz="600"/>
          </a:p>
        </p:txBody>
      </p:sp>
    </p:spTree>
    <p:extLst>
      <p:ext uri="{BB962C8B-B14F-4D97-AF65-F5344CB8AC3E}">
        <p14:creationId xmlns:p14="http://schemas.microsoft.com/office/powerpoint/2010/main" val="36017032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A8B9113D-C9A7-CDB4-02E9-27B9B1CAF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8a8b58795f_2_0:notes">
            <a:extLst>
              <a:ext uri="{FF2B5EF4-FFF2-40B4-BE49-F238E27FC236}">
                <a16:creationId xmlns:a16="http://schemas.microsoft.com/office/drawing/2014/main" id="{009521B4-FC83-C73F-F3B0-02D603B9CE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28625"/>
            <a:ext cx="205740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28a8b58795f_2_0:notes">
            <a:extLst>
              <a:ext uri="{FF2B5EF4-FFF2-40B4-BE49-F238E27FC236}">
                <a16:creationId xmlns:a16="http://schemas.microsoft.com/office/drawing/2014/main" id="{F1B4E710-C97F-1C64-2539-A6AB6FF59E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2900" y="1650002"/>
            <a:ext cx="2743200" cy="1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Superteam Deck Notes: Put your startup name and logo with a 1-line subtitle.</a:t>
            </a:r>
            <a:endParaRPr sz="1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This subtitle should be a game changer - it focuses on outcomes and the secret sauce.</a:t>
            </a:r>
            <a:endParaRPr sz="1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(eg. “Decentraland - a virtual world owned by its users”)</a:t>
            </a:r>
            <a:endParaRPr sz="1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8" name="Google Shape;198;g28a8b58795f_2_0:notes">
            <a:extLst>
              <a:ext uri="{FF2B5EF4-FFF2-40B4-BE49-F238E27FC236}">
                <a16:creationId xmlns:a16="http://schemas.microsoft.com/office/drawing/2014/main" id="{9D6332F2-C3AA-75C1-D59B-5BA66A48A4D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42306" y="3256551"/>
            <a:ext cx="14859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23</a:t>
            </a:fld>
            <a:endParaRPr sz="600"/>
          </a:p>
        </p:txBody>
      </p:sp>
    </p:spTree>
    <p:extLst>
      <p:ext uri="{BB962C8B-B14F-4D97-AF65-F5344CB8AC3E}">
        <p14:creationId xmlns:p14="http://schemas.microsoft.com/office/powerpoint/2010/main" val="923878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8a8b58795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28625"/>
            <a:ext cx="205740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28a8b58795f_2_0:notes"/>
          <p:cNvSpPr txBox="1">
            <a:spLocks noGrp="1"/>
          </p:cNvSpPr>
          <p:nvPr>
            <p:ph type="body" idx="1"/>
          </p:nvPr>
        </p:nvSpPr>
        <p:spPr>
          <a:xfrm>
            <a:off x="342900" y="1650002"/>
            <a:ext cx="2743200" cy="1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Superteam Deck Notes: Put your startup name and logo with a 1-line subtitle.</a:t>
            </a:r>
            <a:endParaRPr sz="1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This subtitle should be a game changer - it focuses on outcomes and the secret sauce.</a:t>
            </a:r>
            <a:endParaRPr sz="1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(eg. “Decentraland - a virtual world owned by its users”)</a:t>
            </a:r>
            <a:endParaRPr sz="1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8" name="Google Shape;198;g28a8b58795f_2_0:notes"/>
          <p:cNvSpPr txBox="1">
            <a:spLocks noGrp="1"/>
          </p:cNvSpPr>
          <p:nvPr>
            <p:ph type="sldNum" idx="12"/>
          </p:nvPr>
        </p:nvSpPr>
        <p:spPr>
          <a:xfrm>
            <a:off x="1942306" y="3256551"/>
            <a:ext cx="14859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3</a:t>
            </a:fld>
            <a:endParaRPr sz="600"/>
          </a:p>
        </p:txBody>
      </p:sp>
    </p:spTree>
    <p:extLst>
      <p:ext uri="{BB962C8B-B14F-4D97-AF65-F5344CB8AC3E}">
        <p14:creationId xmlns:p14="http://schemas.microsoft.com/office/powerpoint/2010/main" val="4276122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FC3046A1-3B55-8BB3-E434-D91FB2520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8a8b58795f_2_0:notes">
            <a:extLst>
              <a:ext uri="{FF2B5EF4-FFF2-40B4-BE49-F238E27FC236}">
                <a16:creationId xmlns:a16="http://schemas.microsoft.com/office/drawing/2014/main" id="{70C39E69-49A6-5807-3E2D-F966315AAA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28625"/>
            <a:ext cx="205740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28a8b58795f_2_0:notes">
            <a:extLst>
              <a:ext uri="{FF2B5EF4-FFF2-40B4-BE49-F238E27FC236}">
                <a16:creationId xmlns:a16="http://schemas.microsoft.com/office/drawing/2014/main" id="{2F102F0B-A683-4A52-E551-3ED60CD845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2900" y="1650002"/>
            <a:ext cx="2743200" cy="1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Superteam Deck Notes: Put your startup name and logo with a 1-line subtitle.</a:t>
            </a:r>
            <a:endParaRPr sz="1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This subtitle should be a game changer - it focuses on outcomes and the secret sauce.</a:t>
            </a:r>
            <a:endParaRPr sz="1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(eg. “Decentraland - a virtual world owned by its users”)</a:t>
            </a:r>
            <a:endParaRPr sz="1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8" name="Google Shape;198;g28a8b58795f_2_0:notes">
            <a:extLst>
              <a:ext uri="{FF2B5EF4-FFF2-40B4-BE49-F238E27FC236}">
                <a16:creationId xmlns:a16="http://schemas.microsoft.com/office/drawing/2014/main" id="{8DF53F7B-B7D9-2DBC-6432-3D1776D79A6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42306" y="3256551"/>
            <a:ext cx="14859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4</a:t>
            </a:fld>
            <a:endParaRPr sz="600"/>
          </a:p>
        </p:txBody>
      </p:sp>
    </p:spTree>
    <p:extLst>
      <p:ext uri="{BB962C8B-B14F-4D97-AF65-F5344CB8AC3E}">
        <p14:creationId xmlns:p14="http://schemas.microsoft.com/office/powerpoint/2010/main" val="966956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FB6A1914-BA27-34B3-AE89-483252D97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8a8b58795f_2_0:notes">
            <a:extLst>
              <a:ext uri="{FF2B5EF4-FFF2-40B4-BE49-F238E27FC236}">
                <a16:creationId xmlns:a16="http://schemas.microsoft.com/office/drawing/2014/main" id="{3C6CCD7C-C36B-7135-7A08-4E2BFFE90D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28625"/>
            <a:ext cx="205740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28a8b58795f_2_0:notes">
            <a:extLst>
              <a:ext uri="{FF2B5EF4-FFF2-40B4-BE49-F238E27FC236}">
                <a16:creationId xmlns:a16="http://schemas.microsoft.com/office/drawing/2014/main" id="{840BC4A0-46EC-C54F-6989-17CD1FE786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2900" y="1650002"/>
            <a:ext cx="2743200" cy="1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Superteam Deck Notes: Put your startup name and logo with a 1-line subtitle.</a:t>
            </a:r>
            <a:endParaRPr sz="1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This subtitle should be a game changer - it focuses on outcomes and the secret sauce.</a:t>
            </a:r>
            <a:endParaRPr sz="1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(eg. “Decentraland - a virtual world owned by its users”)</a:t>
            </a:r>
            <a:endParaRPr sz="1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8" name="Google Shape;198;g28a8b58795f_2_0:notes">
            <a:extLst>
              <a:ext uri="{FF2B5EF4-FFF2-40B4-BE49-F238E27FC236}">
                <a16:creationId xmlns:a16="http://schemas.microsoft.com/office/drawing/2014/main" id="{15F20F96-09F4-2AB2-151E-EB16FE503A9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42306" y="3256551"/>
            <a:ext cx="14859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5</a:t>
            </a:fld>
            <a:endParaRPr sz="600"/>
          </a:p>
        </p:txBody>
      </p:sp>
    </p:spTree>
    <p:extLst>
      <p:ext uri="{BB962C8B-B14F-4D97-AF65-F5344CB8AC3E}">
        <p14:creationId xmlns:p14="http://schemas.microsoft.com/office/powerpoint/2010/main" val="18412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38A5EE7B-3977-D626-9F18-2E6B13112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8a8b58795f_2_0:notes">
            <a:extLst>
              <a:ext uri="{FF2B5EF4-FFF2-40B4-BE49-F238E27FC236}">
                <a16:creationId xmlns:a16="http://schemas.microsoft.com/office/drawing/2014/main" id="{F4261C45-7012-FA77-2B66-8B1E6F6222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28625"/>
            <a:ext cx="205740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28a8b58795f_2_0:notes">
            <a:extLst>
              <a:ext uri="{FF2B5EF4-FFF2-40B4-BE49-F238E27FC236}">
                <a16:creationId xmlns:a16="http://schemas.microsoft.com/office/drawing/2014/main" id="{030C3D86-EB12-0130-9C80-E69BBE4906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2900" y="1650002"/>
            <a:ext cx="2743200" cy="1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Superteam Deck Notes: Put your startup name and logo with a 1-line subtitle.</a:t>
            </a:r>
            <a:endParaRPr sz="1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This subtitle should be a game changer - it focuses on outcomes and the secret sauce.</a:t>
            </a:r>
            <a:endParaRPr sz="1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(eg. “Decentraland - a virtual world owned by its users”)</a:t>
            </a:r>
            <a:endParaRPr sz="1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8" name="Google Shape;198;g28a8b58795f_2_0:notes">
            <a:extLst>
              <a:ext uri="{FF2B5EF4-FFF2-40B4-BE49-F238E27FC236}">
                <a16:creationId xmlns:a16="http://schemas.microsoft.com/office/drawing/2014/main" id="{B533702E-1E8A-A604-5FED-AB0C37ACC17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42306" y="3256551"/>
            <a:ext cx="14859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6</a:t>
            </a:fld>
            <a:endParaRPr sz="600"/>
          </a:p>
        </p:txBody>
      </p:sp>
    </p:spTree>
    <p:extLst>
      <p:ext uri="{BB962C8B-B14F-4D97-AF65-F5344CB8AC3E}">
        <p14:creationId xmlns:p14="http://schemas.microsoft.com/office/powerpoint/2010/main" val="692584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DCF1FA24-161C-E330-0E7B-451448C94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8a8b58795f_2_0:notes">
            <a:extLst>
              <a:ext uri="{FF2B5EF4-FFF2-40B4-BE49-F238E27FC236}">
                <a16:creationId xmlns:a16="http://schemas.microsoft.com/office/drawing/2014/main" id="{E2E59345-1CB6-4CEF-286B-79EEC4A513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28625"/>
            <a:ext cx="205740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28a8b58795f_2_0:notes">
            <a:extLst>
              <a:ext uri="{FF2B5EF4-FFF2-40B4-BE49-F238E27FC236}">
                <a16:creationId xmlns:a16="http://schemas.microsoft.com/office/drawing/2014/main" id="{E05EAA74-9C45-6F1B-D2C7-C78DB01E6A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2900" y="1650002"/>
            <a:ext cx="2743200" cy="1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Superteam Deck Notes: Put your startup name and logo with a 1-line subtitle.</a:t>
            </a:r>
            <a:endParaRPr sz="1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This subtitle should be a game changer - it focuses on outcomes and the secret sauce.</a:t>
            </a:r>
            <a:endParaRPr sz="1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(eg. “Decentraland - a virtual world owned by its users”)</a:t>
            </a:r>
            <a:endParaRPr sz="1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8" name="Google Shape;198;g28a8b58795f_2_0:notes">
            <a:extLst>
              <a:ext uri="{FF2B5EF4-FFF2-40B4-BE49-F238E27FC236}">
                <a16:creationId xmlns:a16="http://schemas.microsoft.com/office/drawing/2014/main" id="{3961C565-42A6-94B8-1C0B-6DF642AD2AF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42306" y="3256551"/>
            <a:ext cx="14859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7</a:t>
            </a:fld>
            <a:endParaRPr sz="600"/>
          </a:p>
        </p:txBody>
      </p:sp>
    </p:spTree>
    <p:extLst>
      <p:ext uri="{BB962C8B-B14F-4D97-AF65-F5344CB8AC3E}">
        <p14:creationId xmlns:p14="http://schemas.microsoft.com/office/powerpoint/2010/main" val="2120227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A589CD92-5E41-CAF6-2EFE-7B650AB42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8a8b58795f_2_0:notes">
            <a:extLst>
              <a:ext uri="{FF2B5EF4-FFF2-40B4-BE49-F238E27FC236}">
                <a16:creationId xmlns:a16="http://schemas.microsoft.com/office/drawing/2014/main" id="{5A928622-110D-A7D4-A1C1-BFCA660B95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28625"/>
            <a:ext cx="205740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28a8b58795f_2_0:notes">
            <a:extLst>
              <a:ext uri="{FF2B5EF4-FFF2-40B4-BE49-F238E27FC236}">
                <a16:creationId xmlns:a16="http://schemas.microsoft.com/office/drawing/2014/main" id="{A11BBEC5-CF62-68E8-FB06-B18386B2EE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2900" y="1650002"/>
            <a:ext cx="2743200" cy="1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Superteam Deck Notes: Put your startup name and logo with a 1-line subtitle.</a:t>
            </a:r>
            <a:endParaRPr sz="1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This subtitle should be a game changer - it focuses on outcomes and the secret sauce.</a:t>
            </a:r>
            <a:endParaRPr sz="1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(eg. “Decentraland - a virtual world owned by its users”)</a:t>
            </a:r>
            <a:endParaRPr sz="1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8" name="Google Shape;198;g28a8b58795f_2_0:notes">
            <a:extLst>
              <a:ext uri="{FF2B5EF4-FFF2-40B4-BE49-F238E27FC236}">
                <a16:creationId xmlns:a16="http://schemas.microsoft.com/office/drawing/2014/main" id="{F6D94653-A083-C72C-7D57-FB3CDD3C9ED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42306" y="3256551"/>
            <a:ext cx="14859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8</a:t>
            </a:fld>
            <a:endParaRPr sz="600"/>
          </a:p>
        </p:txBody>
      </p:sp>
    </p:spTree>
    <p:extLst>
      <p:ext uri="{BB962C8B-B14F-4D97-AF65-F5344CB8AC3E}">
        <p14:creationId xmlns:p14="http://schemas.microsoft.com/office/powerpoint/2010/main" val="223592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934610B8-424D-FA5B-6AE8-B5365FD0D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8a8b58795f_2_0:notes">
            <a:extLst>
              <a:ext uri="{FF2B5EF4-FFF2-40B4-BE49-F238E27FC236}">
                <a16:creationId xmlns:a16="http://schemas.microsoft.com/office/drawing/2014/main" id="{31269996-200D-258C-D7F9-CA9C67B29D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28625"/>
            <a:ext cx="205740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28a8b58795f_2_0:notes">
            <a:extLst>
              <a:ext uri="{FF2B5EF4-FFF2-40B4-BE49-F238E27FC236}">
                <a16:creationId xmlns:a16="http://schemas.microsoft.com/office/drawing/2014/main" id="{50D36BE3-FEB8-3CB2-938A-E6A22C0A80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2900" y="1650002"/>
            <a:ext cx="2743200" cy="1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Superteam Deck Notes: Put your startup name and logo with a 1-line subtitle.</a:t>
            </a:r>
            <a:endParaRPr sz="1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This subtitle should be a game changer - it focuses on outcomes and the secret sauce.</a:t>
            </a:r>
            <a:endParaRPr sz="1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(eg. “Decentraland - a virtual world owned by its users”)</a:t>
            </a:r>
            <a:endParaRPr sz="1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8" name="Google Shape;198;g28a8b58795f_2_0:notes">
            <a:extLst>
              <a:ext uri="{FF2B5EF4-FFF2-40B4-BE49-F238E27FC236}">
                <a16:creationId xmlns:a16="http://schemas.microsoft.com/office/drawing/2014/main" id="{1780A9E9-90E8-4852-F87A-0D5C6B63C5F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42306" y="3256551"/>
            <a:ext cx="14859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9</a:t>
            </a:fld>
            <a:endParaRPr sz="600"/>
          </a:p>
        </p:txBody>
      </p:sp>
    </p:spTree>
    <p:extLst>
      <p:ext uri="{BB962C8B-B14F-4D97-AF65-F5344CB8AC3E}">
        <p14:creationId xmlns:p14="http://schemas.microsoft.com/office/powerpoint/2010/main" val="3229341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57175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38125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028700" lvl="2" indent="-23812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lvl="3" indent="-238125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714500" lvl="4" indent="-238125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057400" lvl="5" indent="-23812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400300" lvl="6" indent="-238125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2743200" lvl="7" indent="-238125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086100" lvl="8" indent="-23812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5"/>
          <p:cNvGrpSpPr/>
          <p:nvPr/>
        </p:nvGrpSpPr>
        <p:grpSpPr>
          <a:xfrm>
            <a:off x="4406400" y="2"/>
            <a:ext cx="4737600" cy="5143065"/>
            <a:chOff x="4406400" y="0"/>
            <a:chExt cx="4737600" cy="5143065"/>
          </a:xfrm>
        </p:grpSpPr>
        <p:sp>
          <p:nvSpPr>
            <p:cNvPr id="66" name="Google Shape;66;p1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7" name="Google Shape;67;p15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8" name="Google Shape;68;p1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9" name="Google Shape;69;p1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0" name="Google Shape;70;p1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1" name="Google Shape;71;p15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2" name="Google Shape;72;p1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3" name="Google Shape;73;p15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4" name="Google Shape;74;p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5" name="Google Shape;75;p1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6" name="Google Shape;76;p1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7" name="Google Shape;77;p15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8" name="Google Shape;78;p1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9" name="Google Shape;79;p1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0" name="Google Shape;80;p1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1" name="Google Shape;81;p15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2" name="Google Shape;82;p1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3" name="Google Shape;83;p15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823851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6"/>
          <p:cNvGrpSpPr/>
          <p:nvPr/>
        </p:nvGrpSpPr>
        <p:grpSpPr>
          <a:xfrm>
            <a:off x="0" y="381003"/>
            <a:ext cx="1037851" cy="1016287"/>
            <a:chOff x="0" y="381001"/>
            <a:chExt cx="1037850" cy="1016287"/>
          </a:xfrm>
        </p:grpSpPr>
        <p:sp>
          <p:nvSpPr>
            <p:cNvPr id="88" name="Google Shape;88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9" name="Google Shape;89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1297501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lvl="0" indent="-233363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685800" lvl="1" indent="-223838" rtl="0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2pPr>
            <a:lvl3pPr marL="1028700" lvl="2" indent="-223838" rtl="0"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3pPr>
            <a:lvl4pPr marL="1371600" lvl="3" indent="-223838" rtl="0"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4pPr>
            <a:lvl5pPr marL="1714500" lvl="4" indent="-223838" rtl="0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5pPr>
            <a:lvl6pPr marL="2057400" lvl="5" indent="-223838" rtl="0"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6pPr>
            <a:lvl7pPr marL="2400300" lvl="6" indent="-223838" rtl="0"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7pPr>
            <a:lvl8pPr marL="2743200" lvl="7" indent="-223838" rtl="0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8pPr>
            <a:lvl9pPr marL="3086100" lvl="8" indent="-223838" rtl="0">
              <a:spcBef>
                <a:spcPts val="1200"/>
              </a:spcBef>
              <a:spcAft>
                <a:spcPts val="12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7"/>
          <p:cNvGrpSpPr/>
          <p:nvPr/>
        </p:nvGrpSpPr>
        <p:grpSpPr>
          <a:xfrm>
            <a:off x="0" y="381003"/>
            <a:ext cx="1037851" cy="1016287"/>
            <a:chOff x="0" y="381001"/>
            <a:chExt cx="1037850" cy="1016287"/>
          </a:xfrm>
        </p:grpSpPr>
        <p:sp>
          <p:nvSpPr>
            <p:cNvPr id="95" name="Google Shape;95;p1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6" name="Google Shape;96;p1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1297501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lvl="0" indent="-233363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685800" lvl="1" indent="-223838" rtl="0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2pPr>
            <a:lvl3pPr marL="1028700" lvl="2" indent="-223838" rtl="0"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3pPr>
            <a:lvl4pPr marL="1371600" lvl="3" indent="-223838" rtl="0"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4pPr>
            <a:lvl5pPr marL="1714500" lvl="4" indent="-223838" rtl="0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5pPr>
            <a:lvl6pPr marL="2057400" lvl="5" indent="-223838" rtl="0"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6pPr>
            <a:lvl7pPr marL="2400300" lvl="6" indent="-223838" rtl="0"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7pPr>
            <a:lvl8pPr marL="2743200" lvl="7" indent="-223838" rtl="0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8pPr>
            <a:lvl9pPr marL="3086100" lvl="8" indent="-223838" rtl="0">
              <a:spcBef>
                <a:spcPts val="1200"/>
              </a:spcBef>
              <a:spcAft>
                <a:spcPts val="12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lvl="0" indent="-233363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685800" lvl="1" indent="-223838" rtl="0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2pPr>
            <a:lvl3pPr marL="1028700" lvl="2" indent="-223838" rtl="0"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3pPr>
            <a:lvl4pPr marL="1371600" lvl="3" indent="-223838" rtl="0"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4pPr>
            <a:lvl5pPr marL="1714500" lvl="4" indent="-223838" rtl="0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5pPr>
            <a:lvl6pPr marL="2057400" lvl="5" indent="-223838" rtl="0"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6pPr>
            <a:lvl7pPr marL="2400300" lvl="6" indent="-223838" rtl="0"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7pPr>
            <a:lvl8pPr marL="2743200" lvl="7" indent="-223838" rtl="0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8pPr>
            <a:lvl9pPr marL="3086100" lvl="8" indent="-223838" rtl="0">
              <a:spcBef>
                <a:spcPts val="1200"/>
              </a:spcBef>
              <a:spcAft>
                <a:spcPts val="12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8"/>
          <p:cNvGrpSpPr/>
          <p:nvPr/>
        </p:nvGrpSpPr>
        <p:grpSpPr>
          <a:xfrm>
            <a:off x="0" y="381003"/>
            <a:ext cx="1037851" cy="1016287"/>
            <a:chOff x="0" y="381001"/>
            <a:chExt cx="1037850" cy="1016287"/>
          </a:xfrm>
        </p:grpSpPr>
        <p:sp>
          <p:nvSpPr>
            <p:cNvPr id="103" name="Google Shape;103;p1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4" name="Google Shape;104;p1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1297501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9"/>
          <p:cNvGrpSpPr/>
          <p:nvPr/>
        </p:nvGrpSpPr>
        <p:grpSpPr>
          <a:xfrm>
            <a:off x="0" y="381003"/>
            <a:ext cx="1037851" cy="1016287"/>
            <a:chOff x="0" y="381001"/>
            <a:chExt cx="1037850" cy="1016287"/>
          </a:xfrm>
        </p:grpSpPr>
        <p:sp>
          <p:nvSpPr>
            <p:cNvPr id="109" name="Google Shape;109;p1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0" name="Google Shape;110;p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1297501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1"/>
          </p:nvPr>
        </p:nvSpPr>
        <p:spPr>
          <a:xfrm>
            <a:off x="1297501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lvl="0" indent="-233363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685800" lvl="1" indent="-223838" rtl="0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2pPr>
            <a:lvl3pPr marL="1028700" lvl="2" indent="-223838" rtl="0"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3pPr>
            <a:lvl4pPr marL="1371600" lvl="3" indent="-223838" rtl="0"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4pPr>
            <a:lvl5pPr marL="1714500" lvl="4" indent="-223838" rtl="0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5pPr>
            <a:lvl6pPr marL="2057400" lvl="5" indent="-223838" rtl="0"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6pPr>
            <a:lvl7pPr marL="2400300" lvl="6" indent="-223838" rtl="0"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7pPr>
            <a:lvl8pPr marL="2743200" lvl="7" indent="-223838" rtl="0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8pPr>
            <a:lvl9pPr marL="3086100" lvl="8" indent="-223838" rtl="0">
              <a:spcBef>
                <a:spcPts val="1200"/>
              </a:spcBef>
              <a:spcAft>
                <a:spcPts val="12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2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16" name="Google Shape;116;p20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7" name="Google Shape;117;p20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8" name="Google Shape;118;p20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9" name="Google Shape;119;p20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0" name="Google Shape;120;p20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1" name="Google Shape;121;p20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2" name="Google Shape;122;p20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3" name="Google Shape;123;p20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4" name="Google Shape;124;p20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5" name="Google Shape;125;p2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6" name="Google Shape;126;p20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7" name="Google Shape;127;p20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8" name="Google Shape;128;p20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9" name="Google Shape;129;p20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0" name="Google Shape;130;p20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1" name="Google Shape;131;p20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2" name="Google Shape;132;p20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3" name="Google Shape;133;p20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823851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21"/>
          <p:cNvGrpSpPr/>
          <p:nvPr/>
        </p:nvGrpSpPr>
        <p:grpSpPr>
          <a:xfrm>
            <a:off x="0" y="381003"/>
            <a:ext cx="1037851" cy="1016287"/>
            <a:chOff x="0" y="381001"/>
            <a:chExt cx="1037850" cy="1016287"/>
          </a:xfrm>
        </p:grpSpPr>
        <p:sp>
          <p:nvSpPr>
            <p:cNvPr id="138" name="Google Shape;138;p2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9" name="Google Shape;139;p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1297501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subTitle" idx="1"/>
          </p:nvPr>
        </p:nvSpPr>
        <p:spPr>
          <a:xfrm>
            <a:off x="1297501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975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975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975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975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975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975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975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975"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lvl="0" indent="-233363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685800" lvl="1" indent="-223838" rtl="0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2pPr>
            <a:lvl3pPr marL="1028700" lvl="2" indent="-223838" rtl="0"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3pPr>
            <a:lvl4pPr marL="1371600" lvl="3" indent="-223838" rtl="0"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4pPr>
            <a:lvl5pPr marL="1714500" lvl="4" indent="-223838" rtl="0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5pPr>
            <a:lvl6pPr marL="2057400" lvl="5" indent="-223838" rtl="0"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6pPr>
            <a:lvl7pPr marL="2400300" lvl="6" indent="-223838" rtl="0"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7pPr>
            <a:lvl8pPr marL="2743200" lvl="7" indent="-223838" rtl="0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8pPr>
            <a:lvl9pPr marL="3086100" lvl="8" indent="-223838" rtl="0">
              <a:spcBef>
                <a:spcPts val="1200"/>
              </a:spcBef>
              <a:spcAft>
                <a:spcPts val="12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22"/>
          <p:cNvGrpSpPr/>
          <p:nvPr/>
        </p:nvGrpSpPr>
        <p:grpSpPr>
          <a:xfrm>
            <a:off x="0" y="4128574"/>
            <a:ext cx="698925" cy="684657"/>
            <a:chOff x="0" y="3785672"/>
            <a:chExt cx="698925" cy="684657"/>
          </a:xfrm>
        </p:grpSpPr>
        <p:sp>
          <p:nvSpPr>
            <p:cNvPr id="146" name="Google Shape;146;p22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7" name="Google Shape;147;p2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148" name="Google Shape;148;p22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34290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23"/>
          <p:cNvGrpSpPr/>
          <p:nvPr/>
        </p:nvGrpSpPr>
        <p:grpSpPr>
          <a:xfrm>
            <a:off x="4406400" y="2"/>
            <a:ext cx="4737600" cy="5143065"/>
            <a:chOff x="4406400" y="0"/>
            <a:chExt cx="4737600" cy="5143065"/>
          </a:xfrm>
        </p:grpSpPr>
        <p:sp>
          <p:nvSpPr>
            <p:cNvPr id="152" name="Google Shape;152;p2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3" name="Google Shape;153;p2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4" name="Google Shape;154;p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5" name="Google Shape;155;p2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6" name="Google Shape;156;p2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7" name="Google Shape;157;p2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8" name="Google Shape;158;p2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9" name="Google Shape;159;p2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60" name="Google Shape;160;p2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61" name="Google Shape;161;p2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62" name="Google Shape;162;p2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63" name="Google Shape;163;p2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64" name="Google Shape;164;p2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65" name="Google Shape;165;p2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66" name="Google Shape;166;p2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67" name="Google Shape;167;p2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68" name="Google Shape;168;p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69" name="Google Shape;169;p2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170" name="Google Shape;170;p23"/>
          <p:cNvSpPr txBox="1">
            <a:spLocks noGrp="1"/>
          </p:cNvSpPr>
          <p:nvPr>
            <p:ph type="title" hasCustomPrompt="1"/>
          </p:nvPr>
        </p:nvSpPr>
        <p:spPr>
          <a:xfrm>
            <a:off x="823851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1" name="Google Shape;171;p23"/>
          <p:cNvSpPr txBox="1">
            <a:spLocks noGrp="1"/>
          </p:cNvSpPr>
          <p:nvPr>
            <p:ph type="body" idx="1"/>
          </p:nvPr>
        </p:nvSpPr>
        <p:spPr>
          <a:xfrm>
            <a:off x="823851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lvl="0" indent="-233363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685800" lvl="1" indent="-223838" rtl="0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2pPr>
            <a:lvl3pPr marL="1028700" lvl="2" indent="-223838" rtl="0"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3pPr>
            <a:lvl4pPr marL="1371600" lvl="3" indent="-223838" rtl="0"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4pPr>
            <a:lvl5pPr marL="1714500" lvl="4" indent="-223838" rtl="0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5pPr>
            <a:lvl6pPr marL="2057400" lvl="5" indent="-223838" rtl="0"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6pPr>
            <a:lvl7pPr marL="2400300" lvl="6" indent="-223838" rtl="0"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7pPr>
            <a:lvl8pPr marL="2743200" lvl="7" indent="-223838" rtl="0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8pPr>
            <a:lvl9pPr marL="3086100" lvl="8" indent="-223838" rtl="0">
              <a:spcBef>
                <a:spcPts val="1200"/>
              </a:spcBef>
              <a:spcAft>
                <a:spcPts val="12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&amp; Subtitle copy 2">
  <p:cSld name="TITLE_AND_BODY_1">
    <p:bg>
      <p:bgPr>
        <a:solidFill>
          <a:srgbClr val="191D34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5717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3812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028700" lvl="2" indent="-23812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lvl="3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714500" lvl="4" indent="-23812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057400" lvl="5" indent="-23812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400300" lvl="6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2743200" lvl="7" indent="-23812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086100" lvl="8" indent="-23812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1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800" lvl="1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700" lvl="2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600" lvl="3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500" lvl="4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400" lvl="5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300" lvl="6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200" lvl="7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6100" lvl="8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1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800" lvl="1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700" lvl="2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600" lvl="3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500" lvl="4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400" lvl="5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300" lvl="6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200" lvl="7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6100" lvl="8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1pPr>
            <a:lvl2pPr marL="685800" lvl="1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700" lvl="2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600" lvl="3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500" lvl="4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400" lvl="5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300" lvl="6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200" lvl="7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6100" lvl="8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1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342900" lvl="0" indent="-25717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3812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028700" lvl="2" indent="-23812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lvl="3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714500" lvl="4" indent="-23812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057400" lvl="5" indent="-23812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400300" lvl="6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2743200" lvl="7" indent="-23812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086100" lvl="8" indent="-23812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342900" lvl="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750">
                <a:solidFill>
                  <a:schemeClr val="dk2"/>
                </a:solidFill>
              </a:defRPr>
            </a:lvl1pPr>
            <a:lvl2pPr lvl="1" algn="r">
              <a:buNone/>
              <a:defRPr sz="750">
                <a:solidFill>
                  <a:schemeClr val="dk2"/>
                </a:solidFill>
              </a:defRPr>
            </a:lvl2pPr>
            <a:lvl3pPr lvl="2" algn="r">
              <a:buNone/>
              <a:defRPr sz="750">
                <a:solidFill>
                  <a:schemeClr val="dk2"/>
                </a:solidFill>
              </a:defRPr>
            </a:lvl3pPr>
            <a:lvl4pPr lvl="3" algn="r">
              <a:buNone/>
              <a:defRPr sz="750">
                <a:solidFill>
                  <a:schemeClr val="dk2"/>
                </a:solidFill>
              </a:defRPr>
            </a:lvl4pPr>
            <a:lvl5pPr lvl="4" algn="r">
              <a:buNone/>
              <a:defRPr sz="750">
                <a:solidFill>
                  <a:schemeClr val="dk2"/>
                </a:solidFill>
              </a:defRPr>
            </a:lvl5pPr>
            <a:lvl6pPr lvl="5" algn="r">
              <a:buNone/>
              <a:defRPr sz="750">
                <a:solidFill>
                  <a:schemeClr val="dk2"/>
                </a:solidFill>
              </a:defRPr>
            </a:lvl6pPr>
            <a:lvl7pPr lvl="6" algn="r">
              <a:buNone/>
              <a:defRPr sz="750">
                <a:solidFill>
                  <a:schemeClr val="dk2"/>
                </a:solidFill>
              </a:defRPr>
            </a:lvl7pPr>
            <a:lvl8pPr lvl="7" algn="r">
              <a:buNone/>
              <a:defRPr sz="750">
                <a:solidFill>
                  <a:schemeClr val="dk2"/>
                </a:solidFill>
              </a:defRPr>
            </a:lvl8pPr>
            <a:lvl9pPr lvl="8" algn="r">
              <a:buNone/>
              <a:defRPr sz="75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rgbClr val="191D3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75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75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75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75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75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75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75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75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75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0.png"/><Relationship Id="rId11" Type="http://schemas.openxmlformats.org/officeDocument/2006/relationships/image" Target="../media/image25.jpg"/><Relationship Id="rId5" Type="http://schemas.openxmlformats.org/officeDocument/2006/relationships/image" Target="../media/image18.png"/><Relationship Id="rId10" Type="http://schemas.openxmlformats.org/officeDocument/2006/relationships/image" Target="../media/image24.png"/><Relationship Id="rId4" Type="http://schemas.openxmlformats.org/officeDocument/2006/relationships/image" Target="../media/image10.png"/><Relationship Id="rId9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2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3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0.png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3.png"/><Relationship Id="rId5" Type="http://schemas.openxmlformats.org/officeDocument/2006/relationships/image" Target="../media/image30.png"/><Relationship Id="rId4" Type="http://schemas.openxmlformats.org/officeDocument/2006/relationships/hyperlink" Target="mailto:robert.panta@gmail.com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3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0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/>
          <p:nvPr/>
        </p:nvSpPr>
        <p:spPr>
          <a:xfrm>
            <a:off x="-3830121" y="1434109"/>
            <a:ext cx="5286375" cy="185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23" name="I">
            <a:extLst>
              <a:ext uri="{FF2B5EF4-FFF2-40B4-BE49-F238E27FC236}">
                <a16:creationId xmlns:a16="http://schemas.microsoft.com/office/drawing/2014/main" id="{511EEA1D-D264-4D31-3867-9A6590500A10}"/>
              </a:ext>
            </a:extLst>
          </p:cNvPr>
          <p:cNvSpPr txBox="1"/>
          <p:nvPr/>
        </p:nvSpPr>
        <p:spPr>
          <a:xfrm>
            <a:off x="-1253770" y="2087873"/>
            <a:ext cx="117273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T</a:t>
            </a:r>
          </a:p>
        </p:txBody>
      </p:sp>
      <p:sp>
        <p:nvSpPr>
          <p:cNvPr id="24" name="A">
            <a:extLst>
              <a:ext uri="{FF2B5EF4-FFF2-40B4-BE49-F238E27FC236}">
                <a16:creationId xmlns:a16="http://schemas.microsoft.com/office/drawing/2014/main" id="{EAF63286-DD70-E9FA-37ED-56778CAF4025}"/>
              </a:ext>
            </a:extLst>
          </p:cNvPr>
          <p:cNvSpPr txBox="1"/>
          <p:nvPr/>
        </p:nvSpPr>
        <p:spPr>
          <a:xfrm>
            <a:off x="-1990484" y="2087741"/>
            <a:ext cx="117273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I</a:t>
            </a:r>
          </a:p>
        </p:txBody>
      </p:sp>
      <p:sp>
        <p:nvSpPr>
          <p:cNvPr id="25" name="H">
            <a:extLst>
              <a:ext uri="{FF2B5EF4-FFF2-40B4-BE49-F238E27FC236}">
                <a16:creationId xmlns:a16="http://schemas.microsoft.com/office/drawing/2014/main" id="{FE125DBC-174B-49C0-9C29-6B57A8B9733A}"/>
              </a:ext>
            </a:extLst>
          </p:cNvPr>
          <p:cNvSpPr txBox="1"/>
          <p:nvPr/>
        </p:nvSpPr>
        <p:spPr>
          <a:xfrm>
            <a:off x="-3152791" y="2097331"/>
            <a:ext cx="117273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A</a:t>
            </a:r>
          </a:p>
        </p:txBody>
      </p:sp>
      <p:sp>
        <p:nvSpPr>
          <p:cNvPr id="26" name="C2">
            <a:extLst>
              <a:ext uri="{FF2B5EF4-FFF2-40B4-BE49-F238E27FC236}">
                <a16:creationId xmlns:a16="http://schemas.microsoft.com/office/drawing/2014/main" id="{B3575BF9-A06E-B26C-8971-23FAF652F735}"/>
              </a:ext>
            </a:extLst>
          </p:cNvPr>
          <p:cNvSpPr txBox="1"/>
          <p:nvPr/>
        </p:nvSpPr>
        <p:spPr>
          <a:xfrm>
            <a:off x="-4231755" y="2079059"/>
            <a:ext cx="117273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G</a:t>
            </a:r>
          </a:p>
        </p:txBody>
      </p:sp>
      <p:sp>
        <p:nvSpPr>
          <p:cNvPr id="27" name="K">
            <a:extLst>
              <a:ext uri="{FF2B5EF4-FFF2-40B4-BE49-F238E27FC236}">
                <a16:creationId xmlns:a16="http://schemas.microsoft.com/office/drawing/2014/main" id="{E12FFE2D-99E1-5D69-80B5-E835DE017241}"/>
              </a:ext>
            </a:extLst>
          </p:cNvPr>
          <p:cNvSpPr txBox="1"/>
          <p:nvPr/>
        </p:nvSpPr>
        <p:spPr>
          <a:xfrm>
            <a:off x="13167139" y="1146894"/>
            <a:ext cx="117273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N</a:t>
            </a:r>
          </a:p>
        </p:txBody>
      </p:sp>
      <p:sp>
        <p:nvSpPr>
          <p:cNvPr id="28" name="C">
            <a:extLst>
              <a:ext uri="{FF2B5EF4-FFF2-40B4-BE49-F238E27FC236}">
                <a16:creationId xmlns:a16="http://schemas.microsoft.com/office/drawing/2014/main" id="{06E46258-2B65-004E-E3D1-69E3FA7F3052}"/>
              </a:ext>
            </a:extLst>
          </p:cNvPr>
          <p:cNvSpPr txBox="1"/>
          <p:nvPr/>
        </p:nvSpPr>
        <p:spPr>
          <a:xfrm>
            <a:off x="12335281" y="1146895"/>
            <a:ext cx="117273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E</a:t>
            </a:r>
          </a:p>
        </p:txBody>
      </p:sp>
      <p:sp>
        <p:nvSpPr>
          <p:cNvPr id="29" name="O">
            <a:extLst>
              <a:ext uri="{FF2B5EF4-FFF2-40B4-BE49-F238E27FC236}">
                <a16:creationId xmlns:a16="http://schemas.microsoft.com/office/drawing/2014/main" id="{5F2E5930-6C5B-3193-632A-5376E9FE9D6A}"/>
              </a:ext>
            </a:extLst>
          </p:cNvPr>
          <p:cNvSpPr txBox="1"/>
          <p:nvPr/>
        </p:nvSpPr>
        <p:spPr>
          <a:xfrm>
            <a:off x="11445611" y="1139762"/>
            <a:ext cx="117273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E</a:t>
            </a:r>
          </a:p>
        </p:txBody>
      </p:sp>
      <p:sp>
        <p:nvSpPr>
          <p:cNvPr id="30" name="L">
            <a:extLst>
              <a:ext uri="{FF2B5EF4-FFF2-40B4-BE49-F238E27FC236}">
                <a16:creationId xmlns:a16="http://schemas.microsoft.com/office/drawing/2014/main" id="{CBF7E297-6ED3-9191-C9BE-AABAF298BAD6}"/>
              </a:ext>
            </a:extLst>
          </p:cNvPr>
          <p:cNvSpPr txBox="1"/>
          <p:nvPr/>
        </p:nvSpPr>
        <p:spPr>
          <a:xfrm>
            <a:off x="10507835" y="1149963"/>
            <a:ext cx="117273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R</a:t>
            </a:r>
          </a:p>
        </p:txBody>
      </p:sp>
      <p:sp>
        <p:nvSpPr>
          <p:cNvPr id="31" name="B">
            <a:extLst>
              <a:ext uri="{FF2B5EF4-FFF2-40B4-BE49-F238E27FC236}">
                <a16:creationId xmlns:a16="http://schemas.microsoft.com/office/drawing/2014/main" id="{ABC3361E-B485-3AAF-D561-90E9020E718C}"/>
              </a:ext>
            </a:extLst>
          </p:cNvPr>
          <p:cNvSpPr txBox="1"/>
          <p:nvPr/>
        </p:nvSpPr>
        <p:spPr>
          <a:xfrm>
            <a:off x="9420383" y="1140053"/>
            <a:ext cx="117273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G</a:t>
            </a:r>
          </a:p>
        </p:txBody>
      </p:sp>
      <p:pic>
        <p:nvPicPr>
          <p:cNvPr id="2" name="Picture 1" descr="A white brick wall with a black and white background&#10;&#10;AI-generated content may be incorrect.">
            <a:extLst>
              <a:ext uri="{FF2B5EF4-FFF2-40B4-BE49-F238E27FC236}">
                <a16:creationId xmlns:a16="http://schemas.microsoft.com/office/drawing/2014/main" id="{6896A96A-05D9-1F7C-C358-58F375B2F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08" y="-3797"/>
            <a:ext cx="9182608" cy="516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28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9878F"/>
            </a:gs>
            <a:gs pos="88000">
              <a:srgbClr val="51AF75"/>
            </a:gs>
            <a:gs pos="98000">
              <a:srgbClr val="79D65B"/>
            </a:gs>
          </a:gsLst>
          <a:lin ang="10800000" scaled="1"/>
        </a:gradFill>
        <a:effectLst/>
      </p:bgPr>
    </p:bg>
    <p:spTree>
      <p:nvGrpSpPr>
        <p:cNvPr id="1" name="Shape 199">
          <a:extLst>
            <a:ext uri="{FF2B5EF4-FFF2-40B4-BE49-F238E27FC236}">
              <a16:creationId xmlns:a16="http://schemas.microsoft.com/office/drawing/2014/main" id="{51C064EA-4791-1B93-1A68-118DCA4A2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96BB0FC-3721-B946-6D2B-5A654BB772C5}"/>
              </a:ext>
            </a:extLst>
          </p:cNvPr>
          <p:cNvSpPr/>
          <p:nvPr/>
        </p:nvSpPr>
        <p:spPr>
          <a:xfrm>
            <a:off x="142239" y="906779"/>
            <a:ext cx="8874199" cy="3526670"/>
          </a:xfrm>
          <a:prstGeom prst="roundRect">
            <a:avLst/>
          </a:prstGeom>
          <a:solidFill>
            <a:srgbClr val="EAEAE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oftRound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229;p29">
            <a:extLst>
              <a:ext uri="{FF2B5EF4-FFF2-40B4-BE49-F238E27FC236}">
                <a16:creationId xmlns:a16="http://schemas.microsoft.com/office/drawing/2014/main" id="{2BAC96BB-5168-2753-9FFC-5E15CA54DC78}"/>
              </a:ext>
            </a:extLst>
          </p:cNvPr>
          <p:cNvSpPr/>
          <p:nvPr/>
        </p:nvSpPr>
        <p:spPr>
          <a:xfrm>
            <a:off x="458246" y="388579"/>
            <a:ext cx="3317386" cy="5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3000"/>
            </a:pPr>
            <a:r>
              <a:rPr lang="en-US" sz="2400" dirty="0">
                <a:solidFill>
                  <a:schemeClr val="bg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Team &amp; Edge</a:t>
            </a:r>
            <a:endParaRPr lang="en-US" sz="24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29;p29">
            <a:extLst>
              <a:ext uri="{FF2B5EF4-FFF2-40B4-BE49-F238E27FC236}">
                <a16:creationId xmlns:a16="http://schemas.microsoft.com/office/drawing/2014/main" id="{F9EADC64-67CC-69EB-67D0-B653F07844B4}"/>
              </a:ext>
            </a:extLst>
          </p:cNvPr>
          <p:cNvSpPr/>
          <p:nvPr/>
        </p:nvSpPr>
        <p:spPr>
          <a:xfrm>
            <a:off x="556946" y="1025351"/>
            <a:ext cx="3495600" cy="71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3000"/>
            </a:pPr>
            <a:r>
              <a:rPr lang="en-US" sz="1800" dirty="0">
                <a:gradFill>
                  <a:gsLst>
                    <a:gs pos="0">
                      <a:srgbClr val="29878F"/>
                    </a:gs>
                    <a:gs pos="88000">
                      <a:srgbClr val="51AF75"/>
                    </a:gs>
                    <a:gs pos="98000">
                      <a:srgbClr val="79D65B"/>
                    </a:gs>
                  </a:gsLst>
                  <a:lin ang="10800000" scaled="1"/>
                </a:gradFill>
                <a:latin typeface="Archivo ExtraBold"/>
                <a:ea typeface="Calibri"/>
                <a:cs typeface="Archivo ExtraBold"/>
                <a:sym typeface="Archivo ExtraBold"/>
              </a:rPr>
              <a:t>Competitors</a:t>
            </a:r>
            <a:endParaRPr lang="en-US" sz="1800" dirty="0">
              <a:gradFill>
                <a:gsLst>
                  <a:gs pos="0">
                    <a:srgbClr val="29878F"/>
                  </a:gs>
                  <a:gs pos="88000">
                    <a:srgbClr val="51AF75"/>
                  </a:gs>
                  <a:gs pos="98000">
                    <a:srgbClr val="79D65B"/>
                  </a:gs>
                </a:gsLst>
                <a:lin ang="10800000" scaled="1"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8">
            <a:extLst>
              <a:ext uri="{FF2B5EF4-FFF2-40B4-BE49-F238E27FC236}">
                <a16:creationId xmlns:a16="http://schemas.microsoft.com/office/drawing/2014/main" id="{6C749BA7-6AAE-B88A-52DE-5D14C3334E63}"/>
              </a:ext>
            </a:extLst>
          </p:cNvPr>
          <p:cNvSpPr/>
          <p:nvPr/>
        </p:nvSpPr>
        <p:spPr>
          <a:xfrm>
            <a:off x="1930600" y="1129309"/>
            <a:ext cx="5286375" cy="185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3BD61BA-EC78-B7A5-DA62-53A16D2E812A}"/>
              </a:ext>
            </a:extLst>
          </p:cNvPr>
          <p:cNvSpPr/>
          <p:nvPr/>
        </p:nvSpPr>
        <p:spPr>
          <a:xfrm>
            <a:off x="-37724" y="4575611"/>
            <a:ext cx="9182608" cy="608674"/>
          </a:xfrm>
          <a:prstGeom prst="rect">
            <a:avLst/>
          </a:prstGeom>
          <a:solidFill>
            <a:srgbClr val="EAEAE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Google Shape;265;p29">
            <a:extLst>
              <a:ext uri="{FF2B5EF4-FFF2-40B4-BE49-F238E27FC236}">
                <a16:creationId xmlns:a16="http://schemas.microsoft.com/office/drawing/2014/main" id="{A3CB3DE6-CEE4-1334-EE93-328CB4DE0F8E}"/>
              </a:ext>
            </a:extLst>
          </p:cNvPr>
          <p:cNvSpPr/>
          <p:nvPr/>
        </p:nvSpPr>
        <p:spPr>
          <a:xfrm>
            <a:off x="4147172" y="4717881"/>
            <a:ext cx="1016429" cy="256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chivo SemiBold"/>
              <a:buNone/>
            </a:pPr>
            <a:r>
              <a:rPr lang="en-US" sz="1600" b="0" i="0" u="none" strike="noStrike" cap="none" dirty="0" err="1">
                <a:gradFill flip="none" rotWithShape="1">
                  <a:gsLst>
                    <a:gs pos="23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  <a:tileRect/>
                </a:gra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  <a:sym typeface="Calibri"/>
              </a:rPr>
              <a:t>GreenGait</a:t>
            </a:r>
            <a:endParaRPr sz="1600" b="0" i="0" u="none" strike="noStrike" cap="none" dirty="0">
              <a:gradFill flip="none" rotWithShape="1">
                <a:gsLst>
                  <a:gs pos="23000">
                    <a:srgbClr val="79D65B"/>
                  </a:gs>
                  <a:gs pos="100000">
                    <a:srgbClr val="0A9CAB"/>
                  </a:gs>
                </a:gsLst>
                <a:lin ang="10800000" scaled="1"/>
                <a:tileRect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" name="Picture 48" descr="A hexagon with white text&#10;&#10;AI-generated content may be incorrect.">
            <a:extLst>
              <a:ext uri="{FF2B5EF4-FFF2-40B4-BE49-F238E27FC236}">
                <a16:creationId xmlns:a16="http://schemas.microsoft.com/office/drawing/2014/main" id="{2BA7E926-AF2C-0292-630C-2739940FA8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632" y="4643840"/>
            <a:ext cx="382629" cy="382629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8C56B79-D984-0843-2D33-35EB7CD0514B}"/>
              </a:ext>
            </a:extLst>
          </p:cNvPr>
          <p:cNvSpPr/>
          <p:nvPr/>
        </p:nvSpPr>
        <p:spPr>
          <a:xfrm rot="6349471">
            <a:off x="8077105" y="-881892"/>
            <a:ext cx="2027886" cy="2256368"/>
          </a:xfrm>
          <a:custGeom>
            <a:avLst/>
            <a:gdLst>
              <a:gd name="connsiteX0" fmla="*/ 1401219 w 2703848"/>
              <a:gd name="connsiteY0" fmla="*/ 0 h 3008491"/>
              <a:gd name="connsiteX1" fmla="*/ 1496286 w 2703848"/>
              <a:gd name="connsiteY1" fmla="*/ 14509 h 3008491"/>
              <a:gd name="connsiteX2" fmla="*/ 2703848 w 2703848"/>
              <a:gd name="connsiteY2" fmla="*/ 1496137 h 3008491"/>
              <a:gd name="connsiteX3" fmla="*/ 2635856 w 2703848"/>
              <a:gd name="connsiteY3" fmla="*/ 1945865 h 3008491"/>
              <a:gd name="connsiteX4" fmla="*/ 2592975 w 2703848"/>
              <a:gd name="connsiteY4" fmla="*/ 2063025 h 3008491"/>
              <a:gd name="connsiteX5" fmla="*/ 2585000 w 2703848"/>
              <a:gd name="connsiteY5" fmla="*/ 2084813 h 3008491"/>
              <a:gd name="connsiteX6" fmla="*/ 1780170 w 2703848"/>
              <a:gd name="connsiteY6" fmla="*/ 2889643 h 3008491"/>
              <a:gd name="connsiteX7" fmla="*/ 1695568 w 2703848"/>
              <a:gd name="connsiteY7" fmla="*/ 2920608 h 3008491"/>
              <a:gd name="connsiteX8" fmla="*/ 1641222 w 2703848"/>
              <a:gd name="connsiteY8" fmla="*/ 2940499 h 3008491"/>
              <a:gd name="connsiteX9" fmla="*/ 1191494 w 2703848"/>
              <a:gd name="connsiteY9" fmla="*/ 3008491 h 3008491"/>
              <a:gd name="connsiteX10" fmla="*/ 741766 w 2703848"/>
              <a:gd name="connsiteY10" fmla="*/ 2940499 h 3008491"/>
              <a:gd name="connsiteX11" fmla="*/ 710448 w 2703848"/>
              <a:gd name="connsiteY11" fmla="*/ 2929037 h 3008491"/>
              <a:gd name="connsiteX12" fmla="*/ 602818 w 2703848"/>
              <a:gd name="connsiteY12" fmla="*/ 2889643 h 3008491"/>
              <a:gd name="connsiteX13" fmla="*/ 229496 w 2703848"/>
              <a:gd name="connsiteY13" fmla="*/ 2663143 h 3008491"/>
              <a:gd name="connsiteX14" fmla="*/ 209725 w 2703848"/>
              <a:gd name="connsiteY14" fmla="*/ 2645174 h 3008491"/>
              <a:gd name="connsiteX15" fmla="*/ 122098 w 2703848"/>
              <a:gd name="connsiteY15" fmla="*/ 2565533 h 3008491"/>
              <a:gd name="connsiteX16" fmla="*/ 24488 w 2703848"/>
              <a:gd name="connsiteY16" fmla="*/ 2458135 h 3008491"/>
              <a:gd name="connsiteX17" fmla="*/ 0 w 2703848"/>
              <a:gd name="connsiteY17" fmla="*/ 2425387 h 3008491"/>
              <a:gd name="connsiteX18" fmla="*/ 55096 w 2703848"/>
              <a:gd name="connsiteY18" fmla="*/ 2433796 h 3008491"/>
              <a:gd name="connsiteX19" fmla="*/ 209725 w 2703848"/>
              <a:gd name="connsiteY19" fmla="*/ 2441604 h 3008491"/>
              <a:gd name="connsiteX20" fmla="*/ 364354 w 2703848"/>
              <a:gd name="connsiteY20" fmla="*/ 2433796 h 3008491"/>
              <a:gd name="connsiteX21" fmla="*/ 419449 w 2703848"/>
              <a:gd name="connsiteY21" fmla="*/ 2425387 h 3008491"/>
              <a:gd name="connsiteX22" fmla="*/ 514517 w 2703848"/>
              <a:gd name="connsiteY22" fmla="*/ 2410878 h 3008491"/>
              <a:gd name="connsiteX23" fmla="*/ 659453 w 2703848"/>
              <a:gd name="connsiteY23" fmla="*/ 2373612 h 3008491"/>
              <a:gd name="connsiteX24" fmla="*/ 713940 w 2703848"/>
              <a:gd name="connsiteY24" fmla="*/ 2353669 h 3008491"/>
              <a:gd name="connsiteX25" fmla="*/ 798401 w 2703848"/>
              <a:gd name="connsiteY25" fmla="*/ 2322756 h 3008491"/>
              <a:gd name="connsiteX26" fmla="*/ 1171723 w 2703848"/>
              <a:gd name="connsiteY26" fmla="*/ 2096256 h 3008491"/>
              <a:gd name="connsiteX27" fmla="*/ 1207747 w 2703848"/>
              <a:gd name="connsiteY27" fmla="*/ 2063516 h 3008491"/>
              <a:gd name="connsiteX28" fmla="*/ 1279121 w 2703848"/>
              <a:gd name="connsiteY28" fmla="*/ 1998646 h 3008491"/>
              <a:gd name="connsiteX29" fmla="*/ 1691353 w 2703848"/>
              <a:gd name="connsiteY29" fmla="*/ 1234042 h 3008491"/>
              <a:gd name="connsiteX30" fmla="*/ 1695710 w 2703848"/>
              <a:gd name="connsiteY30" fmla="*/ 1205494 h 3008491"/>
              <a:gd name="connsiteX31" fmla="*/ 1714271 w 2703848"/>
              <a:gd name="connsiteY31" fmla="*/ 1083879 h 3008491"/>
              <a:gd name="connsiteX32" fmla="*/ 1722079 w 2703848"/>
              <a:gd name="connsiteY32" fmla="*/ 929250 h 3008491"/>
              <a:gd name="connsiteX33" fmla="*/ 1463793 w 2703848"/>
              <a:gd name="connsiteY33" fmla="*/ 83679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3848" h="3008491">
                <a:moveTo>
                  <a:pt x="1401219" y="0"/>
                </a:moveTo>
                <a:lnTo>
                  <a:pt x="1496286" y="14509"/>
                </a:lnTo>
                <a:cubicBezTo>
                  <a:pt x="2185440" y="155530"/>
                  <a:pt x="2703848" y="765293"/>
                  <a:pt x="2703848" y="1496137"/>
                </a:cubicBezTo>
                <a:cubicBezTo>
                  <a:pt x="2703848" y="1652747"/>
                  <a:pt x="2680044" y="1803796"/>
                  <a:pt x="2635856" y="1945865"/>
                </a:cubicBezTo>
                <a:lnTo>
                  <a:pt x="2592975" y="2063025"/>
                </a:lnTo>
                <a:lnTo>
                  <a:pt x="2585000" y="2084813"/>
                </a:lnTo>
                <a:cubicBezTo>
                  <a:pt x="2431941" y="2446685"/>
                  <a:pt x="2142041" y="2736584"/>
                  <a:pt x="1780170" y="2889643"/>
                </a:cubicBezTo>
                <a:lnTo>
                  <a:pt x="1695568" y="2920608"/>
                </a:lnTo>
                <a:lnTo>
                  <a:pt x="1641222" y="2940499"/>
                </a:lnTo>
                <a:cubicBezTo>
                  <a:pt x="1499153" y="2984687"/>
                  <a:pt x="1348104" y="3008491"/>
                  <a:pt x="1191494" y="3008491"/>
                </a:cubicBezTo>
                <a:cubicBezTo>
                  <a:pt x="1034885" y="3008491"/>
                  <a:pt x="883835" y="2984687"/>
                  <a:pt x="741766" y="2940499"/>
                </a:cubicBezTo>
                <a:lnTo>
                  <a:pt x="710448" y="2929037"/>
                </a:lnTo>
                <a:lnTo>
                  <a:pt x="602818" y="2889643"/>
                </a:lnTo>
                <a:cubicBezTo>
                  <a:pt x="467116" y="2832246"/>
                  <a:pt x="341536" y="2755606"/>
                  <a:pt x="229496" y="2663143"/>
                </a:cubicBezTo>
                <a:lnTo>
                  <a:pt x="209725" y="2645174"/>
                </a:lnTo>
                <a:lnTo>
                  <a:pt x="122098" y="2565533"/>
                </a:lnTo>
                <a:cubicBezTo>
                  <a:pt x="87888" y="2531323"/>
                  <a:pt x="55309" y="2495481"/>
                  <a:pt x="24488" y="2458135"/>
                </a:cubicBezTo>
                <a:lnTo>
                  <a:pt x="0" y="2425387"/>
                </a:lnTo>
                <a:lnTo>
                  <a:pt x="55096" y="2433796"/>
                </a:lnTo>
                <a:cubicBezTo>
                  <a:pt x="105937" y="2438959"/>
                  <a:pt x="157522" y="2441604"/>
                  <a:pt x="209725" y="2441604"/>
                </a:cubicBezTo>
                <a:cubicBezTo>
                  <a:pt x="261928" y="2441604"/>
                  <a:pt x="313514" y="2438959"/>
                  <a:pt x="364354" y="2433796"/>
                </a:cubicBezTo>
                <a:lnTo>
                  <a:pt x="419449" y="2425387"/>
                </a:lnTo>
                <a:lnTo>
                  <a:pt x="514517" y="2410878"/>
                </a:lnTo>
                <a:cubicBezTo>
                  <a:pt x="563743" y="2400806"/>
                  <a:pt x="612097" y="2388341"/>
                  <a:pt x="659453" y="2373612"/>
                </a:cubicBezTo>
                <a:lnTo>
                  <a:pt x="713940" y="2353669"/>
                </a:lnTo>
                <a:lnTo>
                  <a:pt x="798401" y="2322756"/>
                </a:lnTo>
                <a:cubicBezTo>
                  <a:pt x="934103" y="2265359"/>
                  <a:pt x="1059684" y="2188719"/>
                  <a:pt x="1171723" y="2096256"/>
                </a:cubicBezTo>
                <a:lnTo>
                  <a:pt x="1207747" y="2063516"/>
                </a:lnTo>
                <a:lnTo>
                  <a:pt x="1279121" y="1998646"/>
                </a:lnTo>
                <a:cubicBezTo>
                  <a:pt x="1484383" y="1793384"/>
                  <a:pt x="1630916" y="1529394"/>
                  <a:pt x="1691353" y="1234042"/>
                </a:cubicBezTo>
                <a:lnTo>
                  <a:pt x="1695710" y="1205494"/>
                </a:lnTo>
                <a:lnTo>
                  <a:pt x="1714271" y="1083879"/>
                </a:lnTo>
                <a:cubicBezTo>
                  <a:pt x="1719434" y="1033039"/>
                  <a:pt x="1722079" y="981453"/>
                  <a:pt x="1722079" y="929250"/>
                </a:cubicBezTo>
                <a:cubicBezTo>
                  <a:pt x="1722079" y="616031"/>
                  <a:pt x="1626861" y="325052"/>
                  <a:pt x="1463793" y="83679"/>
                </a:cubicBezTo>
                <a:close/>
              </a:path>
            </a:pathLst>
          </a:custGeom>
          <a:solidFill>
            <a:srgbClr val="29878F"/>
          </a:solidFill>
          <a:ln>
            <a:solidFill>
              <a:srgbClr val="29878F"/>
            </a:solidFill>
          </a:ln>
          <a:effectLst>
            <a:outerShdw blurRad="190500" dist="190500" dir="48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 dirty="0">
              <a:effectLst>
                <a:outerShdw blurRad="190500" dist="1905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15F7290-957B-A131-1E56-01898C1AADC0}"/>
              </a:ext>
            </a:extLst>
          </p:cNvPr>
          <p:cNvSpPr/>
          <p:nvPr/>
        </p:nvSpPr>
        <p:spPr>
          <a:xfrm rot="2506641">
            <a:off x="7867129" y="-456565"/>
            <a:ext cx="2268531" cy="1559432"/>
          </a:xfrm>
          <a:custGeom>
            <a:avLst/>
            <a:gdLst>
              <a:gd name="connsiteX0" fmla="*/ 110874 w 3024708"/>
              <a:gd name="connsiteY0" fmla="*/ 0 h 2079242"/>
              <a:gd name="connsiteX1" fmla="*/ 118848 w 3024708"/>
              <a:gd name="connsiteY1" fmla="*/ 21788 h 2079242"/>
              <a:gd name="connsiteX2" fmla="*/ 258286 w 3024708"/>
              <a:gd name="connsiteY2" fmla="*/ 278683 h 2079242"/>
              <a:gd name="connsiteX3" fmla="*/ 320860 w 3024708"/>
              <a:gd name="connsiteY3" fmla="*/ 362362 h 2079242"/>
              <a:gd name="connsiteX4" fmla="*/ 345348 w 3024708"/>
              <a:gd name="connsiteY4" fmla="*/ 395110 h 2079242"/>
              <a:gd name="connsiteX5" fmla="*/ 442958 w 3024708"/>
              <a:gd name="connsiteY5" fmla="*/ 502508 h 2079242"/>
              <a:gd name="connsiteX6" fmla="*/ 530585 w 3024708"/>
              <a:gd name="connsiteY6" fmla="*/ 582149 h 2079242"/>
              <a:gd name="connsiteX7" fmla="*/ 550356 w 3024708"/>
              <a:gd name="connsiteY7" fmla="*/ 600118 h 2079242"/>
              <a:gd name="connsiteX8" fmla="*/ 923678 w 3024708"/>
              <a:gd name="connsiteY8" fmla="*/ 826618 h 2079242"/>
              <a:gd name="connsiteX9" fmla="*/ 1031308 w 3024708"/>
              <a:gd name="connsiteY9" fmla="*/ 866012 h 2079242"/>
              <a:gd name="connsiteX10" fmla="*/ 1062626 w 3024708"/>
              <a:gd name="connsiteY10" fmla="*/ 877474 h 2079242"/>
              <a:gd name="connsiteX11" fmla="*/ 1512354 w 3024708"/>
              <a:gd name="connsiteY11" fmla="*/ 945466 h 2079242"/>
              <a:gd name="connsiteX12" fmla="*/ 1962082 w 3024708"/>
              <a:gd name="connsiteY12" fmla="*/ 877474 h 2079242"/>
              <a:gd name="connsiteX13" fmla="*/ 2016428 w 3024708"/>
              <a:gd name="connsiteY13" fmla="*/ 857583 h 2079242"/>
              <a:gd name="connsiteX14" fmla="*/ 2101030 w 3024708"/>
              <a:gd name="connsiteY14" fmla="*/ 826618 h 2079242"/>
              <a:gd name="connsiteX15" fmla="*/ 2905860 w 3024708"/>
              <a:gd name="connsiteY15" fmla="*/ 21788 h 2079242"/>
              <a:gd name="connsiteX16" fmla="*/ 2913835 w 3024708"/>
              <a:gd name="connsiteY16" fmla="*/ 0 h 2079242"/>
              <a:gd name="connsiteX17" fmla="*/ 2956716 w 3024708"/>
              <a:gd name="connsiteY17" fmla="*/ 117160 h 2079242"/>
              <a:gd name="connsiteX18" fmla="*/ 3024708 w 3024708"/>
              <a:gd name="connsiteY18" fmla="*/ 566888 h 2079242"/>
              <a:gd name="connsiteX19" fmla="*/ 1817146 w 3024708"/>
              <a:gd name="connsiteY19" fmla="*/ 2048516 h 2079242"/>
              <a:gd name="connsiteX20" fmla="*/ 1722908 w 3024708"/>
              <a:gd name="connsiteY20" fmla="*/ 2062899 h 2079242"/>
              <a:gd name="connsiteX21" fmla="*/ 1666983 w 3024708"/>
              <a:gd name="connsiteY21" fmla="*/ 2071434 h 2079242"/>
              <a:gd name="connsiteX22" fmla="*/ 1512354 w 3024708"/>
              <a:gd name="connsiteY22" fmla="*/ 2079242 h 2079242"/>
              <a:gd name="connsiteX23" fmla="*/ 550356 w 3024708"/>
              <a:gd name="connsiteY23" fmla="*/ 1733894 h 2079242"/>
              <a:gd name="connsiteX24" fmla="*/ 530585 w 3024708"/>
              <a:gd name="connsiteY24" fmla="*/ 1715925 h 2079242"/>
              <a:gd name="connsiteX25" fmla="*/ 442958 w 3024708"/>
              <a:gd name="connsiteY25" fmla="*/ 1636284 h 2079242"/>
              <a:gd name="connsiteX26" fmla="*/ 30726 w 3024708"/>
              <a:gd name="connsiteY26" fmla="*/ 871680 h 2079242"/>
              <a:gd name="connsiteX27" fmla="*/ 29861 w 3024708"/>
              <a:gd name="connsiteY27" fmla="*/ 866012 h 2079242"/>
              <a:gd name="connsiteX28" fmla="*/ 7808 w 3024708"/>
              <a:gd name="connsiteY28" fmla="*/ 721517 h 2079242"/>
              <a:gd name="connsiteX29" fmla="*/ 0 w 3024708"/>
              <a:gd name="connsiteY29" fmla="*/ 566888 h 2079242"/>
              <a:gd name="connsiteX30" fmla="*/ 7808 w 3024708"/>
              <a:gd name="connsiteY30" fmla="*/ 412259 h 2079242"/>
              <a:gd name="connsiteX31" fmla="*/ 26369 w 3024708"/>
              <a:gd name="connsiteY31" fmla="*/ 290644 h 2079242"/>
              <a:gd name="connsiteX32" fmla="*/ 30726 w 3024708"/>
              <a:gd name="connsiteY32" fmla="*/ 262096 h 2079242"/>
              <a:gd name="connsiteX33" fmla="*/ 67992 w 3024708"/>
              <a:gd name="connsiteY33" fmla="*/ 11716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024708" h="2079242">
                <a:moveTo>
                  <a:pt x="110874" y="0"/>
                </a:moveTo>
                <a:lnTo>
                  <a:pt x="118848" y="21788"/>
                </a:lnTo>
                <a:cubicBezTo>
                  <a:pt x="157113" y="112256"/>
                  <a:pt x="203930" y="198226"/>
                  <a:pt x="258286" y="278683"/>
                </a:cubicBezTo>
                <a:lnTo>
                  <a:pt x="320860" y="362362"/>
                </a:lnTo>
                <a:lnTo>
                  <a:pt x="345348" y="395110"/>
                </a:lnTo>
                <a:cubicBezTo>
                  <a:pt x="376169" y="432456"/>
                  <a:pt x="408748" y="468298"/>
                  <a:pt x="442958" y="502508"/>
                </a:cubicBezTo>
                <a:lnTo>
                  <a:pt x="530585" y="582149"/>
                </a:lnTo>
                <a:lnTo>
                  <a:pt x="550356" y="600118"/>
                </a:lnTo>
                <a:cubicBezTo>
                  <a:pt x="662396" y="692581"/>
                  <a:pt x="787976" y="769221"/>
                  <a:pt x="923678" y="826618"/>
                </a:cubicBezTo>
                <a:lnTo>
                  <a:pt x="1031308" y="866012"/>
                </a:lnTo>
                <a:lnTo>
                  <a:pt x="1062626" y="877474"/>
                </a:lnTo>
                <a:cubicBezTo>
                  <a:pt x="1204695" y="921662"/>
                  <a:pt x="1355745" y="945466"/>
                  <a:pt x="1512354" y="945466"/>
                </a:cubicBezTo>
                <a:cubicBezTo>
                  <a:pt x="1668964" y="945466"/>
                  <a:pt x="1820013" y="921662"/>
                  <a:pt x="1962082" y="877474"/>
                </a:cubicBezTo>
                <a:lnTo>
                  <a:pt x="2016428" y="857583"/>
                </a:lnTo>
                <a:lnTo>
                  <a:pt x="2101030" y="826618"/>
                </a:lnTo>
                <a:cubicBezTo>
                  <a:pt x="2462901" y="673559"/>
                  <a:pt x="2752801" y="383660"/>
                  <a:pt x="2905860" y="21788"/>
                </a:cubicBezTo>
                <a:lnTo>
                  <a:pt x="2913835" y="0"/>
                </a:lnTo>
                <a:lnTo>
                  <a:pt x="2956716" y="117160"/>
                </a:lnTo>
                <a:cubicBezTo>
                  <a:pt x="3000904" y="259229"/>
                  <a:pt x="3024708" y="410279"/>
                  <a:pt x="3024708" y="566888"/>
                </a:cubicBezTo>
                <a:cubicBezTo>
                  <a:pt x="3024708" y="1297732"/>
                  <a:pt x="2506300" y="1907495"/>
                  <a:pt x="1817146" y="2048516"/>
                </a:cubicBezTo>
                <a:lnTo>
                  <a:pt x="1722908" y="2062899"/>
                </a:lnTo>
                <a:lnTo>
                  <a:pt x="1666983" y="2071434"/>
                </a:lnTo>
                <a:cubicBezTo>
                  <a:pt x="1616143" y="2076597"/>
                  <a:pt x="1564557" y="2079242"/>
                  <a:pt x="1512354" y="2079242"/>
                </a:cubicBezTo>
                <a:cubicBezTo>
                  <a:pt x="1146932" y="2079242"/>
                  <a:pt x="811781" y="1949640"/>
                  <a:pt x="550356" y="1733894"/>
                </a:cubicBezTo>
                <a:lnTo>
                  <a:pt x="530585" y="1715925"/>
                </a:lnTo>
                <a:lnTo>
                  <a:pt x="442958" y="1636284"/>
                </a:lnTo>
                <a:cubicBezTo>
                  <a:pt x="237697" y="1431022"/>
                  <a:pt x="91164" y="1167032"/>
                  <a:pt x="30726" y="871680"/>
                </a:cubicBezTo>
                <a:lnTo>
                  <a:pt x="29861" y="866012"/>
                </a:lnTo>
                <a:lnTo>
                  <a:pt x="7808" y="721517"/>
                </a:lnTo>
                <a:cubicBezTo>
                  <a:pt x="2645" y="670677"/>
                  <a:pt x="0" y="619091"/>
                  <a:pt x="0" y="566888"/>
                </a:cubicBezTo>
                <a:cubicBezTo>
                  <a:pt x="0" y="514685"/>
                  <a:pt x="2645" y="463100"/>
                  <a:pt x="7808" y="412259"/>
                </a:cubicBezTo>
                <a:lnTo>
                  <a:pt x="26369" y="290644"/>
                </a:lnTo>
                <a:lnTo>
                  <a:pt x="30726" y="262096"/>
                </a:lnTo>
                <a:cubicBezTo>
                  <a:pt x="40799" y="212871"/>
                  <a:pt x="53263" y="164517"/>
                  <a:pt x="67992" y="117160"/>
                </a:cubicBezTo>
                <a:close/>
              </a:path>
            </a:pathLst>
          </a:custGeom>
          <a:solidFill>
            <a:srgbClr val="28A6B2"/>
          </a:solidFill>
          <a:ln>
            <a:solidFill>
              <a:srgbClr val="28A6B2"/>
            </a:solidFill>
          </a:ln>
          <a:effectLst>
            <a:outerShdw blurRad="190500" dist="190500" dir="84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2ADE7B8-C867-662C-6756-CABEAC9B7CD3}"/>
              </a:ext>
            </a:extLst>
          </p:cNvPr>
          <p:cNvSpPr/>
          <p:nvPr/>
        </p:nvSpPr>
        <p:spPr>
          <a:xfrm>
            <a:off x="8216165" y="-1125151"/>
            <a:ext cx="2028508" cy="2256274"/>
          </a:xfrm>
          <a:custGeom>
            <a:avLst/>
            <a:gdLst>
              <a:gd name="connsiteX0" fmla="*/ 1301801 w 2704677"/>
              <a:gd name="connsiteY0" fmla="*/ 0 h 3008365"/>
              <a:gd name="connsiteX1" fmla="*/ 1240055 w 2704677"/>
              <a:gd name="connsiteY1" fmla="*/ 82572 h 3008365"/>
              <a:gd name="connsiteX2" fmla="*/ 1100617 w 2704677"/>
              <a:gd name="connsiteY2" fmla="*/ 339467 h 3008365"/>
              <a:gd name="connsiteX3" fmla="*/ 1092643 w 2704677"/>
              <a:gd name="connsiteY3" fmla="*/ 361255 h 3008365"/>
              <a:gd name="connsiteX4" fmla="*/ 1049761 w 2704677"/>
              <a:gd name="connsiteY4" fmla="*/ 478415 h 3008365"/>
              <a:gd name="connsiteX5" fmla="*/ 1012495 w 2704677"/>
              <a:gd name="connsiteY5" fmla="*/ 623351 h 3008365"/>
              <a:gd name="connsiteX6" fmla="*/ 1008138 w 2704677"/>
              <a:gd name="connsiteY6" fmla="*/ 651899 h 3008365"/>
              <a:gd name="connsiteX7" fmla="*/ 989577 w 2704677"/>
              <a:gd name="connsiteY7" fmla="*/ 773514 h 3008365"/>
              <a:gd name="connsiteX8" fmla="*/ 981769 w 2704677"/>
              <a:gd name="connsiteY8" fmla="*/ 928143 h 3008365"/>
              <a:gd name="connsiteX9" fmla="*/ 989577 w 2704677"/>
              <a:gd name="connsiteY9" fmla="*/ 1082772 h 3008365"/>
              <a:gd name="connsiteX10" fmla="*/ 1011630 w 2704677"/>
              <a:gd name="connsiteY10" fmla="*/ 1227267 h 3008365"/>
              <a:gd name="connsiteX11" fmla="*/ 1012495 w 2704677"/>
              <a:gd name="connsiteY11" fmla="*/ 1232935 h 3008365"/>
              <a:gd name="connsiteX12" fmla="*/ 1424727 w 2704677"/>
              <a:gd name="connsiteY12" fmla="*/ 1997539 h 3008365"/>
              <a:gd name="connsiteX13" fmla="*/ 1512354 w 2704677"/>
              <a:gd name="connsiteY13" fmla="*/ 2077180 h 3008365"/>
              <a:gd name="connsiteX14" fmla="*/ 1532125 w 2704677"/>
              <a:gd name="connsiteY14" fmla="*/ 2095149 h 3008365"/>
              <a:gd name="connsiteX15" fmla="*/ 2494123 w 2704677"/>
              <a:gd name="connsiteY15" fmla="*/ 2440497 h 3008365"/>
              <a:gd name="connsiteX16" fmla="*/ 2648752 w 2704677"/>
              <a:gd name="connsiteY16" fmla="*/ 2432689 h 3008365"/>
              <a:gd name="connsiteX17" fmla="*/ 2704677 w 2704677"/>
              <a:gd name="connsiteY17" fmla="*/ 2424154 h 3008365"/>
              <a:gd name="connsiteX18" fmla="*/ 2679360 w 2704677"/>
              <a:gd name="connsiteY18" fmla="*/ 2458009 h 3008365"/>
              <a:gd name="connsiteX19" fmla="*/ 1512354 w 2704677"/>
              <a:gd name="connsiteY19" fmla="*/ 3008365 h 3008365"/>
              <a:gd name="connsiteX20" fmla="*/ 345348 w 2704677"/>
              <a:gd name="connsiteY20" fmla="*/ 2458009 h 3008365"/>
              <a:gd name="connsiteX21" fmla="*/ 320032 w 2704677"/>
              <a:gd name="connsiteY21" fmla="*/ 2424154 h 3008365"/>
              <a:gd name="connsiteX22" fmla="*/ 258286 w 2704677"/>
              <a:gd name="connsiteY22" fmla="*/ 2341582 h 3008365"/>
              <a:gd name="connsiteX23" fmla="*/ 0 w 2704677"/>
              <a:gd name="connsiteY23" fmla="*/ 1496011 h 3008365"/>
              <a:gd name="connsiteX24" fmla="*/ 7808 w 2704677"/>
              <a:gd name="connsiteY24" fmla="*/ 1341382 h 3008365"/>
              <a:gd name="connsiteX25" fmla="*/ 26511 w 2704677"/>
              <a:gd name="connsiteY25" fmla="*/ 1218838 h 3008365"/>
              <a:gd name="connsiteX26" fmla="*/ 30726 w 2704677"/>
              <a:gd name="connsiteY26" fmla="*/ 1191219 h 3008365"/>
              <a:gd name="connsiteX27" fmla="*/ 442958 w 2704677"/>
              <a:gd name="connsiteY27" fmla="*/ 426615 h 3008365"/>
              <a:gd name="connsiteX28" fmla="*/ 514333 w 2704677"/>
              <a:gd name="connsiteY28" fmla="*/ 361746 h 3008365"/>
              <a:gd name="connsiteX29" fmla="*/ 550356 w 2704677"/>
              <a:gd name="connsiteY29" fmla="*/ 329005 h 3008365"/>
              <a:gd name="connsiteX30" fmla="*/ 923678 w 2704677"/>
              <a:gd name="connsiteY30" fmla="*/ 102505 h 3008365"/>
              <a:gd name="connsiteX31" fmla="*/ 1008280 w 2704677"/>
              <a:gd name="connsiteY31" fmla="*/ 71540 h 3008365"/>
              <a:gd name="connsiteX32" fmla="*/ 1062626 w 2704677"/>
              <a:gd name="connsiteY32" fmla="*/ 51649 h 3008365"/>
              <a:gd name="connsiteX33" fmla="*/ 1207562 w 2704677"/>
              <a:gd name="connsiteY33" fmla="*/ 14383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4677" h="3008365">
                <a:moveTo>
                  <a:pt x="1301801" y="0"/>
                </a:moveTo>
                <a:lnTo>
                  <a:pt x="1240055" y="82572"/>
                </a:lnTo>
                <a:cubicBezTo>
                  <a:pt x="1185699" y="163029"/>
                  <a:pt x="1138882" y="248999"/>
                  <a:pt x="1100617" y="339467"/>
                </a:cubicBezTo>
                <a:lnTo>
                  <a:pt x="1092643" y="361255"/>
                </a:lnTo>
                <a:lnTo>
                  <a:pt x="1049761" y="478415"/>
                </a:lnTo>
                <a:cubicBezTo>
                  <a:pt x="1035032" y="525772"/>
                  <a:pt x="1022568" y="574126"/>
                  <a:pt x="1012495" y="623351"/>
                </a:cubicBezTo>
                <a:lnTo>
                  <a:pt x="1008138" y="651899"/>
                </a:lnTo>
                <a:lnTo>
                  <a:pt x="989577" y="773514"/>
                </a:lnTo>
                <a:cubicBezTo>
                  <a:pt x="984414" y="824355"/>
                  <a:pt x="981769" y="875940"/>
                  <a:pt x="981769" y="928143"/>
                </a:cubicBezTo>
                <a:cubicBezTo>
                  <a:pt x="981769" y="980346"/>
                  <a:pt x="984414" y="1031932"/>
                  <a:pt x="989577" y="1082772"/>
                </a:cubicBezTo>
                <a:lnTo>
                  <a:pt x="1011630" y="1227267"/>
                </a:lnTo>
                <a:lnTo>
                  <a:pt x="1012495" y="1232935"/>
                </a:lnTo>
                <a:cubicBezTo>
                  <a:pt x="1072933" y="1528287"/>
                  <a:pt x="1219466" y="1792277"/>
                  <a:pt x="1424727" y="1997539"/>
                </a:cubicBezTo>
                <a:lnTo>
                  <a:pt x="1512354" y="2077180"/>
                </a:lnTo>
                <a:lnTo>
                  <a:pt x="1532125" y="2095149"/>
                </a:lnTo>
                <a:cubicBezTo>
                  <a:pt x="1793550" y="2310895"/>
                  <a:pt x="2128701" y="2440497"/>
                  <a:pt x="2494123" y="2440497"/>
                </a:cubicBezTo>
                <a:cubicBezTo>
                  <a:pt x="2546326" y="2440497"/>
                  <a:pt x="2597912" y="2437852"/>
                  <a:pt x="2648752" y="2432689"/>
                </a:cubicBezTo>
                <a:lnTo>
                  <a:pt x="2704677" y="2424154"/>
                </a:lnTo>
                <a:lnTo>
                  <a:pt x="2679360" y="2458009"/>
                </a:lnTo>
                <a:cubicBezTo>
                  <a:pt x="2401972" y="2794125"/>
                  <a:pt x="1982182" y="3008365"/>
                  <a:pt x="1512354" y="3008365"/>
                </a:cubicBezTo>
                <a:cubicBezTo>
                  <a:pt x="1042526" y="3008365"/>
                  <a:pt x="622736" y="2794125"/>
                  <a:pt x="345348" y="2458009"/>
                </a:cubicBezTo>
                <a:lnTo>
                  <a:pt x="320032" y="2424154"/>
                </a:lnTo>
                <a:lnTo>
                  <a:pt x="258286" y="2341582"/>
                </a:lnTo>
                <a:cubicBezTo>
                  <a:pt x="95218" y="2100209"/>
                  <a:pt x="0" y="1809230"/>
                  <a:pt x="0" y="1496011"/>
                </a:cubicBezTo>
                <a:cubicBezTo>
                  <a:pt x="0" y="1443808"/>
                  <a:pt x="2645" y="1392223"/>
                  <a:pt x="7808" y="1341382"/>
                </a:cubicBezTo>
                <a:lnTo>
                  <a:pt x="26511" y="1218838"/>
                </a:lnTo>
                <a:lnTo>
                  <a:pt x="30726" y="1191219"/>
                </a:lnTo>
                <a:cubicBezTo>
                  <a:pt x="91164" y="895867"/>
                  <a:pt x="237697" y="631877"/>
                  <a:pt x="442958" y="426615"/>
                </a:cubicBezTo>
                <a:lnTo>
                  <a:pt x="514333" y="361746"/>
                </a:lnTo>
                <a:lnTo>
                  <a:pt x="550356" y="329005"/>
                </a:lnTo>
                <a:cubicBezTo>
                  <a:pt x="662396" y="236543"/>
                  <a:pt x="787976" y="159902"/>
                  <a:pt x="923678" y="102505"/>
                </a:cubicBezTo>
                <a:lnTo>
                  <a:pt x="1008280" y="71540"/>
                </a:lnTo>
                <a:lnTo>
                  <a:pt x="1062626" y="51649"/>
                </a:lnTo>
                <a:cubicBezTo>
                  <a:pt x="1109983" y="36920"/>
                  <a:pt x="1158337" y="24456"/>
                  <a:pt x="1207562" y="14383"/>
                </a:cubicBezTo>
                <a:close/>
              </a:path>
            </a:pathLst>
          </a:custGeom>
          <a:solidFill>
            <a:srgbClr val="19A4A0"/>
          </a:solidFill>
          <a:ln>
            <a:solidFill>
              <a:srgbClr val="19A4A0"/>
            </a:solidFill>
          </a:ln>
          <a:effectLst>
            <a:outerShdw blurRad="190500" dist="190500" dir="9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58FD815-9C1D-0913-C8DB-835DD42D6332}"/>
              </a:ext>
            </a:extLst>
          </p:cNvPr>
          <p:cNvSpPr/>
          <p:nvPr/>
        </p:nvSpPr>
        <p:spPr>
          <a:xfrm rot="17042089">
            <a:off x="8400371" y="-1064283"/>
            <a:ext cx="2028507" cy="2256274"/>
          </a:xfrm>
          <a:custGeom>
            <a:avLst/>
            <a:gdLst>
              <a:gd name="connsiteX0" fmla="*/ 1512354 w 2704676"/>
              <a:gd name="connsiteY0" fmla="*/ 0 h 3008365"/>
              <a:gd name="connsiteX1" fmla="*/ 1962082 w 2704676"/>
              <a:gd name="connsiteY1" fmla="*/ 67992 h 3008365"/>
              <a:gd name="connsiteX2" fmla="*/ 1993400 w 2704676"/>
              <a:gd name="connsiteY2" fmla="*/ 79455 h 3008365"/>
              <a:gd name="connsiteX3" fmla="*/ 2101030 w 2704676"/>
              <a:gd name="connsiteY3" fmla="*/ 118848 h 3008365"/>
              <a:gd name="connsiteX4" fmla="*/ 2474352 w 2704676"/>
              <a:gd name="connsiteY4" fmla="*/ 345348 h 3008365"/>
              <a:gd name="connsiteX5" fmla="*/ 2494124 w 2704676"/>
              <a:gd name="connsiteY5" fmla="*/ 363318 h 3008365"/>
              <a:gd name="connsiteX6" fmla="*/ 2581750 w 2704676"/>
              <a:gd name="connsiteY6" fmla="*/ 442958 h 3008365"/>
              <a:gd name="connsiteX7" fmla="*/ 2679360 w 2704676"/>
              <a:gd name="connsiteY7" fmla="*/ 550356 h 3008365"/>
              <a:gd name="connsiteX8" fmla="*/ 2704676 w 2704676"/>
              <a:gd name="connsiteY8" fmla="*/ 584211 h 3008365"/>
              <a:gd name="connsiteX9" fmla="*/ 2648753 w 2704676"/>
              <a:gd name="connsiteY9" fmla="*/ 575676 h 3008365"/>
              <a:gd name="connsiteX10" fmla="*/ 2494124 w 2704676"/>
              <a:gd name="connsiteY10" fmla="*/ 567868 h 3008365"/>
              <a:gd name="connsiteX11" fmla="*/ 2339495 w 2704676"/>
              <a:gd name="connsiteY11" fmla="*/ 575676 h 3008365"/>
              <a:gd name="connsiteX12" fmla="*/ 2283571 w 2704676"/>
              <a:gd name="connsiteY12" fmla="*/ 584211 h 3008365"/>
              <a:gd name="connsiteX13" fmla="*/ 2189332 w 2704676"/>
              <a:gd name="connsiteY13" fmla="*/ 598594 h 3008365"/>
              <a:gd name="connsiteX14" fmla="*/ 2044396 w 2704676"/>
              <a:gd name="connsiteY14" fmla="*/ 635860 h 3008365"/>
              <a:gd name="connsiteX15" fmla="*/ 1990050 w 2704676"/>
              <a:gd name="connsiteY15" fmla="*/ 655751 h 3008365"/>
              <a:gd name="connsiteX16" fmla="*/ 1905448 w 2704676"/>
              <a:gd name="connsiteY16" fmla="*/ 686716 h 3008365"/>
              <a:gd name="connsiteX17" fmla="*/ 1532126 w 2704676"/>
              <a:gd name="connsiteY17" fmla="*/ 913216 h 3008365"/>
              <a:gd name="connsiteX18" fmla="*/ 1496103 w 2704676"/>
              <a:gd name="connsiteY18" fmla="*/ 945957 h 3008365"/>
              <a:gd name="connsiteX19" fmla="*/ 1424728 w 2704676"/>
              <a:gd name="connsiteY19" fmla="*/ 1010826 h 3008365"/>
              <a:gd name="connsiteX20" fmla="*/ 1012496 w 2704676"/>
              <a:gd name="connsiteY20" fmla="*/ 1775430 h 3008365"/>
              <a:gd name="connsiteX21" fmla="*/ 1008281 w 2704676"/>
              <a:gd name="connsiteY21" fmla="*/ 1803049 h 3008365"/>
              <a:gd name="connsiteX22" fmla="*/ 989578 w 2704676"/>
              <a:gd name="connsiteY22" fmla="*/ 1925593 h 3008365"/>
              <a:gd name="connsiteX23" fmla="*/ 981770 w 2704676"/>
              <a:gd name="connsiteY23" fmla="*/ 2080222 h 3008365"/>
              <a:gd name="connsiteX24" fmla="*/ 1240056 w 2704676"/>
              <a:gd name="connsiteY24" fmla="*/ 2925793 h 3008365"/>
              <a:gd name="connsiteX25" fmla="*/ 1301802 w 2704676"/>
              <a:gd name="connsiteY25" fmla="*/ 3008365 h 3008365"/>
              <a:gd name="connsiteX26" fmla="*/ 1207562 w 2704676"/>
              <a:gd name="connsiteY26" fmla="*/ 2993982 h 3008365"/>
              <a:gd name="connsiteX27" fmla="*/ 0 w 2704676"/>
              <a:gd name="connsiteY27" fmla="*/ 1512354 h 3008365"/>
              <a:gd name="connsiteX28" fmla="*/ 67992 w 2704676"/>
              <a:gd name="connsiteY28" fmla="*/ 1062626 h 3008365"/>
              <a:gd name="connsiteX29" fmla="*/ 110874 w 2704676"/>
              <a:gd name="connsiteY29" fmla="*/ 945466 h 3008365"/>
              <a:gd name="connsiteX30" fmla="*/ 118848 w 2704676"/>
              <a:gd name="connsiteY30" fmla="*/ 923678 h 3008365"/>
              <a:gd name="connsiteX31" fmla="*/ 923678 w 2704676"/>
              <a:gd name="connsiteY31" fmla="*/ 118848 h 3008365"/>
              <a:gd name="connsiteX32" fmla="*/ 1008139 w 2704676"/>
              <a:gd name="connsiteY32" fmla="*/ 87935 h 3008365"/>
              <a:gd name="connsiteX33" fmla="*/ 1062626 w 2704676"/>
              <a:gd name="connsiteY33" fmla="*/ 67992 h 3008365"/>
              <a:gd name="connsiteX34" fmla="*/ 1512354 w 2704676"/>
              <a:gd name="connsiteY34" fmla="*/ 0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04676" h="3008365">
                <a:moveTo>
                  <a:pt x="1512354" y="0"/>
                </a:moveTo>
                <a:cubicBezTo>
                  <a:pt x="1668964" y="0"/>
                  <a:pt x="1820013" y="23805"/>
                  <a:pt x="1962082" y="67992"/>
                </a:cubicBezTo>
                <a:lnTo>
                  <a:pt x="1993400" y="79455"/>
                </a:lnTo>
                <a:lnTo>
                  <a:pt x="2101030" y="118848"/>
                </a:lnTo>
                <a:cubicBezTo>
                  <a:pt x="2236732" y="176245"/>
                  <a:pt x="2362313" y="252886"/>
                  <a:pt x="2474352" y="345348"/>
                </a:cubicBezTo>
                <a:lnTo>
                  <a:pt x="2494124" y="363318"/>
                </a:lnTo>
                <a:lnTo>
                  <a:pt x="2581750" y="442958"/>
                </a:lnTo>
                <a:cubicBezTo>
                  <a:pt x="2615960" y="477169"/>
                  <a:pt x="2648539" y="513010"/>
                  <a:pt x="2679360" y="550356"/>
                </a:cubicBezTo>
                <a:lnTo>
                  <a:pt x="2704676" y="584211"/>
                </a:lnTo>
                <a:lnTo>
                  <a:pt x="2648753" y="575676"/>
                </a:lnTo>
                <a:cubicBezTo>
                  <a:pt x="2597913" y="570513"/>
                  <a:pt x="2546327" y="567868"/>
                  <a:pt x="2494124" y="567868"/>
                </a:cubicBezTo>
                <a:cubicBezTo>
                  <a:pt x="2441921" y="567868"/>
                  <a:pt x="2390336" y="570513"/>
                  <a:pt x="2339495" y="575676"/>
                </a:cubicBezTo>
                <a:lnTo>
                  <a:pt x="2283571" y="584211"/>
                </a:lnTo>
                <a:lnTo>
                  <a:pt x="2189332" y="598594"/>
                </a:lnTo>
                <a:cubicBezTo>
                  <a:pt x="2140107" y="608667"/>
                  <a:pt x="2091753" y="621131"/>
                  <a:pt x="2044396" y="635860"/>
                </a:cubicBezTo>
                <a:lnTo>
                  <a:pt x="1990050" y="655751"/>
                </a:lnTo>
                <a:lnTo>
                  <a:pt x="1905448" y="686716"/>
                </a:lnTo>
                <a:cubicBezTo>
                  <a:pt x="1769746" y="744113"/>
                  <a:pt x="1644166" y="820754"/>
                  <a:pt x="1532126" y="913216"/>
                </a:cubicBezTo>
                <a:lnTo>
                  <a:pt x="1496103" y="945957"/>
                </a:lnTo>
                <a:lnTo>
                  <a:pt x="1424728" y="1010826"/>
                </a:lnTo>
                <a:cubicBezTo>
                  <a:pt x="1219467" y="1216088"/>
                  <a:pt x="1072934" y="1480078"/>
                  <a:pt x="1012496" y="1775430"/>
                </a:cubicBezTo>
                <a:lnTo>
                  <a:pt x="1008281" y="1803049"/>
                </a:lnTo>
                <a:lnTo>
                  <a:pt x="989578" y="1925593"/>
                </a:lnTo>
                <a:cubicBezTo>
                  <a:pt x="984415" y="1976434"/>
                  <a:pt x="981770" y="2028019"/>
                  <a:pt x="981770" y="2080222"/>
                </a:cubicBezTo>
                <a:cubicBezTo>
                  <a:pt x="981770" y="2393441"/>
                  <a:pt x="1076988" y="2684420"/>
                  <a:pt x="1240056" y="2925793"/>
                </a:cubicBezTo>
                <a:lnTo>
                  <a:pt x="1301802" y="3008365"/>
                </a:lnTo>
                <a:lnTo>
                  <a:pt x="1207562" y="2993982"/>
                </a:lnTo>
                <a:cubicBezTo>
                  <a:pt x="518408" y="2852961"/>
                  <a:pt x="0" y="2243198"/>
                  <a:pt x="0" y="1512354"/>
                </a:cubicBezTo>
                <a:cubicBezTo>
                  <a:pt x="0" y="1355745"/>
                  <a:pt x="23805" y="1204695"/>
                  <a:pt x="67992" y="1062626"/>
                </a:cubicBezTo>
                <a:lnTo>
                  <a:pt x="110874" y="945466"/>
                </a:lnTo>
                <a:lnTo>
                  <a:pt x="118848" y="923678"/>
                </a:lnTo>
                <a:cubicBezTo>
                  <a:pt x="271907" y="561807"/>
                  <a:pt x="561807" y="271907"/>
                  <a:pt x="923678" y="118848"/>
                </a:cubicBezTo>
                <a:lnTo>
                  <a:pt x="1008139" y="87935"/>
                </a:lnTo>
                <a:lnTo>
                  <a:pt x="1062626" y="67992"/>
                </a:lnTo>
                <a:cubicBezTo>
                  <a:pt x="1204695" y="23805"/>
                  <a:pt x="1355745" y="0"/>
                  <a:pt x="1512354" y="0"/>
                </a:cubicBezTo>
                <a:close/>
              </a:path>
            </a:pathLst>
          </a:custGeom>
          <a:solidFill>
            <a:srgbClr val="4FC079"/>
          </a:solidFill>
          <a:ln>
            <a:solidFill>
              <a:srgbClr val="4FC079"/>
            </a:solidFill>
          </a:ln>
          <a:effectLst>
            <a:outerShdw blurRad="190500" dist="190500" dir="15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83C0FB6-1329-29B3-34B9-E8A8A97C89CC}"/>
              </a:ext>
            </a:extLst>
          </p:cNvPr>
          <p:cNvSpPr/>
          <p:nvPr/>
        </p:nvSpPr>
        <p:spPr>
          <a:xfrm rot="13534159">
            <a:off x="8148381" y="-649102"/>
            <a:ext cx="2268531" cy="1559432"/>
          </a:xfrm>
          <a:custGeom>
            <a:avLst/>
            <a:gdLst>
              <a:gd name="connsiteX0" fmla="*/ 1512354 w 3024708"/>
              <a:gd name="connsiteY0" fmla="*/ 0 h 2079242"/>
              <a:gd name="connsiteX1" fmla="*/ 2474352 w 3024708"/>
              <a:gd name="connsiteY1" fmla="*/ 345348 h 2079242"/>
              <a:gd name="connsiteX2" fmla="*/ 2494124 w 3024708"/>
              <a:gd name="connsiteY2" fmla="*/ 363318 h 2079242"/>
              <a:gd name="connsiteX3" fmla="*/ 2581750 w 3024708"/>
              <a:gd name="connsiteY3" fmla="*/ 442958 h 2079242"/>
              <a:gd name="connsiteX4" fmla="*/ 2993982 w 3024708"/>
              <a:gd name="connsiteY4" fmla="*/ 1207562 h 2079242"/>
              <a:gd name="connsiteX5" fmla="*/ 2994847 w 3024708"/>
              <a:gd name="connsiteY5" fmla="*/ 1213231 h 2079242"/>
              <a:gd name="connsiteX6" fmla="*/ 3016900 w 3024708"/>
              <a:gd name="connsiteY6" fmla="*/ 1357725 h 2079242"/>
              <a:gd name="connsiteX7" fmla="*/ 3024708 w 3024708"/>
              <a:gd name="connsiteY7" fmla="*/ 1512354 h 2079242"/>
              <a:gd name="connsiteX8" fmla="*/ 3016900 w 3024708"/>
              <a:gd name="connsiteY8" fmla="*/ 1666983 h 2079242"/>
              <a:gd name="connsiteX9" fmla="*/ 2998198 w 3024708"/>
              <a:gd name="connsiteY9" fmla="*/ 1789527 h 2079242"/>
              <a:gd name="connsiteX10" fmla="*/ 2993982 w 3024708"/>
              <a:gd name="connsiteY10" fmla="*/ 1817146 h 2079242"/>
              <a:gd name="connsiteX11" fmla="*/ 2956716 w 3024708"/>
              <a:gd name="connsiteY11" fmla="*/ 1962082 h 2079242"/>
              <a:gd name="connsiteX12" fmla="*/ 2913835 w 3024708"/>
              <a:gd name="connsiteY12" fmla="*/ 2079242 h 2079242"/>
              <a:gd name="connsiteX13" fmla="*/ 2905860 w 3024708"/>
              <a:gd name="connsiteY13" fmla="*/ 2057454 h 2079242"/>
              <a:gd name="connsiteX14" fmla="*/ 2766422 w 3024708"/>
              <a:gd name="connsiteY14" fmla="*/ 1800559 h 2079242"/>
              <a:gd name="connsiteX15" fmla="*/ 2704676 w 3024708"/>
              <a:gd name="connsiteY15" fmla="*/ 1717987 h 2079242"/>
              <a:gd name="connsiteX16" fmla="*/ 2679360 w 3024708"/>
              <a:gd name="connsiteY16" fmla="*/ 1684132 h 2079242"/>
              <a:gd name="connsiteX17" fmla="*/ 2581750 w 3024708"/>
              <a:gd name="connsiteY17" fmla="*/ 1576734 h 2079242"/>
              <a:gd name="connsiteX18" fmla="*/ 2494124 w 3024708"/>
              <a:gd name="connsiteY18" fmla="*/ 1497094 h 2079242"/>
              <a:gd name="connsiteX19" fmla="*/ 2474352 w 3024708"/>
              <a:gd name="connsiteY19" fmla="*/ 1479124 h 2079242"/>
              <a:gd name="connsiteX20" fmla="*/ 2101030 w 3024708"/>
              <a:gd name="connsiteY20" fmla="*/ 1252624 h 2079242"/>
              <a:gd name="connsiteX21" fmla="*/ 1993400 w 3024708"/>
              <a:gd name="connsiteY21" fmla="*/ 1213231 h 2079242"/>
              <a:gd name="connsiteX22" fmla="*/ 1962082 w 3024708"/>
              <a:gd name="connsiteY22" fmla="*/ 1201768 h 2079242"/>
              <a:gd name="connsiteX23" fmla="*/ 1512354 w 3024708"/>
              <a:gd name="connsiteY23" fmla="*/ 1133776 h 2079242"/>
              <a:gd name="connsiteX24" fmla="*/ 1062626 w 3024708"/>
              <a:gd name="connsiteY24" fmla="*/ 1201768 h 2079242"/>
              <a:gd name="connsiteX25" fmla="*/ 1008139 w 3024708"/>
              <a:gd name="connsiteY25" fmla="*/ 1221711 h 2079242"/>
              <a:gd name="connsiteX26" fmla="*/ 923678 w 3024708"/>
              <a:gd name="connsiteY26" fmla="*/ 1252624 h 2079242"/>
              <a:gd name="connsiteX27" fmla="*/ 118848 w 3024708"/>
              <a:gd name="connsiteY27" fmla="*/ 2057454 h 2079242"/>
              <a:gd name="connsiteX28" fmla="*/ 110874 w 3024708"/>
              <a:gd name="connsiteY28" fmla="*/ 2079242 h 2079242"/>
              <a:gd name="connsiteX29" fmla="*/ 67992 w 3024708"/>
              <a:gd name="connsiteY29" fmla="*/ 1962082 h 2079242"/>
              <a:gd name="connsiteX30" fmla="*/ 0 w 3024708"/>
              <a:gd name="connsiteY30" fmla="*/ 1512354 h 2079242"/>
              <a:gd name="connsiteX31" fmla="*/ 1207562 w 3024708"/>
              <a:gd name="connsiteY31" fmla="*/ 30726 h 2079242"/>
              <a:gd name="connsiteX32" fmla="*/ 1302630 w 3024708"/>
              <a:gd name="connsiteY32" fmla="*/ 16217 h 2079242"/>
              <a:gd name="connsiteX33" fmla="*/ 1357725 w 3024708"/>
              <a:gd name="connsiteY33" fmla="*/ 7808 h 2079242"/>
              <a:gd name="connsiteX34" fmla="*/ 1512354 w 3024708"/>
              <a:gd name="connsiteY34" fmla="*/ 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24708" h="2079242">
                <a:moveTo>
                  <a:pt x="1512354" y="0"/>
                </a:moveTo>
                <a:cubicBezTo>
                  <a:pt x="1877776" y="0"/>
                  <a:pt x="2212928" y="129602"/>
                  <a:pt x="2474352" y="345348"/>
                </a:cubicBezTo>
                <a:lnTo>
                  <a:pt x="2494124" y="363318"/>
                </a:lnTo>
                <a:lnTo>
                  <a:pt x="2581750" y="442958"/>
                </a:lnTo>
                <a:cubicBezTo>
                  <a:pt x="2787012" y="648220"/>
                  <a:pt x="2933545" y="912210"/>
                  <a:pt x="2993982" y="1207562"/>
                </a:cubicBezTo>
                <a:lnTo>
                  <a:pt x="2994847" y="1213231"/>
                </a:lnTo>
                <a:lnTo>
                  <a:pt x="3016900" y="1357725"/>
                </a:lnTo>
                <a:cubicBezTo>
                  <a:pt x="3022063" y="1408566"/>
                  <a:pt x="3024708" y="1460151"/>
                  <a:pt x="3024708" y="1512354"/>
                </a:cubicBezTo>
                <a:cubicBezTo>
                  <a:pt x="3024708" y="1564557"/>
                  <a:pt x="3022063" y="1616143"/>
                  <a:pt x="3016900" y="1666983"/>
                </a:cubicBezTo>
                <a:lnTo>
                  <a:pt x="2998198" y="1789527"/>
                </a:lnTo>
                <a:lnTo>
                  <a:pt x="2993982" y="1817146"/>
                </a:lnTo>
                <a:cubicBezTo>
                  <a:pt x="2983910" y="1866371"/>
                  <a:pt x="2971445" y="1914726"/>
                  <a:pt x="2956716" y="1962082"/>
                </a:cubicBezTo>
                <a:lnTo>
                  <a:pt x="2913835" y="2079242"/>
                </a:lnTo>
                <a:lnTo>
                  <a:pt x="2905860" y="2057454"/>
                </a:lnTo>
                <a:cubicBezTo>
                  <a:pt x="2867595" y="1966986"/>
                  <a:pt x="2820778" y="1881016"/>
                  <a:pt x="2766422" y="1800559"/>
                </a:cubicBezTo>
                <a:lnTo>
                  <a:pt x="2704676" y="1717987"/>
                </a:lnTo>
                <a:lnTo>
                  <a:pt x="2679360" y="1684132"/>
                </a:lnTo>
                <a:cubicBezTo>
                  <a:pt x="2648539" y="1646786"/>
                  <a:pt x="2615960" y="1610945"/>
                  <a:pt x="2581750" y="1576734"/>
                </a:cubicBezTo>
                <a:lnTo>
                  <a:pt x="2494124" y="1497094"/>
                </a:lnTo>
                <a:lnTo>
                  <a:pt x="2474352" y="1479124"/>
                </a:lnTo>
                <a:cubicBezTo>
                  <a:pt x="2362313" y="1386662"/>
                  <a:pt x="2236732" y="1310021"/>
                  <a:pt x="2101030" y="1252624"/>
                </a:cubicBezTo>
                <a:lnTo>
                  <a:pt x="1993400" y="1213231"/>
                </a:lnTo>
                <a:lnTo>
                  <a:pt x="1962082" y="1201768"/>
                </a:lnTo>
                <a:cubicBezTo>
                  <a:pt x="1820013" y="1157581"/>
                  <a:pt x="1668964" y="1133776"/>
                  <a:pt x="1512354" y="1133776"/>
                </a:cubicBezTo>
                <a:cubicBezTo>
                  <a:pt x="1355745" y="1133776"/>
                  <a:pt x="1204695" y="1157581"/>
                  <a:pt x="1062626" y="1201768"/>
                </a:cubicBezTo>
                <a:lnTo>
                  <a:pt x="1008139" y="1221711"/>
                </a:lnTo>
                <a:lnTo>
                  <a:pt x="923678" y="1252624"/>
                </a:lnTo>
                <a:cubicBezTo>
                  <a:pt x="561807" y="1405683"/>
                  <a:pt x="271907" y="1695583"/>
                  <a:pt x="118848" y="2057454"/>
                </a:cubicBezTo>
                <a:lnTo>
                  <a:pt x="110874" y="2079242"/>
                </a:lnTo>
                <a:lnTo>
                  <a:pt x="67992" y="1962082"/>
                </a:lnTo>
                <a:cubicBezTo>
                  <a:pt x="23805" y="1820013"/>
                  <a:pt x="0" y="1668964"/>
                  <a:pt x="0" y="1512354"/>
                </a:cubicBezTo>
                <a:cubicBezTo>
                  <a:pt x="0" y="781510"/>
                  <a:pt x="518408" y="171747"/>
                  <a:pt x="1207562" y="30726"/>
                </a:cubicBezTo>
                <a:lnTo>
                  <a:pt x="1302630" y="16217"/>
                </a:lnTo>
                <a:lnTo>
                  <a:pt x="1357725" y="7808"/>
                </a:lnTo>
                <a:cubicBezTo>
                  <a:pt x="1408566" y="2645"/>
                  <a:pt x="1460151" y="0"/>
                  <a:pt x="1512354" y="0"/>
                </a:cubicBezTo>
                <a:close/>
              </a:path>
            </a:pathLst>
          </a:custGeom>
          <a:solidFill>
            <a:srgbClr val="71D261"/>
          </a:solidFill>
          <a:ln>
            <a:solidFill>
              <a:srgbClr val="79D65B"/>
            </a:solidFill>
          </a:ln>
          <a:effectLst>
            <a:outerShdw blurRad="190500" dist="190500" dir="192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4A625CF-3F46-8F58-70E5-30F3BBD4A902}"/>
              </a:ext>
            </a:extLst>
          </p:cNvPr>
          <p:cNvSpPr/>
          <p:nvPr/>
        </p:nvSpPr>
        <p:spPr>
          <a:xfrm rot="10166189">
            <a:off x="11200560" y="-3105567"/>
            <a:ext cx="2027886" cy="2256368"/>
          </a:xfrm>
          <a:custGeom>
            <a:avLst/>
            <a:gdLst>
              <a:gd name="connsiteX0" fmla="*/ 1191494 w 2703848"/>
              <a:gd name="connsiteY0" fmla="*/ 0 h 3008491"/>
              <a:gd name="connsiteX1" fmla="*/ 2358500 w 2703848"/>
              <a:gd name="connsiteY1" fmla="*/ 550356 h 3008491"/>
              <a:gd name="connsiteX2" fmla="*/ 2382988 w 2703848"/>
              <a:gd name="connsiteY2" fmla="*/ 583104 h 3008491"/>
              <a:gd name="connsiteX3" fmla="*/ 2445562 w 2703848"/>
              <a:gd name="connsiteY3" fmla="*/ 666783 h 3008491"/>
              <a:gd name="connsiteX4" fmla="*/ 2703848 w 2703848"/>
              <a:gd name="connsiteY4" fmla="*/ 1512354 h 3008491"/>
              <a:gd name="connsiteX5" fmla="*/ 2696040 w 2703848"/>
              <a:gd name="connsiteY5" fmla="*/ 1666983 h 3008491"/>
              <a:gd name="connsiteX6" fmla="*/ 2677479 w 2703848"/>
              <a:gd name="connsiteY6" fmla="*/ 1788598 h 3008491"/>
              <a:gd name="connsiteX7" fmla="*/ 2673122 w 2703848"/>
              <a:gd name="connsiteY7" fmla="*/ 1817146 h 3008491"/>
              <a:gd name="connsiteX8" fmla="*/ 2260890 w 2703848"/>
              <a:gd name="connsiteY8" fmla="*/ 2581750 h 3008491"/>
              <a:gd name="connsiteX9" fmla="*/ 2189516 w 2703848"/>
              <a:gd name="connsiteY9" fmla="*/ 2646620 h 3008491"/>
              <a:gd name="connsiteX10" fmla="*/ 2153492 w 2703848"/>
              <a:gd name="connsiteY10" fmla="*/ 2679360 h 3008491"/>
              <a:gd name="connsiteX11" fmla="*/ 1780170 w 2703848"/>
              <a:gd name="connsiteY11" fmla="*/ 2905860 h 3008491"/>
              <a:gd name="connsiteX12" fmla="*/ 1695709 w 2703848"/>
              <a:gd name="connsiteY12" fmla="*/ 2936773 h 3008491"/>
              <a:gd name="connsiteX13" fmla="*/ 1641222 w 2703848"/>
              <a:gd name="connsiteY13" fmla="*/ 2956716 h 3008491"/>
              <a:gd name="connsiteX14" fmla="*/ 1496286 w 2703848"/>
              <a:gd name="connsiteY14" fmla="*/ 2993982 h 3008491"/>
              <a:gd name="connsiteX15" fmla="*/ 1401218 w 2703848"/>
              <a:gd name="connsiteY15" fmla="*/ 3008491 h 3008491"/>
              <a:gd name="connsiteX16" fmla="*/ 1463792 w 2703848"/>
              <a:gd name="connsiteY16" fmla="*/ 2924812 h 3008491"/>
              <a:gd name="connsiteX17" fmla="*/ 1603230 w 2703848"/>
              <a:gd name="connsiteY17" fmla="*/ 2667917 h 3008491"/>
              <a:gd name="connsiteX18" fmla="*/ 1611205 w 2703848"/>
              <a:gd name="connsiteY18" fmla="*/ 2646129 h 3008491"/>
              <a:gd name="connsiteX19" fmla="*/ 1654086 w 2703848"/>
              <a:gd name="connsiteY19" fmla="*/ 2528969 h 3008491"/>
              <a:gd name="connsiteX20" fmla="*/ 1691352 w 2703848"/>
              <a:gd name="connsiteY20" fmla="*/ 2384033 h 3008491"/>
              <a:gd name="connsiteX21" fmla="*/ 1695568 w 2703848"/>
              <a:gd name="connsiteY21" fmla="*/ 2356414 h 3008491"/>
              <a:gd name="connsiteX22" fmla="*/ 1714270 w 2703848"/>
              <a:gd name="connsiteY22" fmla="*/ 2233870 h 3008491"/>
              <a:gd name="connsiteX23" fmla="*/ 1722078 w 2703848"/>
              <a:gd name="connsiteY23" fmla="*/ 2079241 h 3008491"/>
              <a:gd name="connsiteX24" fmla="*/ 1714270 w 2703848"/>
              <a:gd name="connsiteY24" fmla="*/ 1924612 h 3008491"/>
              <a:gd name="connsiteX25" fmla="*/ 1692217 w 2703848"/>
              <a:gd name="connsiteY25" fmla="*/ 1780118 h 3008491"/>
              <a:gd name="connsiteX26" fmla="*/ 1691352 w 2703848"/>
              <a:gd name="connsiteY26" fmla="*/ 1774449 h 3008491"/>
              <a:gd name="connsiteX27" fmla="*/ 1279120 w 2703848"/>
              <a:gd name="connsiteY27" fmla="*/ 1009845 h 3008491"/>
              <a:gd name="connsiteX28" fmla="*/ 1191494 w 2703848"/>
              <a:gd name="connsiteY28" fmla="*/ 930205 h 3008491"/>
              <a:gd name="connsiteX29" fmla="*/ 1171722 w 2703848"/>
              <a:gd name="connsiteY29" fmla="*/ 912235 h 3008491"/>
              <a:gd name="connsiteX30" fmla="*/ 209724 w 2703848"/>
              <a:gd name="connsiteY30" fmla="*/ 566887 h 3008491"/>
              <a:gd name="connsiteX31" fmla="*/ 55095 w 2703848"/>
              <a:gd name="connsiteY31" fmla="*/ 574695 h 3008491"/>
              <a:gd name="connsiteX32" fmla="*/ 0 w 2703848"/>
              <a:gd name="connsiteY32" fmla="*/ 583104 h 3008491"/>
              <a:gd name="connsiteX33" fmla="*/ 24488 w 2703848"/>
              <a:gd name="connsiteY33" fmla="*/ 550356 h 3008491"/>
              <a:gd name="connsiteX34" fmla="*/ 1191494 w 2703848"/>
              <a:gd name="connsiteY34" fmla="*/ 0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03848" h="3008491">
                <a:moveTo>
                  <a:pt x="1191494" y="0"/>
                </a:moveTo>
                <a:cubicBezTo>
                  <a:pt x="1661322" y="0"/>
                  <a:pt x="2081112" y="214240"/>
                  <a:pt x="2358500" y="550356"/>
                </a:cubicBezTo>
                <a:lnTo>
                  <a:pt x="2382988" y="583104"/>
                </a:lnTo>
                <a:lnTo>
                  <a:pt x="2445562" y="666783"/>
                </a:lnTo>
                <a:cubicBezTo>
                  <a:pt x="2608630" y="908156"/>
                  <a:pt x="2703848" y="1199135"/>
                  <a:pt x="2703848" y="1512354"/>
                </a:cubicBezTo>
                <a:cubicBezTo>
                  <a:pt x="2703848" y="1564557"/>
                  <a:pt x="2701203" y="1616143"/>
                  <a:pt x="2696040" y="1666983"/>
                </a:cubicBezTo>
                <a:lnTo>
                  <a:pt x="2677479" y="1788598"/>
                </a:lnTo>
                <a:lnTo>
                  <a:pt x="2673122" y="1817146"/>
                </a:lnTo>
                <a:cubicBezTo>
                  <a:pt x="2612685" y="2112498"/>
                  <a:pt x="2466152" y="2376488"/>
                  <a:pt x="2260890" y="2581750"/>
                </a:cubicBezTo>
                <a:lnTo>
                  <a:pt x="2189516" y="2646620"/>
                </a:lnTo>
                <a:lnTo>
                  <a:pt x="2153492" y="2679360"/>
                </a:lnTo>
                <a:cubicBezTo>
                  <a:pt x="2041453" y="2771823"/>
                  <a:pt x="1915872" y="2848463"/>
                  <a:pt x="1780170" y="2905860"/>
                </a:cubicBezTo>
                <a:lnTo>
                  <a:pt x="1695709" y="2936773"/>
                </a:lnTo>
                <a:lnTo>
                  <a:pt x="1641222" y="2956716"/>
                </a:lnTo>
                <a:cubicBezTo>
                  <a:pt x="1593866" y="2971445"/>
                  <a:pt x="1545512" y="2983910"/>
                  <a:pt x="1496286" y="2993982"/>
                </a:cubicBezTo>
                <a:lnTo>
                  <a:pt x="1401218" y="3008491"/>
                </a:lnTo>
                <a:lnTo>
                  <a:pt x="1463792" y="2924812"/>
                </a:lnTo>
                <a:cubicBezTo>
                  <a:pt x="1518148" y="2844355"/>
                  <a:pt x="1564965" y="2758385"/>
                  <a:pt x="1603230" y="2667917"/>
                </a:cubicBezTo>
                <a:lnTo>
                  <a:pt x="1611205" y="2646129"/>
                </a:lnTo>
                <a:lnTo>
                  <a:pt x="1654086" y="2528969"/>
                </a:lnTo>
                <a:cubicBezTo>
                  <a:pt x="1668815" y="2481613"/>
                  <a:pt x="1681280" y="2433258"/>
                  <a:pt x="1691352" y="2384033"/>
                </a:cubicBezTo>
                <a:lnTo>
                  <a:pt x="1695568" y="2356414"/>
                </a:lnTo>
                <a:lnTo>
                  <a:pt x="1714270" y="2233870"/>
                </a:lnTo>
                <a:cubicBezTo>
                  <a:pt x="1719433" y="2183030"/>
                  <a:pt x="1722078" y="2131444"/>
                  <a:pt x="1722078" y="2079241"/>
                </a:cubicBezTo>
                <a:cubicBezTo>
                  <a:pt x="1722078" y="2027038"/>
                  <a:pt x="1719433" y="1975453"/>
                  <a:pt x="1714270" y="1924612"/>
                </a:cubicBezTo>
                <a:lnTo>
                  <a:pt x="1692217" y="1780118"/>
                </a:lnTo>
                <a:lnTo>
                  <a:pt x="1691352" y="1774449"/>
                </a:lnTo>
                <a:cubicBezTo>
                  <a:pt x="1630915" y="1479097"/>
                  <a:pt x="1484382" y="1215107"/>
                  <a:pt x="1279120" y="1009845"/>
                </a:cubicBezTo>
                <a:lnTo>
                  <a:pt x="1191494" y="930205"/>
                </a:lnTo>
                <a:lnTo>
                  <a:pt x="1171722" y="912235"/>
                </a:lnTo>
                <a:cubicBezTo>
                  <a:pt x="910298" y="696489"/>
                  <a:pt x="575146" y="566887"/>
                  <a:pt x="209724" y="566887"/>
                </a:cubicBezTo>
                <a:cubicBezTo>
                  <a:pt x="157521" y="566887"/>
                  <a:pt x="105936" y="569532"/>
                  <a:pt x="55095" y="574695"/>
                </a:cubicBezTo>
                <a:lnTo>
                  <a:pt x="0" y="583104"/>
                </a:lnTo>
                <a:lnTo>
                  <a:pt x="24488" y="550356"/>
                </a:lnTo>
                <a:cubicBezTo>
                  <a:pt x="301876" y="214240"/>
                  <a:pt x="721666" y="0"/>
                  <a:pt x="1191494" y="0"/>
                </a:cubicBezTo>
                <a:close/>
              </a:path>
            </a:pathLst>
          </a:custGeom>
          <a:solidFill>
            <a:srgbClr val="99FF33"/>
          </a:solidFill>
          <a:ln>
            <a:solidFill>
              <a:srgbClr val="99FF33"/>
            </a:solidFill>
          </a:ln>
          <a:effectLst>
            <a:glow>
              <a:schemeClr val="accent1">
                <a:alpha val="40000"/>
              </a:schemeClr>
            </a:glow>
            <a:outerShdw blurRad="190500" dist="190500" dir="1200000" algn="ctr" rotWithShape="0">
              <a:srgbClr val="000000">
                <a:alpha val="55000"/>
              </a:srgbClr>
            </a:outerShdw>
            <a:softEdge rad="0"/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16" name="Google Shape;265;p29">
            <a:extLst>
              <a:ext uri="{FF2B5EF4-FFF2-40B4-BE49-F238E27FC236}">
                <a16:creationId xmlns:a16="http://schemas.microsoft.com/office/drawing/2014/main" id="{9535DE68-E8B7-FE2A-3A7D-02E9F2504A93}"/>
              </a:ext>
            </a:extLst>
          </p:cNvPr>
          <p:cNvSpPr/>
          <p:nvPr/>
        </p:nvSpPr>
        <p:spPr>
          <a:xfrm>
            <a:off x="6748042" y="4722128"/>
            <a:ext cx="2268398" cy="25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chivo SemiBold"/>
              <a:buNone/>
            </a:pPr>
            <a:r>
              <a:rPr lang="en-US" sz="1600" i="0" u="none" strike="noStrike" cap="none" dirty="0">
                <a:gradFill>
                  <a:gsLst>
                    <a:gs pos="71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</a:gra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  <a:sym typeface="Calibri"/>
              </a:rPr>
              <a:t>02</a:t>
            </a:r>
            <a:endParaRPr sz="1600" i="0" u="none" strike="noStrike" cap="none" dirty="0">
              <a:gradFill>
                <a:gsLst>
                  <a:gs pos="71000">
                    <a:srgbClr val="79D65B"/>
                  </a:gs>
                  <a:gs pos="100000">
                    <a:srgbClr val="0A9CAB"/>
                  </a:gs>
                </a:gsLst>
                <a:lin ang="10800000" scaled="1"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" name="Picture 39" descr="A green and blue planet&#10;&#10;AI-generated content may be incorrect.">
            <a:extLst>
              <a:ext uri="{FF2B5EF4-FFF2-40B4-BE49-F238E27FC236}">
                <a16:creationId xmlns:a16="http://schemas.microsoft.com/office/drawing/2014/main" id="{E7DE7A9E-C7FF-7F6A-64A0-1561AE11B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7368" y="-1968689"/>
            <a:ext cx="435631" cy="435631"/>
          </a:xfrm>
          <a:prstGeom prst="rect">
            <a:avLst/>
          </a:prstGeom>
        </p:spPr>
      </p:pic>
      <p:sp>
        <p:nvSpPr>
          <p:cNvPr id="59" name="Google Shape;228;p29">
            <a:extLst>
              <a:ext uri="{FF2B5EF4-FFF2-40B4-BE49-F238E27FC236}">
                <a16:creationId xmlns:a16="http://schemas.microsoft.com/office/drawing/2014/main" id="{D99DC5F9-D13B-1D99-3D7B-D34E61AF61EA}"/>
              </a:ext>
            </a:extLst>
          </p:cNvPr>
          <p:cNvSpPr/>
          <p:nvPr/>
        </p:nvSpPr>
        <p:spPr>
          <a:xfrm>
            <a:off x="1500189" y="1284090"/>
            <a:ext cx="3400425" cy="207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61" name="Google Shape;230;p29">
            <a:extLst>
              <a:ext uri="{FF2B5EF4-FFF2-40B4-BE49-F238E27FC236}">
                <a16:creationId xmlns:a16="http://schemas.microsoft.com/office/drawing/2014/main" id="{0DBD6BC0-ACD7-68C3-DFB7-D343E8073579}"/>
              </a:ext>
            </a:extLst>
          </p:cNvPr>
          <p:cNvSpPr/>
          <p:nvPr/>
        </p:nvSpPr>
        <p:spPr>
          <a:xfrm>
            <a:off x="1500189" y="2191347"/>
            <a:ext cx="2782575" cy="116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193" name="Google Shape;234;p29">
            <a:extLst>
              <a:ext uri="{FF2B5EF4-FFF2-40B4-BE49-F238E27FC236}">
                <a16:creationId xmlns:a16="http://schemas.microsoft.com/office/drawing/2014/main" id="{6486D50F-AABB-6B32-2238-D363EF0478C5}"/>
              </a:ext>
            </a:extLst>
          </p:cNvPr>
          <p:cNvSpPr/>
          <p:nvPr/>
        </p:nvSpPr>
        <p:spPr>
          <a:xfrm>
            <a:off x="1500189" y="2634258"/>
            <a:ext cx="2782575" cy="27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196" name="Google Shape;237;p29">
            <a:extLst>
              <a:ext uri="{FF2B5EF4-FFF2-40B4-BE49-F238E27FC236}">
                <a16:creationId xmlns:a16="http://schemas.microsoft.com/office/drawing/2014/main" id="{50B6D420-528E-2DFB-A75E-E812661588C2}"/>
              </a:ext>
            </a:extLst>
          </p:cNvPr>
          <p:cNvSpPr/>
          <p:nvPr/>
        </p:nvSpPr>
        <p:spPr>
          <a:xfrm>
            <a:off x="1500189" y="3077171"/>
            <a:ext cx="2782575" cy="27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pic>
        <p:nvPicPr>
          <p:cNvPr id="12" name="Picture 11" descr="A pink brain with black background&#10;&#10;AI-generated content may be incorrect.">
            <a:extLst>
              <a:ext uri="{FF2B5EF4-FFF2-40B4-BE49-F238E27FC236}">
                <a16:creationId xmlns:a16="http://schemas.microsoft.com/office/drawing/2014/main" id="{CC93D6B6-3B26-2AC2-98C0-B57CD6F5B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7102" y="25937"/>
            <a:ext cx="470687" cy="470687"/>
          </a:xfrm>
          <a:prstGeom prst="rect">
            <a:avLst/>
          </a:prstGeom>
        </p:spPr>
      </p:pic>
      <p:sp>
        <p:nvSpPr>
          <p:cNvPr id="2" name="Google Shape;398;p32">
            <a:extLst>
              <a:ext uri="{FF2B5EF4-FFF2-40B4-BE49-F238E27FC236}">
                <a16:creationId xmlns:a16="http://schemas.microsoft.com/office/drawing/2014/main" id="{D3B073EC-84C8-427F-C9C0-9581D44ABB6B}"/>
              </a:ext>
            </a:extLst>
          </p:cNvPr>
          <p:cNvSpPr/>
          <p:nvPr/>
        </p:nvSpPr>
        <p:spPr>
          <a:xfrm>
            <a:off x="1671639" y="1875236"/>
            <a:ext cx="5800725" cy="163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10" name="Google Shape;399;p32">
            <a:extLst>
              <a:ext uri="{FF2B5EF4-FFF2-40B4-BE49-F238E27FC236}">
                <a16:creationId xmlns:a16="http://schemas.microsoft.com/office/drawing/2014/main" id="{B37EA978-0F79-EBE0-6B6B-0BF1CEE09D72}"/>
              </a:ext>
            </a:extLst>
          </p:cNvPr>
          <p:cNvSpPr/>
          <p:nvPr/>
        </p:nvSpPr>
        <p:spPr>
          <a:xfrm>
            <a:off x="1671639" y="1875236"/>
            <a:ext cx="1289475" cy="163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19" name="Google Shape;403;p32">
            <a:extLst>
              <a:ext uri="{FF2B5EF4-FFF2-40B4-BE49-F238E27FC236}">
                <a16:creationId xmlns:a16="http://schemas.microsoft.com/office/drawing/2014/main" id="{C0F52EF9-9952-4535-8548-ECC1B05C2580}"/>
              </a:ext>
            </a:extLst>
          </p:cNvPr>
          <p:cNvSpPr/>
          <p:nvPr/>
        </p:nvSpPr>
        <p:spPr>
          <a:xfrm>
            <a:off x="1676387" y="1368248"/>
            <a:ext cx="1289475" cy="5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1300"/>
            </a:pPr>
            <a:r>
              <a:rPr lang="ro-RO" b="1" dirty="0">
                <a:solidFill>
                  <a:schemeClr val="tx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STEPN</a:t>
            </a:r>
            <a:endParaRPr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04;p32">
            <a:extLst>
              <a:ext uri="{FF2B5EF4-FFF2-40B4-BE49-F238E27FC236}">
                <a16:creationId xmlns:a16="http://schemas.microsoft.com/office/drawing/2014/main" id="{5950285F-1B21-3A5D-1A2B-7ED560D3A06B}"/>
              </a:ext>
            </a:extLst>
          </p:cNvPr>
          <p:cNvSpPr/>
          <p:nvPr/>
        </p:nvSpPr>
        <p:spPr>
          <a:xfrm>
            <a:off x="1671639" y="2553891"/>
            <a:ext cx="1289475" cy="957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21" name="Google Shape;405;p32">
            <a:extLst>
              <a:ext uri="{FF2B5EF4-FFF2-40B4-BE49-F238E27FC236}">
                <a16:creationId xmlns:a16="http://schemas.microsoft.com/office/drawing/2014/main" id="{45D97789-1588-A5A0-D330-2D6F0DA0466A}"/>
              </a:ext>
            </a:extLst>
          </p:cNvPr>
          <p:cNvSpPr/>
          <p:nvPr/>
        </p:nvSpPr>
        <p:spPr>
          <a:xfrm>
            <a:off x="1671639" y="2553892"/>
            <a:ext cx="1289475" cy="192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pic>
        <p:nvPicPr>
          <p:cNvPr id="23" name="Google Shape;407;p32" descr=" ">
            <a:extLst>
              <a:ext uri="{FF2B5EF4-FFF2-40B4-BE49-F238E27FC236}">
                <a16:creationId xmlns:a16="http://schemas.microsoft.com/office/drawing/2014/main" id="{752AE896-E40F-1CE0-55B9-8769D2C16D66}"/>
              </a:ext>
            </a:extLst>
          </p:cNvPr>
          <p:cNvPicPr preferRelativeResize="0"/>
          <p:nvPr/>
        </p:nvPicPr>
        <p:blipFill rotWithShape="1">
          <a:blip r:embed="rId6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1836146" y="2508953"/>
            <a:ext cx="273960" cy="2717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Google Shape;409;p32">
            <a:extLst>
              <a:ext uri="{FF2B5EF4-FFF2-40B4-BE49-F238E27FC236}">
                <a16:creationId xmlns:a16="http://schemas.microsoft.com/office/drawing/2014/main" id="{93EC86BA-F19C-9992-6453-80E36DA0384E}"/>
              </a:ext>
            </a:extLst>
          </p:cNvPr>
          <p:cNvSpPr/>
          <p:nvPr/>
        </p:nvSpPr>
        <p:spPr>
          <a:xfrm>
            <a:off x="1671639" y="2936082"/>
            <a:ext cx="1289475" cy="192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pic>
        <p:nvPicPr>
          <p:cNvPr id="27" name="Google Shape;411;p32" descr=" ">
            <a:extLst>
              <a:ext uri="{FF2B5EF4-FFF2-40B4-BE49-F238E27FC236}">
                <a16:creationId xmlns:a16="http://schemas.microsoft.com/office/drawing/2014/main" id="{BE3FAAB6-E111-6934-32C6-3D64BA957B38}"/>
              </a:ext>
            </a:extLst>
          </p:cNvPr>
          <p:cNvPicPr preferRelativeResize="0"/>
          <p:nvPr/>
        </p:nvPicPr>
        <p:blipFill rotWithShape="1">
          <a:blip r:embed="rId7">
            <a:alphaModFix/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3675141" y="2501829"/>
            <a:ext cx="273960" cy="2757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9" name="Google Shape;413;p32">
            <a:extLst>
              <a:ext uri="{FF2B5EF4-FFF2-40B4-BE49-F238E27FC236}">
                <a16:creationId xmlns:a16="http://schemas.microsoft.com/office/drawing/2014/main" id="{2B9EB920-FFD1-D1AE-512A-F2153EAA6062}"/>
              </a:ext>
            </a:extLst>
          </p:cNvPr>
          <p:cNvSpPr/>
          <p:nvPr/>
        </p:nvSpPr>
        <p:spPr>
          <a:xfrm>
            <a:off x="1671639" y="3318273"/>
            <a:ext cx="1289475" cy="192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33" name="Google Shape;417;p32">
            <a:extLst>
              <a:ext uri="{FF2B5EF4-FFF2-40B4-BE49-F238E27FC236}">
                <a16:creationId xmlns:a16="http://schemas.microsoft.com/office/drawing/2014/main" id="{B6D677B3-160F-9DD3-844E-3CDDE3CB5361}"/>
              </a:ext>
            </a:extLst>
          </p:cNvPr>
          <p:cNvSpPr/>
          <p:nvPr/>
        </p:nvSpPr>
        <p:spPr>
          <a:xfrm>
            <a:off x="3175400" y="1875236"/>
            <a:ext cx="1289475" cy="163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55" name="Google Shape;435;p32">
            <a:extLst>
              <a:ext uri="{FF2B5EF4-FFF2-40B4-BE49-F238E27FC236}">
                <a16:creationId xmlns:a16="http://schemas.microsoft.com/office/drawing/2014/main" id="{4D079159-4128-86DD-EDA1-00D3AE1DD3F7}"/>
              </a:ext>
            </a:extLst>
          </p:cNvPr>
          <p:cNvSpPr/>
          <p:nvPr/>
        </p:nvSpPr>
        <p:spPr>
          <a:xfrm>
            <a:off x="4679161" y="1875236"/>
            <a:ext cx="1289475" cy="163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208" name="Google Shape;453;p32">
            <a:extLst>
              <a:ext uri="{FF2B5EF4-FFF2-40B4-BE49-F238E27FC236}">
                <a16:creationId xmlns:a16="http://schemas.microsoft.com/office/drawing/2014/main" id="{18B00118-5C29-28A8-7686-6665A9310A49}"/>
              </a:ext>
            </a:extLst>
          </p:cNvPr>
          <p:cNvSpPr/>
          <p:nvPr/>
        </p:nvSpPr>
        <p:spPr>
          <a:xfrm>
            <a:off x="6182922" y="1875236"/>
            <a:ext cx="1289475" cy="163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pic>
        <p:nvPicPr>
          <p:cNvPr id="227" name="Picture 226" descr="A red heart on a white background&#10;&#10;AI-generated content may be incorrect.">
            <a:extLst>
              <a:ext uri="{FF2B5EF4-FFF2-40B4-BE49-F238E27FC236}">
                <a16:creationId xmlns:a16="http://schemas.microsoft.com/office/drawing/2014/main" id="{6641299A-F6C1-D48E-85B3-6CB579F65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628" y="1560700"/>
            <a:ext cx="756721" cy="7567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31" name="Picture 230" descr="A white shoe with blue background&#10;&#10;AI-generated content may be incorrect.">
            <a:extLst>
              <a:ext uri="{FF2B5EF4-FFF2-40B4-BE49-F238E27FC236}">
                <a16:creationId xmlns:a16="http://schemas.microsoft.com/office/drawing/2014/main" id="{75472DD0-8DAF-2A1B-A824-EB9770EB76A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4712" t="7416" r="4713"/>
          <a:stretch/>
        </p:blipFill>
        <p:spPr>
          <a:xfrm>
            <a:off x="7667047" y="1535434"/>
            <a:ext cx="734500" cy="7507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33" name="Picture 232" descr="A black shoe with lightning bolt in the middle&#10;&#10;AI-generated content may be incorrect.">
            <a:extLst>
              <a:ext uri="{FF2B5EF4-FFF2-40B4-BE49-F238E27FC236}">
                <a16:creationId xmlns:a16="http://schemas.microsoft.com/office/drawing/2014/main" id="{67526578-36BB-FE86-91DA-E307337D38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22662" y="1588649"/>
            <a:ext cx="707827" cy="7078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35" name="Picture 234" descr="A white letter s on a purple background&#10;&#10;AI-generated content may be incorrect.">
            <a:extLst>
              <a:ext uri="{FF2B5EF4-FFF2-40B4-BE49-F238E27FC236}">
                <a16:creationId xmlns:a16="http://schemas.microsoft.com/office/drawing/2014/main" id="{4A562385-0B74-10D3-C386-A5A5EE0D46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51779" y="1563548"/>
            <a:ext cx="720206" cy="7202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36" name="Google Shape;403;p32">
            <a:extLst>
              <a:ext uri="{FF2B5EF4-FFF2-40B4-BE49-F238E27FC236}">
                <a16:creationId xmlns:a16="http://schemas.microsoft.com/office/drawing/2014/main" id="{07FDE5A2-9DE3-04A1-939E-40AEFB17AA3D}"/>
              </a:ext>
            </a:extLst>
          </p:cNvPr>
          <p:cNvSpPr/>
          <p:nvPr/>
        </p:nvSpPr>
        <p:spPr>
          <a:xfrm>
            <a:off x="3414508" y="1304059"/>
            <a:ext cx="1289475" cy="5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1300"/>
            </a:pPr>
            <a:r>
              <a:rPr lang="ro-RO" b="1" dirty="0" err="1">
                <a:solidFill>
                  <a:schemeClr val="tx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Sweatcoin</a:t>
            </a:r>
            <a:endParaRPr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403;p32">
            <a:extLst>
              <a:ext uri="{FF2B5EF4-FFF2-40B4-BE49-F238E27FC236}">
                <a16:creationId xmlns:a16="http://schemas.microsoft.com/office/drawing/2014/main" id="{9A1B64DB-C0BA-7BA4-7FAC-81ECAC126867}"/>
              </a:ext>
            </a:extLst>
          </p:cNvPr>
          <p:cNvSpPr/>
          <p:nvPr/>
        </p:nvSpPr>
        <p:spPr>
          <a:xfrm>
            <a:off x="5364786" y="1316251"/>
            <a:ext cx="1289475" cy="5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1300"/>
            </a:pPr>
            <a:r>
              <a:rPr lang="ro-RO" b="1" dirty="0">
                <a:solidFill>
                  <a:schemeClr val="tx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Apple </a:t>
            </a:r>
            <a:r>
              <a:rPr lang="ro-RO" b="1" dirty="0" err="1">
                <a:solidFill>
                  <a:schemeClr val="tx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Health</a:t>
            </a:r>
            <a:endParaRPr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403;p32">
            <a:extLst>
              <a:ext uri="{FF2B5EF4-FFF2-40B4-BE49-F238E27FC236}">
                <a16:creationId xmlns:a16="http://schemas.microsoft.com/office/drawing/2014/main" id="{04B898D2-4EAE-EF7C-E441-0589C5208CAE}"/>
              </a:ext>
            </a:extLst>
          </p:cNvPr>
          <p:cNvSpPr/>
          <p:nvPr/>
        </p:nvSpPr>
        <p:spPr>
          <a:xfrm>
            <a:off x="7798349" y="1281181"/>
            <a:ext cx="609707" cy="5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1300"/>
            </a:pPr>
            <a:r>
              <a:rPr lang="ro-RO" b="1" dirty="0" err="1">
                <a:solidFill>
                  <a:schemeClr val="tx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Pacer</a:t>
            </a:r>
            <a:endParaRPr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403;p32">
            <a:extLst>
              <a:ext uri="{FF2B5EF4-FFF2-40B4-BE49-F238E27FC236}">
                <a16:creationId xmlns:a16="http://schemas.microsoft.com/office/drawing/2014/main" id="{228076F4-01DB-A879-DBEB-AEA4F41BEC78}"/>
              </a:ext>
            </a:extLst>
          </p:cNvPr>
          <p:cNvSpPr/>
          <p:nvPr/>
        </p:nvSpPr>
        <p:spPr>
          <a:xfrm>
            <a:off x="391254" y="2516877"/>
            <a:ext cx="1289475" cy="30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1300"/>
            </a:pPr>
            <a:r>
              <a:rPr lang="ro-RO" dirty="0" err="1">
                <a:solidFill>
                  <a:schemeClr val="tx1"/>
                </a:solidFill>
                <a:latin typeface="Archivo ExtraBold" panose="020B0604020202020204" charset="0"/>
                <a:ea typeface="Archivo SemiBold"/>
                <a:cs typeface="Archivo ExtraBold" panose="020B0604020202020204" charset="0"/>
                <a:sym typeface="Archivo SemiBold"/>
              </a:rPr>
              <a:t>Barrier-Free</a:t>
            </a:r>
            <a:endParaRPr dirty="0">
              <a:solidFill>
                <a:schemeClr val="tx1"/>
              </a:solidFill>
              <a:latin typeface="Archivo ExtraBold" panose="020B0604020202020204" charset="0"/>
              <a:ea typeface="Calibri"/>
              <a:cs typeface="Archivo ExtraBold" panose="020B0604020202020204" charset="0"/>
              <a:sym typeface="Calibri"/>
            </a:endParaRPr>
          </a:p>
        </p:txBody>
      </p:sp>
      <p:sp>
        <p:nvSpPr>
          <p:cNvPr id="240" name="Google Shape;403;p32">
            <a:extLst>
              <a:ext uri="{FF2B5EF4-FFF2-40B4-BE49-F238E27FC236}">
                <a16:creationId xmlns:a16="http://schemas.microsoft.com/office/drawing/2014/main" id="{08AAC5E3-E897-CA25-A022-5119C24A4E07}"/>
              </a:ext>
            </a:extLst>
          </p:cNvPr>
          <p:cNvSpPr/>
          <p:nvPr/>
        </p:nvSpPr>
        <p:spPr>
          <a:xfrm>
            <a:off x="399846" y="2922561"/>
            <a:ext cx="1301163" cy="30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1300"/>
            </a:pPr>
            <a:r>
              <a:rPr lang="en-US" dirty="0">
                <a:latin typeface="Archivo ExtraBold" panose="020B0604020202020204" charset="0"/>
                <a:cs typeface="Archivo ExtraBold" panose="020B0604020202020204" charset="0"/>
              </a:rPr>
              <a:t>Energy Harvesting</a:t>
            </a:r>
            <a:endParaRPr dirty="0">
              <a:solidFill>
                <a:schemeClr val="tx1"/>
              </a:solidFill>
              <a:latin typeface="Archivo ExtraBold" panose="020B0604020202020204" charset="0"/>
              <a:ea typeface="Calibri"/>
              <a:cs typeface="Archivo ExtraBold" panose="020B0604020202020204" charset="0"/>
              <a:sym typeface="Calibri"/>
            </a:endParaRPr>
          </a:p>
        </p:txBody>
      </p:sp>
      <p:sp>
        <p:nvSpPr>
          <p:cNvPr id="241" name="Google Shape;403;p32">
            <a:extLst>
              <a:ext uri="{FF2B5EF4-FFF2-40B4-BE49-F238E27FC236}">
                <a16:creationId xmlns:a16="http://schemas.microsoft.com/office/drawing/2014/main" id="{8EAA20B7-B123-0389-0615-C8892E113291}"/>
              </a:ext>
            </a:extLst>
          </p:cNvPr>
          <p:cNvSpPr/>
          <p:nvPr/>
        </p:nvSpPr>
        <p:spPr>
          <a:xfrm>
            <a:off x="391254" y="3489166"/>
            <a:ext cx="1485200" cy="30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1300"/>
            </a:pPr>
            <a:r>
              <a:rPr lang="en-US" dirty="0">
                <a:latin typeface="Archivo ExtraBold" panose="020B0604020202020204" charset="0"/>
                <a:cs typeface="Archivo ExtraBold" panose="020B0604020202020204" charset="0"/>
              </a:rPr>
              <a:t>Blockchain Rewards	</a:t>
            </a:r>
            <a:endParaRPr dirty="0">
              <a:solidFill>
                <a:schemeClr val="tx1"/>
              </a:solidFill>
              <a:latin typeface="Archivo ExtraBold" panose="020B0604020202020204" charset="0"/>
              <a:ea typeface="Calibri"/>
              <a:cs typeface="Archivo ExtraBold" panose="020B0604020202020204" charset="0"/>
              <a:sym typeface="Calibri"/>
            </a:endParaRPr>
          </a:p>
        </p:txBody>
      </p:sp>
      <p:sp>
        <p:nvSpPr>
          <p:cNvPr id="242" name="Google Shape;403;p32">
            <a:extLst>
              <a:ext uri="{FF2B5EF4-FFF2-40B4-BE49-F238E27FC236}">
                <a16:creationId xmlns:a16="http://schemas.microsoft.com/office/drawing/2014/main" id="{DC7693FC-CE44-EC46-DCE1-948E31261A0A}"/>
              </a:ext>
            </a:extLst>
          </p:cNvPr>
          <p:cNvSpPr/>
          <p:nvPr/>
        </p:nvSpPr>
        <p:spPr>
          <a:xfrm>
            <a:off x="391228" y="4066480"/>
            <a:ext cx="1485200" cy="30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1300"/>
            </a:pPr>
            <a:r>
              <a:rPr lang="en-US" dirty="0">
                <a:latin typeface="Archivo ExtraBold" panose="020B0604020202020204" charset="0"/>
                <a:cs typeface="Archivo ExtraBold" panose="020B0604020202020204" charset="0"/>
              </a:rPr>
              <a:t>Eco Incentives</a:t>
            </a:r>
            <a:endParaRPr dirty="0">
              <a:solidFill>
                <a:schemeClr val="tx1"/>
              </a:solidFill>
              <a:latin typeface="Archivo ExtraBold" panose="020B0604020202020204" charset="0"/>
              <a:ea typeface="Calibri"/>
              <a:cs typeface="Archivo ExtraBold" panose="020B0604020202020204" charset="0"/>
              <a:sym typeface="Calibri"/>
            </a:endParaRPr>
          </a:p>
        </p:txBody>
      </p:sp>
      <p:pic>
        <p:nvPicPr>
          <p:cNvPr id="249" name="Google Shape;407;p32" descr=" ">
            <a:extLst>
              <a:ext uri="{FF2B5EF4-FFF2-40B4-BE49-F238E27FC236}">
                <a16:creationId xmlns:a16="http://schemas.microsoft.com/office/drawing/2014/main" id="{16EB2A0F-E91F-8681-A635-8A80C35F31E9}"/>
              </a:ext>
            </a:extLst>
          </p:cNvPr>
          <p:cNvPicPr preferRelativeResize="0"/>
          <p:nvPr/>
        </p:nvPicPr>
        <p:blipFill rotWithShape="1">
          <a:blip r:embed="rId6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3683157" y="2996215"/>
            <a:ext cx="273960" cy="2717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0" name="Google Shape;411;p32" descr=" ">
            <a:extLst>
              <a:ext uri="{FF2B5EF4-FFF2-40B4-BE49-F238E27FC236}">
                <a16:creationId xmlns:a16="http://schemas.microsoft.com/office/drawing/2014/main" id="{DEFF79F7-8E26-7AC7-3FE9-3034FE670529}"/>
              </a:ext>
            </a:extLst>
          </p:cNvPr>
          <p:cNvPicPr preferRelativeResize="0"/>
          <p:nvPr/>
        </p:nvPicPr>
        <p:blipFill rotWithShape="1">
          <a:blip r:embed="rId7">
            <a:alphaModFix/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5763846" y="2512439"/>
            <a:ext cx="273960" cy="2757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1" name="Google Shape;411;p32" descr=" ">
            <a:extLst>
              <a:ext uri="{FF2B5EF4-FFF2-40B4-BE49-F238E27FC236}">
                <a16:creationId xmlns:a16="http://schemas.microsoft.com/office/drawing/2014/main" id="{AD95C261-453E-E3A2-251C-1F4846EE382C}"/>
              </a:ext>
            </a:extLst>
          </p:cNvPr>
          <p:cNvPicPr preferRelativeResize="0"/>
          <p:nvPr/>
        </p:nvPicPr>
        <p:blipFill rotWithShape="1">
          <a:blip r:embed="rId7">
            <a:alphaModFix/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7931002" y="2487077"/>
            <a:ext cx="273960" cy="2757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2" name="Google Shape;407;p32" descr=" ">
            <a:extLst>
              <a:ext uri="{FF2B5EF4-FFF2-40B4-BE49-F238E27FC236}">
                <a16:creationId xmlns:a16="http://schemas.microsoft.com/office/drawing/2014/main" id="{67F37AC7-7964-D413-4F95-9DE842ED7D54}"/>
              </a:ext>
            </a:extLst>
          </p:cNvPr>
          <p:cNvPicPr preferRelativeResize="0"/>
          <p:nvPr/>
        </p:nvPicPr>
        <p:blipFill rotWithShape="1">
          <a:blip r:embed="rId6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1838757" y="2991209"/>
            <a:ext cx="273960" cy="2717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3" name="Google Shape;407;p32" descr=" ">
            <a:extLst>
              <a:ext uri="{FF2B5EF4-FFF2-40B4-BE49-F238E27FC236}">
                <a16:creationId xmlns:a16="http://schemas.microsoft.com/office/drawing/2014/main" id="{D3F1A1F8-C278-10A4-4492-FECD4FA4E813}"/>
              </a:ext>
            </a:extLst>
          </p:cNvPr>
          <p:cNvPicPr preferRelativeResize="0"/>
          <p:nvPr/>
        </p:nvPicPr>
        <p:blipFill rotWithShape="1">
          <a:blip r:embed="rId6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5771214" y="2989232"/>
            <a:ext cx="273960" cy="2717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4" name="Google Shape;407;p32" descr=" ">
            <a:extLst>
              <a:ext uri="{FF2B5EF4-FFF2-40B4-BE49-F238E27FC236}">
                <a16:creationId xmlns:a16="http://schemas.microsoft.com/office/drawing/2014/main" id="{1BD996C8-4F91-FB7C-1E9D-25FC6EA0CCC8}"/>
              </a:ext>
            </a:extLst>
          </p:cNvPr>
          <p:cNvPicPr preferRelativeResize="0"/>
          <p:nvPr/>
        </p:nvPicPr>
        <p:blipFill rotWithShape="1">
          <a:blip r:embed="rId6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7931002" y="2965741"/>
            <a:ext cx="273960" cy="2717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5" name="Google Shape;411;p32" descr=" ">
            <a:extLst>
              <a:ext uri="{FF2B5EF4-FFF2-40B4-BE49-F238E27FC236}">
                <a16:creationId xmlns:a16="http://schemas.microsoft.com/office/drawing/2014/main" id="{684ADA4D-B6DD-62A5-3ED7-123FBCE6F16D}"/>
              </a:ext>
            </a:extLst>
          </p:cNvPr>
          <p:cNvPicPr preferRelativeResize="0"/>
          <p:nvPr/>
        </p:nvPicPr>
        <p:blipFill rotWithShape="1">
          <a:blip r:embed="rId7">
            <a:alphaModFix/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1838440" y="3523606"/>
            <a:ext cx="273960" cy="2757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6" name="Google Shape;407;p32" descr=" ">
            <a:extLst>
              <a:ext uri="{FF2B5EF4-FFF2-40B4-BE49-F238E27FC236}">
                <a16:creationId xmlns:a16="http://schemas.microsoft.com/office/drawing/2014/main" id="{C6E682A5-C313-F910-2B32-EDA5BDAAE2AA}"/>
              </a:ext>
            </a:extLst>
          </p:cNvPr>
          <p:cNvPicPr preferRelativeResize="0"/>
          <p:nvPr/>
        </p:nvPicPr>
        <p:blipFill rotWithShape="1">
          <a:blip r:embed="rId6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3684108" y="3546432"/>
            <a:ext cx="273960" cy="2717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7" name="Google Shape;407;p32" descr=" ">
            <a:extLst>
              <a:ext uri="{FF2B5EF4-FFF2-40B4-BE49-F238E27FC236}">
                <a16:creationId xmlns:a16="http://schemas.microsoft.com/office/drawing/2014/main" id="{37B3AFC7-622C-A18F-6EED-308EA4B99CFE}"/>
              </a:ext>
            </a:extLst>
          </p:cNvPr>
          <p:cNvPicPr preferRelativeResize="0"/>
          <p:nvPr/>
        </p:nvPicPr>
        <p:blipFill rotWithShape="1">
          <a:blip r:embed="rId6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5771214" y="3536258"/>
            <a:ext cx="273960" cy="2717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8" name="Google Shape;407;p32" descr=" ">
            <a:extLst>
              <a:ext uri="{FF2B5EF4-FFF2-40B4-BE49-F238E27FC236}">
                <a16:creationId xmlns:a16="http://schemas.microsoft.com/office/drawing/2014/main" id="{3F04CEC7-4AE3-BBF0-A916-488838E003E3}"/>
              </a:ext>
            </a:extLst>
          </p:cNvPr>
          <p:cNvPicPr preferRelativeResize="0"/>
          <p:nvPr/>
        </p:nvPicPr>
        <p:blipFill rotWithShape="1">
          <a:blip r:embed="rId6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7941686" y="3523606"/>
            <a:ext cx="273960" cy="2717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9" name="Google Shape;407;p32" descr=" ">
            <a:extLst>
              <a:ext uri="{FF2B5EF4-FFF2-40B4-BE49-F238E27FC236}">
                <a16:creationId xmlns:a16="http://schemas.microsoft.com/office/drawing/2014/main" id="{79ED575D-650B-40A8-A33B-E379FF346D7A}"/>
              </a:ext>
            </a:extLst>
          </p:cNvPr>
          <p:cNvPicPr preferRelativeResize="0"/>
          <p:nvPr/>
        </p:nvPicPr>
        <p:blipFill rotWithShape="1">
          <a:blip r:embed="rId6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1836146" y="4045884"/>
            <a:ext cx="273960" cy="2717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60" name="Google Shape;407;p32" descr=" ">
            <a:extLst>
              <a:ext uri="{FF2B5EF4-FFF2-40B4-BE49-F238E27FC236}">
                <a16:creationId xmlns:a16="http://schemas.microsoft.com/office/drawing/2014/main" id="{94BA98F4-449A-D373-AEC6-1718789B5699}"/>
              </a:ext>
            </a:extLst>
          </p:cNvPr>
          <p:cNvPicPr preferRelativeResize="0"/>
          <p:nvPr/>
        </p:nvPicPr>
        <p:blipFill rotWithShape="1">
          <a:blip r:embed="rId6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3692986" y="4028769"/>
            <a:ext cx="273960" cy="2717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61" name="Google Shape;407;p32" descr=" ">
            <a:extLst>
              <a:ext uri="{FF2B5EF4-FFF2-40B4-BE49-F238E27FC236}">
                <a16:creationId xmlns:a16="http://schemas.microsoft.com/office/drawing/2014/main" id="{A3DB93A2-A45C-E600-E59F-DE4E6DE16831}"/>
              </a:ext>
            </a:extLst>
          </p:cNvPr>
          <p:cNvPicPr preferRelativeResize="0"/>
          <p:nvPr/>
        </p:nvPicPr>
        <p:blipFill rotWithShape="1">
          <a:blip r:embed="rId6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5763846" y="3999815"/>
            <a:ext cx="273960" cy="2717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62" name="Google Shape;407;p32" descr=" ">
            <a:extLst>
              <a:ext uri="{FF2B5EF4-FFF2-40B4-BE49-F238E27FC236}">
                <a16:creationId xmlns:a16="http://schemas.microsoft.com/office/drawing/2014/main" id="{44ED7CCE-D887-096C-B9A7-E5C3E7F3FAB3}"/>
              </a:ext>
            </a:extLst>
          </p:cNvPr>
          <p:cNvPicPr preferRelativeResize="0"/>
          <p:nvPr/>
        </p:nvPicPr>
        <p:blipFill rotWithShape="1">
          <a:blip r:embed="rId6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7941686" y="4028769"/>
            <a:ext cx="273960" cy="2717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4867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9878F"/>
            </a:gs>
            <a:gs pos="88000">
              <a:srgbClr val="51AF75"/>
            </a:gs>
            <a:gs pos="98000">
              <a:srgbClr val="79D65B"/>
            </a:gs>
          </a:gsLst>
          <a:lin ang="10800000" scaled="1"/>
        </a:gradFill>
        <a:effectLst/>
      </p:bgPr>
    </p:bg>
    <p:spTree>
      <p:nvGrpSpPr>
        <p:cNvPr id="1" name="Shape 199">
          <a:extLst>
            <a:ext uri="{FF2B5EF4-FFF2-40B4-BE49-F238E27FC236}">
              <a16:creationId xmlns:a16="http://schemas.microsoft.com/office/drawing/2014/main" id="{C036B2E1-1353-C30D-745D-773965BE6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EC32D3E-3A99-C06F-42F5-37A6E395B910}"/>
              </a:ext>
            </a:extLst>
          </p:cNvPr>
          <p:cNvSpPr/>
          <p:nvPr/>
        </p:nvSpPr>
        <p:spPr>
          <a:xfrm>
            <a:off x="142239" y="906779"/>
            <a:ext cx="8874199" cy="3526670"/>
          </a:xfrm>
          <a:prstGeom prst="roundRect">
            <a:avLst/>
          </a:prstGeom>
          <a:solidFill>
            <a:srgbClr val="EAEAE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oftRound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Google Shape;203;p28">
            <a:extLst>
              <a:ext uri="{FF2B5EF4-FFF2-40B4-BE49-F238E27FC236}">
                <a16:creationId xmlns:a16="http://schemas.microsoft.com/office/drawing/2014/main" id="{AA8B8B98-98E3-4FF7-D845-E7138C00AA15}"/>
              </a:ext>
            </a:extLst>
          </p:cNvPr>
          <p:cNvSpPr/>
          <p:nvPr/>
        </p:nvSpPr>
        <p:spPr>
          <a:xfrm>
            <a:off x="1930600" y="1129309"/>
            <a:ext cx="5286375" cy="185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B56BD19-5A12-5ECB-CEAE-7EE54DC2A644}"/>
              </a:ext>
            </a:extLst>
          </p:cNvPr>
          <p:cNvSpPr/>
          <p:nvPr/>
        </p:nvSpPr>
        <p:spPr>
          <a:xfrm>
            <a:off x="-37724" y="4575611"/>
            <a:ext cx="9182608" cy="608674"/>
          </a:xfrm>
          <a:prstGeom prst="rect">
            <a:avLst/>
          </a:prstGeom>
          <a:solidFill>
            <a:srgbClr val="EAEAE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Google Shape;265;p29">
            <a:extLst>
              <a:ext uri="{FF2B5EF4-FFF2-40B4-BE49-F238E27FC236}">
                <a16:creationId xmlns:a16="http://schemas.microsoft.com/office/drawing/2014/main" id="{2FB3BBB3-2086-6AA3-DBBD-F4199A66F4D1}"/>
              </a:ext>
            </a:extLst>
          </p:cNvPr>
          <p:cNvSpPr/>
          <p:nvPr/>
        </p:nvSpPr>
        <p:spPr>
          <a:xfrm>
            <a:off x="4147172" y="4717881"/>
            <a:ext cx="1016429" cy="256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chivo SemiBold"/>
              <a:buNone/>
            </a:pPr>
            <a:r>
              <a:rPr lang="en-US" sz="1600" b="0" i="0" u="none" strike="noStrike" cap="none" dirty="0" err="1">
                <a:gradFill flip="none" rotWithShape="1">
                  <a:gsLst>
                    <a:gs pos="23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  <a:tileRect/>
                </a:gra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  <a:sym typeface="Calibri"/>
              </a:rPr>
              <a:t>GreenGait</a:t>
            </a:r>
            <a:endParaRPr sz="1600" b="0" i="0" u="none" strike="noStrike" cap="none" dirty="0">
              <a:gradFill flip="none" rotWithShape="1">
                <a:gsLst>
                  <a:gs pos="23000">
                    <a:srgbClr val="79D65B"/>
                  </a:gs>
                  <a:gs pos="100000">
                    <a:srgbClr val="0A9CAB"/>
                  </a:gs>
                </a:gsLst>
                <a:lin ang="10800000" scaled="1"/>
                <a:tileRect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" name="Picture 48" descr="A hexagon with white text&#10;&#10;AI-generated content may be incorrect.">
            <a:extLst>
              <a:ext uri="{FF2B5EF4-FFF2-40B4-BE49-F238E27FC236}">
                <a16:creationId xmlns:a16="http://schemas.microsoft.com/office/drawing/2014/main" id="{40DB4746-40AB-6DCA-4011-239CFF8CE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632" y="4643840"/>
            <a:ext cx="382629" cy="382629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D660C06-1ADB-9DB7-1826-C0E7F1CC219A}"/>
              </a:ext>
            </a:extLst>
          </p:cNvPr>
          <p:cNvSpPr/>
          <p:nvPr/>
        </p:nvSpPr>
        <p:spPr>
          <a:xfrm rot="6349471">
            <a:off x="8077105" y="-881892"/>
            <a:ext cx="2027886" cy="2256368"/>
          </a:xfrm>
          <a:custGeom>
            <a:avLst/>
            <a:gdLst>
              <a:gd name="connsiteX0" fmla="*/ 1401219 w 2703848"/>
              <a:gd name="connsiteY0" fmla="*/ 0 h 3008491"/>
              <a:gd name="connsiteX1" fmla="*/ 1496286 w 2703848"/>
              <a:gd name="connsiteY1" fmla="*/ 14509 h 3008491"/>
              <a:gd name="connsiteX2" fmla="*/ 2703848 w 2703848"/>
              <a:gd name="connsiteY2" fmla="*/ 1496137 h 3008491"/>
              <a:gd name="connsiteX3" fmla="*/ 2635856 w 2703848"/>
              <a:gd name="connsiteY3" fmla="*/ 1945865 h 3008491"/>
              <a:gd name="connsiteX4" fmla="*/ 2592975 w 2703848"/>
              <a:gd name="connsiteY4" fmla="*/ 2063025 h 3008491"/>
              <a:gd name="connsiteX5" fmla="*/ 2585000 w 2703848"/>
              <a:gd name="connsiteY5" fmla="*/ 2084813 h 3008491"/>
              <a:gd name="connsiteX6" fmla="*/ 1780170 w 2703848"/>
              <a:gd name="connsiteY6" fmla="*/ 2889643 h 3008491"/>
              <a:gd name="connsiteX7" fmla="*/ 1695568 w 2703848"/>
              <a:gd name="connsiteY7" fmla="*/ 2920608 h 3008491"/>
              <a:gd name="connsiteX8" fmla="*/ 1641222 w 2703848"/>
              <a:gd name="connsiteY8" fmla="*/ 2940499 h 3008491"/>
              <a:gd name="connsiteX9" fmla="*/ 1191494 w 2703848"/>
              <a:gd name="connsiteY9" fmla="*/ 3008491 h 3008491"/>
              <a:gd name="connsiteX10" fmla="*/ 741766 w 2703848"/>
              <a:gd name="connsiteY10" fmla="*/ 2940499 h 3008491"/>
              <a:gd name="connsiteX11" fmla="*/ 710448 w 2703848"/>
              <a:gd name="connsiteY11" fmla="*/ 2929037 h 3008491"/>
              <a:gd name="connsiteX12" fmla="*/ 602818 w 2703848"/>
              <a:gd name="connsiteY12" fmla="*/ 2889643 h 3008491"/>
              <a:gd name="connsiteX13" fmla="*/ 229496 w 2703848"/>
              <a:gd name="connsiteY13" fmla="*/ 2663143 h 3008491"/>
              <a:gd name="connsiteX14" fmla="*/ 209725 w 2703848"/>
              <a:gd name="connsiteY14" fmla="*/ 2645174 h 3008491"/>
              <a:gd name="connsiteX15" fmla="*/ 122098 w 2703848"/>
              <a:gd name="connsiteY15" fmla="*/ 2565533 h 3008491"/>
              <a:gd name="connsiteX16" fmla="*/ 24488 w 2703848"/>
              <a:gd name="connsiteY16" fmla="*/ 2458135 h 3008491"/>
              <a:gd name="connsiteX17" fmla="*/ 0 w 2703848"/>
              <a:gd name="connsiteY17" fmla="*/ 2425387 h 3008491"/>
              <a:gd name="connsiteX18" fmla="*/ 55096 w 2703848"/>
              <a:gd name="connsiteY18" fmla="*/ 2433796 h 3008491"/>
              <a:gd name="connsiteX19" fmla="*/ 209725 w 2703848"/>
              <a:gd name="connsiteY19" fmla="*/ 2441604 h 3008491"/>
              <a:gd name="connsiteX20" fmla="*/ 364354 w 2703848"/>
              <a:gd name="connsiteY20" fmla="*/ 2433796 h 3008491"/>
              <a:gd name="connsiteX21" fmla="*/ 419449 w 2703848"/>
              <a:gd name="connsiteY21" fmla="*/ 2425387 h 3008491"/>
              <a:gd name="connsiteX22" fmla="*/ 514517 w 2703848"/>
              <a:gd name="connsiteY22" fmla="*/ 2410878 h 3008491"/>
              <a:gd name="connsiteX23" fmla="*/ 659453 w 2703848"/>
              <a:gd name="connsiteY23" fmla="*/ 2373612 h 3008491"/>
              <a:gd name="connsiteX24" fmla="*/ 713940 w 2703848"/>
              <a:gd name="connsiteY24" fmla="*/ 2353669 h 3008491"/>
              <a:gd name="connsiteX25" fmla="*/ 798401 w 2703848"/>
              <a:gd name="connsiteY25" fmla="*/ 2322756 h 3008491"/>
              <a:gd name="connsiteX26" fmla="*/ 1171723 w 2703848"/>
              <a:gd name="connsiteY26" fmla="*/ 2096256 h 3008491"/>
              <a:gd name="connsiteX27" fmla="*/ 1207747 w 2703848"/>
              <a:gd name="connsiteY27" fmla="*/ 2063516 h 3008491"/>
              <a:gd name="connsiteX28" fmla="*/ 1279121 w 2703848"/>
              <a:gd name="connsiteY28" fmla="*/ 1998646 h 3008491"/>
              <a:gd name="connsiteX29" fmla="*/ 1691353 w 2703848"/>
              <a:gd name="connsiteY29" fmla="*/ 1234042 h 3008491"/>
              <a:gd name="connsiteX30" fmla="*/ 1695710 w 2703848"/>
              <a:gd name="connsiteY30" fmla="*/ 1205494 h 3008491"/>
              <a:gd name="connsiteX31" fmla="*/ 1714271 w 2703848"/>
              <a:gd name="connsiteY31" fmla="*/ 1083879 h 3008491"/>
              <a:gd name="connsiteX32" fmla="*/ 1722079 w 2703848"/>
              <a:gd name="connsiteY32" fmla="*/ 929250 h 3008491"/>
              <a:gd name="connsiteX33" fmla="*/ 1463793 w 2703848"/>
              <a:gd name="connsiteY33" fmla="*/ 83679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3848" h="3008491">
                <a:moveTo>
                  <a:pt x="1401219" y="0"/>
                </a:moveTo>
                <a:lnTo>
                  <a:pt x="1496286" y="14509"/>
                </a:lnTo>
                <a:cubicBezTo>
                  <a:pt x="2185440" y="155530"/>
                  <a:pt x="2703848" y="765293"/>
                  <a:pt x="2703848" y="1496137"/>
                </a:cubicBezTo>
                <a:cubicBezTo>
                  <a:pt x="2703848" y="1652747"/>
                  <a:pt x="2680044" y="1803796"/>
                  <a:pt x="2635856" y="1945865"/>
                </a:cubicBezTo>
                <a:lnTo>
                  <a:pt x="2592975" y="2063025"/>
                </a:lnTo>
                <a:lnTo>
                  <a:pt x="2585000" y="2084813"/>
                </a:lnTo>
                <a:cubicBezTo>
                  <a:pt x="2431941" y="2446685"/>
                  <a:pt x="2142041" y="2736584"/>
                  <a:pt x="1780170" y="2889643"/>
                </a:cubicBezTo>
                <a:lnTo>
                  <a:pt x="1695568" y="2920608"/>
                </a:lnTo>
                <a:lnTo>
                  <a:pt x="1641222" y="2940499"/>
                </a:lnTo>
                <a:cubicBezTo>
                  <a:pt x="1499153" y="2984687"/>
                  <a:pt x="1348104" y="3008491"/>
                  <a:pt x="1191494" y="3008491"/>
                </a:cubicBezTo>
                <a:cubicBezTo>
                  <a:pt x="1034885" y="3008491"/>
                  <a:pt x="883835" y="2984687"/>
                  <a:pt x="741766" y="2940499"/>
                </a:cubicBezTo>
                <a:lnTo>
                  <a:pt x="710448" y="2929037"/>
                </a:lnTo>
                <a:lnTo>
                  <a:pt x="602818" y="2889643"/>
                </a:lnTo>
                <a:cubicBezTo>
                  <a:pt x="467116" y="2832246"/>
                  <a:pt x="341536" y="2755606"/>
                  <a:pt x="229496" y="2663143"/>
                </a:cubicBezTo>
                <a:lnTo>
                  <a:pt x="209725" y="2645174"/>
                </a:lnTo>
                <a:lnTo>
                  <a:pt x="122098" y="2565533"/>
                </a:lnTo>
                <a:cubicBezTo>
                  <a:pt x="87888" y="2531323"/>
                  <a:pt x="55309" y="2495481"/>
                  <a:pt x="24488" y="2458135"/>
                </a:cubicBezTo>
                <a:lnTo>
                  <a:pt x="0" y="2425387"/>
                </a:lnTo>
                <a:lnTo>
                  <a:pt x="55096" y="2433796"/>
                </a:lnTo>
                <a:cubicBezTo>
                  <a:pt x="105937" y="2438959"/>
                  <a:pt x="157522" y="2441604"/>
                  <a:pt x="209725" y="2441604"/>
                </a:cubicBezTo>
                <a:cubicBezTo>
                  <a:pt x="261928" y="2441604"/>
                  <a:pt x="313514" y="2438959"/>
                  <a:pt x="364354" y="2433796"/>
                </a:cubicBezTo>
                <a:lnTo>
                  <a:pt x="419449" y="2425387"/>
                </a:lnTo>
                <a:lnTo>
                  <a:pt x="514517" y="2410878"/>
                </a:lnTo>
                <a:cubicBezTo>
                  <a:pt x="563743" y="2400806"/>
                  <a:pt x="612097" y="2388341"/>
                  <a:pt x="659453" y="2373612"/>
                </a:cubicBezTo>
                <a:lnTo>
                  <a:pt x="713940" y="2353669"/>
                </a:lnTo>
                <a:lnTo>
                  <a:pt x="798401" y="2322756"/>
                </a:lnTo>
                <a:cubicBezTo>
                  <a:pt x="934103" y="2265359"/>
                  <a:pt x="1059684" y="2188719"/>
                  <a:pt x="1171723" y="2096256"/>
                </a:cubicBezTo>
                <a:lnTo>
                  <a:pt x="1207747" y="2063516"/>
                </a:lnTo>
                <a:lnTo>
                  <a:pt x="1279121" y="1998646"/>
                </a:lnTo>
                <a:cubicBezTo>
                  <a:pt x="1484383" y="1793384"/>
                  <a:pt x="1630916" y="1529394"/>
                  <a:pt x="1691353" y="1234042"/>
                </a:cubicBezTo>
                <a:lnTo>
                  <a:pt x="1695710" y="1205494"/>
                </a:lnTo>
                <a:lnTo>
                  <a:pt x="1714271" y="1083879"/>
                </a:lnTo>
                <a:cubicBezTo>
                  <a:pt x="1719434" y="1033039"/>
                  <a:pt x="1722079" y="981453"/>
                  <a:pt x="1722079" y="929250"/>
                </a:cubicBezTo>
                <a:cubicBezTo>
                  <a:pt x="1722079" y="616031"/>
                  <a:pt x="1626861" y="325052"/>
                  <a:pt x="1463793" y="83679"/>
                </a:cubicBezTo>
                <a:close/>
              </a:path>
            </a:pathLst>
          </a:custGeom>
          <a:solidFill>
            <a:srgbClr val="29878F"/>
          </a:solidFill>
          <a:ln>
            <a:solidFill>
              <a:srgbClr val="29878F"/>
            </a:solidFill>
          </a:ln>
          <a:effectLst>
            <a:outerShdw blurRad="190500" dist="190500" dir="48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 dirty="0">
              <a:effectLst>
                <a:outerShdw blurRad="190500" dist="1905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30F6318-44F3-0D03-27B7-8AC6EC4A81E2}"/>
              </a:ext>
            </a:extLst>
          </p:cNvPr>
          <p:cNvSpPr/>
          <p:nvPr/>
        </p:nvSpPr>
        <p:spPr>
          <a:xfrm rot="2506641">
            <a:off x="7867129" y="-456565"/>
            <a:ext cx="2268531" cy="1559432"/>
          </a:xfrm>
          <a:custGeom>
            <a:avLst/>
            <a:gdLst>
              <a:gd name="connsiteX0" fmla="*/ 110874 w 3024708"/>
              <a:gd name="connsiteY0" fmla="*/ 0 h 2079242"/>
              <a:gd name="connsiteX1" fmla="*/ 118848 w 3024708"/>
              <a:gd name="connsiteY1" fmla="*/ 21788 h 2079242"/>
              <a:gd name="connsiteX2" fmla="*/ 258286 w 3024708"/>
              <a:gd name="connsiteY2" fmla="*/ 278683 h 2079242"/>
              <a:gd name="connsiteX3" fmla="*/ 320860 w 3024708"/>
              <a:gd name="connsiteY3" fmla="*/ 362362 h 2079242"/>
              <a:gd name="connsiteX4" fmla="*/ 345348 w 3024708"/>
              <a:gd name="connsiteY4" fmla="*/ 395110 h 2079242"/>
              <a:gd name="connsiteX5" fmla="*/ 442958 w 3024708"/>
              <a:gd name="connsiteY5" fmla="*/ 502508 h 2079242"/>
              <a:gd name="connsiteX6" fmla="*/ 530585 w 3024708"/>
              <a:gd name="connsiteY6" fmla="*/ 582149 h 2079242"/>
              <a:gd name="connsiteX7" fmla="*/ 550356 w 3024708"/>
              <a:gd name="connsiteY7" fmla="*/ 600118 h 2079242"/>
              <a:gd name="connsiteX8" fmla="*/ 923678 w 3024708"/>
              <a:gd name="connsiteY8" fmla="*/ 826618 h 2079242"/>
              <a:gd name="connsiteX9" fmla="*/ 1031308 w 3024708"/>
              <a:gd name="connsiteY9" fmla="*/ 866012 h 2079242"/>
              <a:gd name="connsiteX10" fmla="*/ 1062626 w 3024708"/>
              <a:gd name="connsiteY10" fmla="*/ 877474 h 2079242"/>
              <a:gd name="connsiteX11" fmla="*/ 1512354 w 3024708"/>
              <a:gd name="connsiteY11" fmla="*/ 945466 h 2079242"/>
              <a:gd name="connsiteX12" fmla="*/ 1962082 w 3024708"/>
              <a:gd name="connsiteY12" fmla="*/ 877474 h 2079242"/>
              <a:gd name="connsiteX13" fmla="*/ 2016428 w 3024708"/>
              <a:gd name="connsiteY13" fmla="*/ 857583 h 2079242"/>
              <a:gd name="connsiteX14" fmla="*/ 2101030 w 3024708"/>
              <a:gd name="connsiteY14" fmla="*/ 826618 h 2079242"/>
              <a:gd name="connsiteX15" fmla="*/ 2905860 w 3024708"/>
              <a:gd name="connsiteY15" fmla="*/ 21788 h 2079242"/>
              <a:gd name="connsiteX16" fmla="*/ 2913835 w 3024708"/>
              <a:gd name="connsiteY16" fmla="*/ 0 h 2079242"/>
              <a:gd name="connsiteX17" fmla="*/ 2956716 w 3024708"/>
              <a:gd name="connsiteY17" fmla="*/ 117160 h 2079242"/>
              <a:gd name="connsiteX18" fmla="*/ 3024708 w 3024708"/>
              <a:gd name="connsiteY18" fmla="*/ 566888 h 2079242"/>
              <a:gd name="connsiteX19" fmla="*/ 1817146 w 3024708"/>
              <a:gd name="connsiteY19" fmla="*/ 2048516 h 2079242"/>
              <a:gd name="connsiteX20" fmla="*/ 1722908 w 3024708"/>
              <a:gd name="connsiteY20" fmla="*/ 2062899 h 2079242"/>
              <a:gd name="connsiteX21" fmla="*/ 1666983 w 3024708"/>
              <a:gd name="connsiteY21" fmla="*/ 2071434 h 2079242"/>
              <a:gd name="connsiteX22" fmla="*/ 1512354 w 3024708"/>
              <a:gd name="connsiteY22" fmla="*/ 2079242 h 2079242"/>
              <a:gd name="connsiteX23" fmla="*/ 550356 w 3024708"/>
              <a:gd name="connsiteY23" fmla="*/ 1733894 h 2079242"/>
              <a:gd name="connsiteX24" fmla="*/ 530585 w 3024708"/>
              <a:gd name="connsiteY24" fmla="*/ 1715925 h 2079242"/>
              <a:gd name="connsiteX25" fmla="*/ 442958 w 3024708"/>
              <a:gd name="connsiteY25" fmla="*/ 1636284 h 2079242"/>
              <a:gd name="connsiteX26" fmla="*/ 30726 w 3024708"/>
              <a:gd name="connsiteY26" fmla="*/ 871680 h 2079242"/>
              <a:gd name="connsiteX27" fmla="*/ 29861 w 3024708"/>
              <a:gd name="connsiteY27" fmla="*/ 866012 h 2079242"/>
              <a:gd name="connsiteX28" fmla="*/ 7808 w 3024708"/>
              <a:gd name="connsiteY28" fmla="*/ 721517 h 2079242"/>
              <a:gd name="connsiteX29" fmla="*/ 0 w 3024708"/>
              <a:gd name="connsiteY29" fmla="*/ 566888 h 2079242"/>
              <a:gd name="connsiteX30" fmla="*/ 7808 w 3024708"/>
              <a:gd name="connsiteY30" fmla="*/ 412259 h 2079242"/>
              <a:gd name="connsiteX31" fmla="*/ 26369 w 3024708"/>
              <a:gd name="connsiteY31" fmla="*/ 290644 h 2079242"/>
              <a:gd name="connsiteX32" fmla="*/ 30726 w 3024708"/>
              <a:gd name="connsiteY32" fmla="*/ 262096 h 2079242"/>
              <a:gd name="connsiteX33" fmla="*/ 67992 w 3024708"/>
              <a:gd name="connsiteY33" fmla="*/ 11716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024708" h="2079242">
                <a:moveTo>
                  <a:pt x="110874" y="0"/>
                </a:moveTo>
                <a:lnTo>
                  <a:pt x="118848" y="21788"/>
                </a:lnTo>
                <a:cubicBezTo>
                  <a:pt x="157113" y="112256"/>
                  <a:pt x="203930" y="198226"/>
                  <a:pt x="258286" y="278683"/>
                </a:cubicBezTo>
                <a:lnTo>
                  <a:pt x="320860" y="362362"/>
                </a:lnTo>
                <a:lnTo>
                  <a:pt x="345348" y="395110"/>
                </a:lnTo>
                <a:cubicBezTo>
                  <a:pt x="376169" y="432456"/>
                  <a:pt x="408748" y="468298"/>
                  <a:pt x="442958" y="502508"/>
                </a:cubicBezTo>
                <a:lnTo>
                  <a:pt x="530585" y="582149"/>
                </a:lnTo>
                <a:lnTo>
                  <a:pt x="550356" y="600118"/>
                </a:lnTo>
                <a:cubicBezTo>
                  <a:pt x="662396" y="692581"/>
                  <a:pt x="787976" y="769221"/>
                  <a:pt x="923678" y="826618"/>
                </a:cubicBezTo>
                <a:lnTo>
                  <a:pt x="1031308" y="866012"/>
                </a:lnTo>
                <a:lnTo>
                  <a:pt x="1062626" y="877474"/>
                </a:lnTo>
                <a:cubicBezTo>
                  <a:pt x="1204695" y="921662"/>
                  <a:pt x="1355745" y="945466"/>
                  <a:pt x="1512354" y="945466"/>
                </a:cubicBezTo>
                <a:cubicBezTo>
                  <a:pt x="1668964" y="945466"/>
                  <a:pt x="1820013" y="921662"/>
                  <a:pt x="1962082" y="877474"/>
                </a:cubicBezTo>
                <a:lnTo>
                  <a:pt x="2016428" y="857583"/>
                </a:lnTo>
                <a:lnTo>
                  <a:pt x="2101030" y="826618"/>
                </a:lnTo>
                <a:cubicBezTo>
                  <a:pt x="2462901" y="673559"/>
                  <a:pt x="2752801" y="383660"/>
                  <a:pt x="2905860" y="21788"/>
                </a:cubicBezTo>
                <a:lnTo>
                  <a:pt x="2913835" y="0"/>
                </a:lnTo>
                <a:lnTo>
                  <a:pt x="2956716" y="117160"/>
                </a:lnTo>
                <a:cubicBezTo>
                  <a:pt x="3000904" y="259229"/>
                  <a:pt x="3024708" y="410279"/>
                  <a:pt x="3024708" y="566888"/>
                </a:cubicBezTo>
                <a:cubicBezTo>
                  <a:pt x="3024708" y="1297732"/>
                  <a:pt x="2506300" y="1907495"/>
                  <a:pt x="1817146" y="2048516"/>
                </a:cubicBezTo>
                <a:lnTo>
                  <a:pt x="1722908" y="2062899"/>
                </a:lnTo>
                <a:lnTo>
                  <a:pt x="1666983" y="2071434"/>
                </a:lnTo>
                <a:cubicBezTo>
                  <a:pt x="1616143" y="2076597"/>
                  <a:pt x="1564557" y="2079242"/>
                  <a:pt x="1512354" y="2079242"/>
                </a:cubicBezTo>
                <a:cubicBezTo>
                  <a:pt x="1146932" y="2079242"/>
                  <a:pt x="811781" y="1949640"/>
                  <a:pt x="550356" y="1733894"/>
                </a:cubicBezTo>
                <a:lnTo>
                  <a:pt x="530585" y="1715925"/>
                </a:lnTo>
                <a:lnTo>
                  <a:pt x="442958" y="1636284"/>
                </a:lnTo>
                <a:cubicBezTo>
                  <a:pt x="237697" y="1431022"/>
                  <a:pt x="91164" y="1167032"/>
                  <a:pt x="30726" y="871680"/>
                </a:cubicBezTo>
                <a:lnTo>
                  <a:pt x="29861" y="866012"/>
                </a:lnTo>
                <a:lnTo>
                  <a:pt x="7808" y="721517"/>
                </a:lnTo>
                <a:cubicBezTo>
                  <a:pt x="2645" y="670677"/>
                  <a:pt x="0" y="619091"/>
                  <a:pt x="0" y="566888"/>
                </a:cubicBezTo>
                <a:cubicBezTo>
                  <a:pt x="0" y="514685"/>
                  <a:pt x="2645" y="463100"/>
                  <a:pt x="7808" y="412259"/>
                </a:cubicBezTo>
                <a:lnTo>
                  <a:pt x="26369" y="290644"/>
                </a:lnTo>
                <a:lnTo>
                  <a:pt x="30726" y="262096"/>
                </a:lnTo>
                <a:cubicBezTo>
                  <a:pt x="40799" y="212871"/>
                  <a:pt x="53263" y="164517"/>
                  <a:pt x="67992" y="117160"/>
                </a:cubicBezTo>
                <a:close/>
              </a:path>
            </a:pathLst>
          </a:custGeom>
          <a:solidFill>
            <a:srgbClr val="28A6B2"/>
          </a:solidFill>
          <a:ln>
            <a:solidFill>
              <a:srgbClr val="28A6B2"/>
            </a:solidFill>
          </a:ln>
          <a:effectLst>
            <a:outerShdw blurRad="190500" dist="190500" dir="84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D4110A3-AACA-5A22-CC26-B563C13994DE}"/>
              </a:ext>
            </a:extLst>
          </p:cNvPr>
          <p:cNvSpPr/>
          <p:nvPr/>
        </p:nvSpPr>
        <p:spPr>
          <a:xfrm>
            <a:off x="8216165" y="-1125151"/>
            <a:ext cx="2028508" cy="2256274"/>
          </a:xfrm>
          <a:custGeom>
            <a:avLst/>
            <a:gdLst>
              <a:gd name="connsiteX0" fmla="*/ 1301801 w 2704677"/>
              <a:gd name="connsiteY0" fmla="*/ 0 h 3008365"/>
              <a:gd name="connsiteX1" fmla="*/ 1240055 w 2704677"/>
              <a:gd name="connsiteY1" fmla="*/ 82572 h 3008365"/>
              <a:gd name="connsiteX2" fmla="*/ 1100617 w 2704677"/>
              <a:gd name="connsiteY2" fmla="*/ 339467 h 3008365"/>
              <a:gd name="connsiteX3" fmla="*/ 1092643 w 2704677"/>
              <a:gd name="connsiteY3" fmla="*/ 361255 h 3008365"/>
              <a:gd name="connsiteX4" fmla="*/ 1049761 w 2704677"/>
              <a:gd name="connsiteY4" fmla="*/ 478415 h 3008365"/>
              <a:gd name="connsiteX5" fmla="*/ 1012495 w 2704677"/>
              <a:gd name="connsiteY5" fmla="*/ 623351 h 3008365"/>
              <a:gd name="connsiteX6" fmla="*/ 1008138 w 2704677"/>
              <a:gd name="connsiteY6" fmla="*/ 651899 h 3008365"/>
              <a:gd name="connsiteX7" fmla="*/ 989577 w 2704677"/>
              <a:gd name="connsiteY7" fmla="*/ 773514 h 3008365"/>
              <a:gd name="connsiteX8" fmla="*/ 981769 w 2704677"/>
              <a:gd name="connsiteY8" fmla="*/ 928143 h 3008365"/>
              <a:gd name="connsiteX9" fmla="*/ 989577 w 2704677"/>
              <a:gd name="connsiteY9" fmla="*/ 1082772 h 3008365"/>
              <a:gd name="connsiteX10" fmla="*/ 1011630 w 2704677"/>
              <a:gd name="connsiteY10" fmla="*/ 1227267 h 3008365"/>
              <a:gd name="connsiteX11" fmla="*/ 1012495 w 2704677"/>
              <a:gd name="connsiteY11" fmla="*/ 1232935 h 3008365"/>
              <a:gd name="connsiteX12" fmla="*/ 1424727 w 2704677"/>
              <a:gd name="connsiteY12" fmla="*/ 1997539 h 3008365"/>
              <a:gd name="connsiteX13" fmla="*/ 1512354 w 2704677"/>
              <a:gd name="connsiteY13" fmla="*/ 2077180 h 3008365"/>
              <a:gd name="connsiteX14" fmla="*/ 1532125 w 2704677"/>
              <a:gd name="connsiteY14" fmla="*/ 2095149 h 3008365"/>
              <a:gd name="connsiteX15" fmla="*/ 2494123 w 2704677"/>
              <a:gd name="connsiteY15" fmla="*/ 2440497 h 3008365"/>
              <a:gd name="connsiteX16" fmla="*/ 2648752 w 2704677"/>
              <a:gd name="connsiteY16" fmla="*/ 2432689 h 3008365"/>
              <a:gd name="connsiteX17" fmla="*/ 2704677 w 2704677"/>
              <a:gd name="connsiteY17" fmla="*/ 2424154 h 3008365"/>
              <a:gd name="connsiteX18" fmla="*/ 2679360 w 2704677"/>
              <a:gd name="connsiteY18" fmla="*/ 2458009 h 3008365"/>
              <a:gd name="connsiteX19" fmla="*/ 1512354 w 2704677"/>
              <a:gd name="connsiteY19" fmla="*/ 3008365 h 3008365"/>
              <a:gd name="connsiteX20" fmla="*/ 345348 w 2704677"/>
              <a:gd name="connsiteY20" fmla="*/ 2458009 h 3008365"/>
              <a:gd name="connsiteX21" fmla="*/ 320032 w 2704677"/>
              <a:gd name="connsiteY21" fmla="*/ 2424154 h 3008365"/>
              <a:gd name="connsiteX22" fmla="*/ 258286 w 2704677"/>
              <a:gd name="connsiteY22" fmla="*/ 2341582 h 3008365"/>
              <a:gd name="connsiteX23" fmla="*/ 0 w 2704677"/>
              <a:gd name="connsiteY23" fmla="*/ 1496011 h 3008365"/>
              <a:gd name="connsiteX24" fmla="*/ 7808 w 2704677"/>
              <a:gd name="connsiteY24" fmla="*/ 1341382 h 3008365"/>
              <a:gd name="connsiteX25" fmla="*/ 26511 w 2704677"/>
              <a:gd name="connsiteY25" fmla="*/ 1218838 h 3008365"/>
              <a:gd name="connsiteX26" fmla="*/ 30726 w 2704677"/>
              <a:gd name="connsiteY26" fmla="*/ 1191219 h 3008365"/>
              <a:gd name="connsiteX27" fmla="*/ 442958 w 2704677"/>
              <a:gd name="connsiteY27" fmla="*/ 426615 h 3008365"/>
              <a:gd name="connsiteX28" fmla="*/ 514333 w 2704677"/>
              <a:gd name="connsiteY28" fmla="*/ 361746 h 3008365"/>
              <a:gd name="connsiteX29" fmla="*/ 550356 w 2704677"/>
              <a:gd name="connsiteY29" fmla="*/ 329005 h 3008365"/>
              <a:gd name="connsiteX30" fmla="*/ 923678 w 2704677"/>
              <a:gd name="connsiteY30" fmla="*/ 102505 h 3008365"/>
              <a:gd name="connsiteX31" fmla="*/ 1008280 w 2704677"/>
              <a:gd name="connsiteY31" fmla="*/ 71540 h 3008365"/>
              <a:gd name="connsiteX32" fmla="*/ 1062626 w 2704677"/>
              <a:gd name="connsiteY32" fmla="*/ 51649 h 3008365"/>
              <a:gd name="connsiteX33" fmla="*/ 1207562 w 2704677"/>
              <a:gd name="connsiteY33" fmla="*/ 14383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4677" h="3008365">
                <a:moveTo>
                  <a:pt x="1301801" y="0"/>
                </a:moveTo>
                <a:lnTo>
                  <a:pt x="1240055" y="82572"/>
                </a:lnTo>
                <a:cubicBezTo>
                  <a:pt x="1185699" y="163029"/>
                  <a:pt x="1138882" y="248999"/>
                  <a:pt x="1100617" y="339467"/>
                </a:cubicBezTo>
                <a:lnTo>
                  <a:pt x="1092643" y="361255"/>
                </a:lnTo>
                <a:lnTo>
                  <a:pt x="1049761" y="478415"/>
                </a:lnTo>
                <a:cubicBezTo>
                  <a:pt x="1035032" y="525772"/>
                  <a:pt x="1022568" y="574126"/>
                  <a:pt x="1012495" y="623351"/>
                </a:cubicBezTo>
                <a:lnTo>
                  <a:pt x="1008138" y="651899"/>
                </a:lnTo>
                <a:lnTo>
                  <a:pt x="989577" y="773514"/>
                </a:lnTo>
                <a:cubicBezTo>
                  <a:pt x="984414" y="824355"/>
                  <a:pt x="981769" y="875940"/>
                  <a:pt x="981769" y="928143"/>
                </a:cubicBezTo>
                <a:cubicBezTo>
                  <a:pt x="981769" y="980346"/>
                  <a:pt x="984414" y="1031932"/>
                  <a:pt x="989577" y="1082772"/>
                </a:cubicBezTo>
                <a:lnTo>
                  <a:pt x="1011630" y="1227267"/>
                </a:lnTo>
                <a:lnTo>
                  <a:pt x="1012495" y="1232935"/>
                </a:lnTo>
                <a:cubicBezTo>
                  <a:pt x="1072933" y="1528287"/>
                  <a:pt x="1219466" y="1792277"/>
                  <a:pt x="1424727" y="1997539"/>
                </a:cubicBezTo>
                <a:lnTo>
                  <a:pt x="1512354" y="2077180"/>
                </a:lnTo>
                <a:lnTo>
                  <a:pt x="1532125" y="2095149"/>
                </a:lnTo>
                <a:cubicBezTo>
                  <a:pt x="1793550" y="2310895"/>
                  <a:pt x="2128701" y="2440497"/>
                  <a:pt x="2494123" y="2440497"/>
                </a:cubicBezTo>
                <a:cubicBezTo>
                  <a:pt x="2546326" y="2440497"/>
                  <a:pt x="2597912" y="2437852"/>
                  <a:pt x="2648752" y="2432689"/>
                </a:cubicBezTo>
                <a:lnTo>
                  <a:pt x="2704677" y="2424154"/>
                </a:lnTo>
                <a:lnTo>
                  <a:pt x="2679360" y="2458009"/>
                </a:lnTo>
                <a:cubicBezTo>
                  <a:pt x="2401972" y="2794125"/>
                  <a:pt x="1982182" y="3008365"/>
                  <a:pt x="1512354" y="3008365"/>
                </a:cubicBezTo>
                <a:cubicBezTo>
                  <a:pt x="1042526" y="3008365"/>
                  <a:pt x="622736" y="2794125"/>
                  <a:pt x="345348" y="2458009"/>
                </a:cubicBezTo>
                <a:lnTo>
                  <a:pt x="320032" y="2424154"/>
                </a:lnTo>
                <a:lnTo>
                  <a:pt x="258286" y="2341582"/>
                </a:lnTo>
                <a:cubicBezTo>
                  <a:pt x="95218" y="2100209"/>
                  <a:pt x="0" y="1809230"/>
                  <a:pt x="0" y="1496011"/>
                </a:cubicBezTo>
                <a:cubicBezTo>
                  <a:pt x="0" y="1443808"/>
                  <a:pt x="2645" y="1392223"/>
                  <a:pt x="7808" y="1341382"/>
                </a:cubicBezTo>
                <a:lnTo>
                  <a:pt x="26511" y="1218838"/>
                </a:lnTo>
                <a:lnTo>
                  <a:pt x="30726" y="1191219"/>
                </a:lnTo>
                <a:cubicBezTo>
                  <a:pt x="91164" y="895867"/>
                  <a:pt x="237697" y="631877"/>
                  <a:pt x="442958" y="426615"/>
                </a:cubicBezTo>
                <a:lnTo>
                  <a:pt x="514333" y="361746"/>
                </a:lnTo>
                <a:lnTo>
                  <a:pt x="550356" y="329005"/>
                </a:lnTo>
                <a:cubicBezTo>
                  <a:pt x="662396" y="236543"/>
                  <a:pt x="787976" y="159902"/>
                  <a:pt x="923678" y="102505"/>
                </a:cubicBezTo>
                <a:lnTo>
                  <a:pt x="1008280" y="71540"/>
                </a:lnTo>
                <a:lnTo>
                  <a:pt x="1062626" y="51649"/>
                </a:lnTo>
                <a:cubicBezTo>
                  <a:pt x="1109983" y="36920"/>
                  <a:pt x="1158337" y="24456"/>
                  <a:pt x="1207562" y="14383"/>
                </a:cubicBezTo>
                <a:close/>
              </a:path>
            </a:pathLst>
          </a:custGeom>
          <a:solidFill>
            <a:srgbClr val="19A4A0"/>
          </a:solidFill>
          <a:ln>
            <a:solidFill>
              <a:srgbClr val="19A4A0"/>
            </a:solidFill>
          </a:ln>
          <a:effectLst>
            <a:outerShdw blurRad="190500" dist="190500" dir="9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AC1C1A6-B584-A8FA-75D6-9F9DD3613FD6}"/>
              </a:ext>
            </a:extLst>
          </p:cNvPr>
          <p:cNvSpPr/>
          <p:nvPr/>
        </p:nvSpPr>
        <p:spPr>
          <a:xfrm rot="17042089">
            <a:off x="8400371" y="-1064283"/>
            <a:ext cx="2028507" cy="2256274"/>
          </a:xfrm>
          <a:custGeom>
            <a:avLst/>
            <a:gdLst>
              <a:gd name="connsiteX0" fmla="*/ 1512354 w 2704676"/>
              <a:gd name="connsiteY0" fmla="*/ 0 h 3008365"/>
              <a:gd name="connsiteX1" fmla="*/ 1962082 w 2704676"/>
              <a:gd name="connsiteY1" fmla="*/ 67992 h 3008365"/>
              <a:gd name="connsiteX2" fmla="*/ 1993400 w 2704676"/>
              <a:gd name="connsiteY2" fmla="*/ 79455 h 3008365"/>
              <a:gd name="connsiteX3" fmla="*/ 2101030 w 2704676"/>
              <a:gd name="connsiteY3" fmla="*/ 118848 h 3008365"/>
              <a:gd name="connsiteX4" fmla="*/ 2474352 w 2704676"/>
              <a:gd name="connsiteY4" fmla="*/ 345348 h 3008365"/>
              <a:gd name="connsiteX5" fmla="*/ 2494124 w 2704676"/>
              <a:gd name="connsiteY5" fmla="*/ 363318 h 3008365"/>
              <a:gd name="connsiteX6" fmla="*/ 2581750 w 2704676"/>
              <a:gd name="connsiteY6" fmla="*/ 442958 h 3008365"/>
              <a:gd name="connsiteX7" fmla="*/ 2679360 w 2704676"/>
              <a:gd name="connsiteY7" fmla="*/ 550356 h 3008365"/>
              <a:gd name="connsiteX8" fmla="*/ 2704676 w 2704676"/>
              <a:gd name="connsiteY8" fmla="*/ 584211 h 3008365"/>
              <a:gd name="connsiteX9" fmla="*/ 2648753 w 2704676"/>
              <a:gd name="connsiteY9" fmla="*/ 575676 h 3008365"/>
              <a:gd name="connsiteX10" fmla="*/ 2494124 w 2704676"/>
              <a:gd name="connsiteY10" fmla="*/ 567868 h 3008365"/>
              <a:gd name="connsiteX11" fmla="*/ 2339495 w 2704676"/>
              <a:gd name="connsiteY11" fmla="*/ 575676 h 3008365"/>
              <a:gd name="connsiteX12" fmla="*/ 2283571 w 2704676"/>
              <a:gd name="connsiteY12" fmla="*/ 584211 h 3008365"/>
              <a:gd name="connsiteX13" fmla="*/ 2189332 w 2704676"/>
              <a:gd name="connsiteY13" fmla="*/ 598594 h 3008365"/>
              <a:gd name="connsiteX14" fmla="*/ 2044396 w 2704676"/>
              <a:gd name="connsiteY14" fmla="*/ 635860 h 3008365"/>
              <a:gd name="connsiteX15" fmla="*/ 1990050 w 2704676"/>
              <a:gd name="connsiteY15" fmla="*/ 655751 h 3008365"/>
              <a:gd name="connsiteX16" fmla="*/ 1905448 w 2704676"/>
              <a:gd name="connsiteY16" fmla="*/ 686716 h 3008365"/>
              <a:gd name="connsiteX17" fmla="*/ 1532126 w 2704676"/>
              <a:gd name="connsiteY17" fmla="*/ 913216 h 3008365"/>
              <a:gd name="connsiteX18" fmla="*/ 1496103 w 2704676"/>
              <a:gd name="connsiteY18" fmla="*/ 945957 h 3008365"/>
              <a:gd name="connsiteX19" fmla="*/ 1424728 w 2704676"/>
              <a:gd name="connsiteY19" fmla="*/ 1010826 h 3008365"/>
              <a:gd name="connsiteX20" fmla="*/ 1012496 w 2704676"/>
              <a:gd name="connsiteY20" fmla="*/ 1775430 h 3008365"/>
              <a:gd name="connsiteX21" fmla="*/ 1008281 w 2704676"/>
              <a:gd name="connsiteY21" fmla="*/ 1803049 h 3008365"/>
              <a:gd name="connsiteX22" fmla="*/ 989578 w 2704676"/>
              <a:gd name="connsiteY22" fmla="*/ 1925593 h 3008365"/>
              <a:gd name="connsiteX23" fmla="*/ 981770 w 2704676"/>
              <a:gd name="connsiteY23" fmla="*/ 2080222 h 3008365"/>
              <a:gd name="connsiteX24" fmla="*/ 1240056 w 2704676"/>
              <a:gd name="connsiteY24" fmla="*/ 2925793 h 3008365"/>
              <a:gd name="connsiteX25" fmla="*/ 1301802 w 2704676"/>
              <a:gd name="connsiteY25" fmla="*/ 3008365 h 3008365"/>
              <a:gd name="connsiteX26" fmla="*/ 1207562 w 2704676"/>
              <a:gd name="connsiteY26" fmla="*/ 2993982 h 3008365"/>
              <a:gd name="connsiteX27" fmla="*/ 0 w 2704676"/>
              <a:gd name="connsiteY27" fmla="*/ 1512354 h 3008365"/>
              <a:gd name="connsiteX28" fmla="*/ 67992 w 2704676"/>
              <a:gd name="connsiteY28" fmla="*/ 1062626 h 3008365"/>
              <a:gd name="connsiteX29" fmla="*/ 110874 w 2704676"/>
              <a:gd name="connsiteY29" fmla="*/ 945466 h 3008365"/>
              <a:gd name="connsiteX30" fmla="*/ 118848 w 2704676"/>
              <a:gd name="connsiteY30" fmla="*/ 923678 h 3008365"/>
              <a:gd name="connsiteX31" fmla="*/ 923678 w 2704676"/>
              <a:gd name="connsiteY31" fmla="*/ 118848 h 3008365"/>
              <a:gd name="connsiteX32" fmla="*/ 1008139 w 2704676"/>
              <a:gd name="connsiteY32" fmla="*/ 87935 h 3008365"/>
              <a:gd name="connsiteX33" fmla="*/ 1062626 w 2704676"/>
              <a:gd name="connsiteY33" fmla="*/ 67992 h 3008365"/>
              <a:gd name="connsiteX34" fmla="*/ 1512354 w 2704676"/>
              <a:gd name="connsiteY34" fmla="*/ 0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04676" h="3008365">
                <a:moveTo>
                  <a:pt x="1512354" y="0"/>
                </a:moveTo>
                <a:cubicBezTo>
                  <a:pt x="1668964" y="0"/>
                  <a:pt x="1820013" y="23805"/>
                  <a:pt x="1962082" y="67992"/>
                </a:cubicBezTo>
                <a:lnTo>
                  <a:pt x="1993400" y="79455"/>
                </a:lnTo>
                <a:lnTo>
                  <a:pt x="2101030" y="118848"/>
                </a:lnTo>
                <a:cubicBezTo>
                  <a:pt x="2236732" y="176245"/>
                  <a:pt x="2362313" y="252886"/>
                  <a:pt x="2474352" y="345348"/>
                </a:cubicBezTo>
                <a:lnTo>
                  <a:pt x="2494124" y="363318"/>
                </a:lnTo>
                <a:lnTo>
                  <a:pt x="2581750" y="442958"/>
                </a:lnTo>
                <a:cubicBezTo>
                  <a:pt x="2615960" y="477169"/>
                  <a:pt x="2648539" y="513010"/>
                  <a:pt x="2679360" y="550356"/>
                </a:cubicBezTo>
                <a:lnTo>
                  <a:pt x="2704676" y="584211"/>
                </a:lnTo>
                <a:lnTo>
                  <a:pt x="2648753" y="575676"/>
                </a:lnTo>
                <a:cubicBezTo>
                  <a:pt x="2597913" y="570513"/>
                  <a:pt x="2546327" y="567868"/>
                  <a:pt x="2494124" y="567868"/>
                </a:cubicBezTo>
                <a:cubicBezTo>
                  <a:pt x="2441921" y="567868"/>
                  <a:pt x="2390336" y="570513"/>
                  <a:pt x="2339495" y="575676"/>
                </a:cubicBezTo>
                <a:lnTo>
                  <a:pt x="2283571" y="584211"/>
                </a:lnTo>
                <a:lnTo>
                  <a:pt x="2189332" y="598594"/>
                </a:lnTo>
                <a:cubicBezTo>
                  <a:pt x="2140107" y="608667"/>
                  <a:pt x="2091753" y="621131"/>
                  <a:pt x="2044396" y="635860"/>
                </a:cubicBezTo>
                <a:lnTo>
                  <a:pt x="1990050" y="655751"/>
                </a:lnTo>
                <a:lnTo>
                  <a:pt x="1905448" y="686716"/>
                </a:lnTo>
                <a:cubicBezTo>
                  <a:pt x="1769746" y="744113"/>
                  <a:pt x="1644166" y="820754"/>
                  <a:pt x="1532126" y="913216"/>
                </a:cubicBezTo>
                <a:lnTo>
                  <a:pt x="1496103" y="945957"/>
                </a:lnTo>
                <a:lnTo>
                  <a:pt x="1424728" y="1010826"/>
                </a:lnTo>
                <a:cubicBezTo>
                  <a:pt x="1219467" y="1216088"/>
                  <a:pt x="1072934" y="1480078"/>
                  <a:pt x="1012496" y="1775430"/>
                </a:cubicBezTo>
                <a:lnTo>
                  <a:pt x="1008281" y="1803049"/>
                </a:lnTo>
                <a:lnTo>
                  <a:pt x="989578" y="1925593"/>
                </a:lnTo>
                <a:cubicBezTo>
                  <a:pt x="984415" y="1976434"/>
                  <a:pt x="981770" y="2028019"/>
                  <a:pt x="981770" y="2080222"/>
                </a:cubicBezTo>
                <a:cubicBezTo>
                  <a:pt x="981770" y="2393441"/>
                  <a:pt x="1076988" y="2684420"/>
                  <a:pt x="1240056" y="2925793"/>
                </a:cubicBezTo>
                <a:lnTo>
                  <a:pt x="1301802" y="3008365"/>
                </a:lnTo>
                <a:lnTo>
                  <a:pt x="1207562" y="2993982"/>
                </a:lnTo>
                <a:cubicBezTo>
                  <a:pt x="518408" y="2852961"/>
                  <a:pt x="0" y="2243198"/>
                  <a:pt x="0" y="1512354"/>
                </a:cubicBezTo>
                <a:cubicBezTo>
                  <a:pt x="0" y="1355745"/>
                  <a:pt x="23805" y="1204695"/>
                  <a:pt x="67992" y="1062626"/>
                </a:cubicBezTo>
                <a:lnTo>
                  <a:pt x="110874" y="945466"/>
                </a:lnTo>
                <a:lnTo>
                  <a:pt x="118848" y="923678"/>
                </a:lnTo>
                <a:cubicBezTo>
                  <a:pt x="271907" y="561807"/>
                  <a:pt x="561807" y="271907"/>
                  <a:pt x="923678" y="118848"/>
                </a:cubicBezTo>
                <a:lnTo>
                  <a:pt x="1008139" y="87935"/>
                </a:lnTo>
                <a:lnTo>
                  <a:pt x="1062626" y="67992"/>
                </a:lnTo>
                <a:cubicBezTo>
                  <a:pt x="1204695" y="23805"/>
                  <a:pt x="1355745" y="0"/>
                  <a:pt x="1512354" y="0"/>
                </a:cubicBezTo>
                <a:close/>
              </a:path>
            </a:pathLst>
          </a:custGeom>
          <a:solidFill>
            <a:srgbClr val="4FC079"/>
          </a:solidFill>
          <a:ln>
            <a:solidFill>
              <a:srgbClr val="4FC079"/>
            </a:solidFill>
          </a:ln>
          <a:effectLst>
            <a:outerShdw blurRad="190500" dist="190500" dir="15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D09B94E-D28E-22BB-1EFC-A28D698D79FD}"/>
              </a:ext>
            </a:extLst>
          </p:cNvPr>
          <p:cNvSpPr/>
          <p:nvPr/>
        </p:nvSpPr>
        <p:spPr>
          <a:xfrm rot="13534159">
            <a:off x="8148381" y="-649102"/>
            <a:ext cx="2268531" cy="1559432"/>
          </a:xfrm>
          <a:custGeom>
            <a:avLst/>
            <a:gdLst>
              <a:gd name="connsiteX0" fmla="*/ 1512354 w 3024708"/>
              <a:gd name="connsiteY0" fmla="*/ 0 h 2079242"/>
              <a:gd name="connsiteX1" fmla="*/ 2474352 w 3024708"/>
              <a:gd name="connsiteY1" fmla="*/ 345348 h 2079242"/>
              <a:gd name="connsiteX2" fmla="*/ 2494124 w 3024708"/>
              <a:gd name="connsiteY2" fmla="*/ 363318 h 2079242"/>
              <a:gd name="connsiteX3" fmla="*/ 2581750 w 3024708"/>
              <a:gd name="connsiteY3" fmla="*/ 442958 h 2079242"/>
              <a:gd name="connsiteX4" fmla="*/ 2993982 w 3024708"/>
              <a:gd name="connsiteY4" fmla="*/ 1207562 h 2079242"/>
              <a:gd name="connsiteX5" fmla="*/ 2994847 w 3024708"/>
              <a:gd name="connsiteY5" fmla="*/ 1213231 h 2079242"/>
              <a:gd name="connsiteX6" fmla="*/ 3016900 w 3024708"/>
              <a:gd name="connsiteY6" fmla="*/ 1357725 h 2079242"/>
              <a:gd name="connsiteX7" fmla="*/ 3024708 w 3024708"/>
              <a:gd name="connsiteY7" fmla="*/ 1512354 h 2079242"/>
              <a:gd name="connsiteX8" fmla="*/ 3016900 w 3024708"/>
              <a:gd name="connsiteY8" fmla="*/ 1666983 h 2079242"/>
              <a:gd name="connsiteX9" fmla="*/ 2998198 w 3024708"/>
              <a:gd name="connsiteY9" fmla="*/ 1789527 h 2079242"/>
              <a:gd name="connsiteX10" fmla="*/ 2993982 w 3024708"/>
              <a:gd name="connsiteY10" fmla="*/ 1817146 h 2079242"/>
              <a:gd name="connsiteX11" fmla="*/ 2956716 w 3024708"/>
              <a:gd name="connsiteY11" fmla="*/ 1962082 h 2079242"/>
              <a:gd name="connsiteX12" fmla="*/ 2913835 w 3024708"/>
              <a:gd name="connsiteY12" fmla="*/ 2079242 h 2079242"/>
              <a:gd name="connsiteX13" fmla="*/ 2905860 w 3024708"/>
              <a:gd name="connsiteY13" fmla="*/ 2057454 h 2079242"/>
              <a:gd name="connsiteX14" fmla="*/ 2766422 w 3024708"/>
              <a:gd name="connsiteY14" fmla="*/ 1800559 h 2079242"/>
              <a:gd name="connsiteX15" fmla="*/ 2704676 w 3024708"/>
              <a:gd name="connsiteY15" fmla="*/ 1717987 h 2079242"/>
              <a:gd name="connsiteX16" fmla="*/ 2679360 w 3024708"/>
              <a:gd name="connsiteY16" fmla="*/ 1684132 h 2079242"/>
              <a:gd name="connsiteX17" fmla="*/ 2581750 w 3024708"/>
              <a:gd name="connsiteY17" fmla="*/ 1576734 h 2079242"/>
              <a:gd name="connsiteX18" fmla="*/ 2494124 w 3024708"/>
              <a:gd name="connsiteY18" fmla="*/ 1497094 h 2079242"/>
              <a:gd name="connsiteX19" fmla="*/ 2474352 w 3024708"/>
              <a:gd name="connsiteY19" fmla="*/ 1479124 h 2079242"/>
              <a:gd name="connsiteX20" fmla="*/ 2101030 w 3024708"/>
              <a:gd name="connsiteY20" fmla="*/ 1252624 h 2079242"/>
              <a:gd name="connsiteX21" fmla="*/ 1993400 w 3024708"/>
              <a:gd name="connsiteY21" fmla="*/ 1213231 h 2079242"/>
              <a:gd name="connsiteX22" fmla="*/ 1962082 w 3024708"/>
              <a:gd name="connsiteY22" fmla="*/ 1201768 h 2079242"/>
              <a:gd name="connsiteX23" fmla="*/ 1512354 w 3024708"/>
              <a:gd name="connsiteY23" fmla="*/ 1133776 h 2079242"/>
              <a:gd name="connsiteX24" fmla="*/ 1062626 w 3024708"/>
              <a:gd name="connsiteY24" fmla="*/ 1201768 h 2079242"/>
              <a:gd name="connsiteX25" fmla="*/ 1008139 w 3024708"/>
              <a:gd name="connsiteY25" fmla="*/ 1221711 h 2079242"/>
              <a:gd name="connsiteX26" fmla="*/ 923678 w 3024708"/>
              <a:gd name="connsiteY26" fmla="*/ 1252624 h 2079242"/>
              <a:gd name="connsiteX27" fmla="*/ 118848 w 3024708"/>
              <a:gd name="connsiteY27" fmla="*/ 2057454 h 2079242"/>
              <a:gd name="connsiteX28" fmla="*/ 110874 w 3024708"/>
              <a:gd name="connsiteY28" fmla="*/ 2079242 h 2079242"/>
              <a:gd name="connsiteX29" fmla="*/ 67992 w 3024708"/>
              <a:gd name="connsiteY29" fmla="*/ 1962082 h 2079242"/>
              <a:gd name="connsiteX30" fmla="*/ 0 w 3024708"/>
              <a:gd name="connsiteY30" fmla="*/ 1512354 h 2079242"/>
              <a:gd name="connsiteX31" fmla="*/ 1207562 w 3024708"/>
              <a:gd name="connsiteY31" fmla="*/ 30726 h 2079242"/>
              <a:gd name="connsiteX32" fmla="*/ 1302630 w 3024708"/>
              <a:gd name="connsiteY32" fmla="*/ 16217 h 2079242"/>
              <a:gd name="connsiteX33" fmla="*/ 1357725 w 3024708"/>
              <a:gd name="connsiteY33" fmla="*/ 7808 h 2079242"/>
              <a:gd name="connsiteX34" fmla="*/ 1512354 w 3024708"/>
              <a:gd name="connsiteY34" fmla="*/ 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24708" h="2079242">
                <a:moveTo>
                  <a:pt x="1512354" y="0"/>
                </a:moveTo>
                <a:cubicBezTo>
                  <a:pt x="1877776" y="0"/>
                  <a:pt x="2212928" y="129602"/>
                  <a:pt x="2474352" y="345348"/>
                </a:cubicBezTo>
                <a:lnTo>
                  <a:pt x="2494124" y="363318"/>
                </a:lnTo>
                <a:lnTo>
                  <a:pt x="2581750" y="442958"/>
                </a:lnTo>
                <a:cubicBezTo>
                  <a:pt x="2787012" y="648220"/>
                  <a:pt x="2933545" y="912210"/>
                  <a:pt x="2993982" y="1207562"/>
                </a:cubicBezTo>
                <a:lnTo>
                  <a:pt x="2994847" y="1213231"/>
                </a:lnTo>
                <a:lnTo>
                  <a:pt x="3016900" y="1357725"/>
                </a:lnTo>
                <a:cubicBezTo>
                  <a:pt x="3022063" y="1408566"/>
                  <a:pt x="3024708" y="1460151"/>
                  <a:pt x="3024708" y="1512354"/>
                </a:cubicBezTo>
                <a:cubicBezTo>
                  <a:pt x="3024708" y="1564557"/>
                  <a:pt x="3022063" y="1616143"/>
                  <a:pt x="3016900" y="1666983"/>
                </a:cubicBezTo>
                <a:lnTo>
                  <a:pt x="2998198" y="1789527"/>
                </a:lnTo>
                <a:lnTo>
                  <a:pt x="2993982" y="1817146"/>
                </a:lnTo>
                <a:cubicBezTo>
                  <a:pt x="2983910" y="1866371"/>
                  <a:pt x="2971445" y="1914726"/>
                  <a:pt x="2956716" y="1962082"/>
                </a:cubicBezTo>
                <a:lnTo>
                  <a:pt x="2913835" y="2079242"/>
                </a:lnTo>
                <a:lnTo>
                  <a:pt x="2905860" y="2057454"/>
                </a:lnTo>
                <a:cubicBezTo>
                  <a:pt x="2867595" y="1966986"/>
                  <a:pt x="2820778" y="1881016"/>
                  <a:pt x="2766422" y="1800559"/>
                </a:cubicBezTo>
                <a:lnTo>
                  <a:pt x="2704676" y="1717987"/>
                </a:lnTo>
                <a:lnTo>
                  <a:pt x="2679360" y="1684132"/>
                </a:lnTo>
                <a:cubicBezTo>
                  <a:pt x="2648539" y="1646786"/>
                  <a:pt x="2615960" y="1610945"/>
                  <a:pt x="2581750" y="1576734"/>
                </a:cubicBezTo>
                <a:lnTo>
                  <a:pt x="2494124" y="1497094"/>
                </a:lnTo>
                <a:lnTo>
                  <a:pt x="2474352" y="1479124"/>
                </a:lnTo>
                <a:cubicBezTo>
                  <a:pt x="2362313" y="1386662"/>
                  <a:pt x="2236732" y="1310021"/>
                  <a:pt x="2101030" y="1252624"/>
                </a:cubicBezTo>
                <a:lnTo>
                  <a:pt x="1993400" y="1213231"/>
                </a:lnTo>
                <a:lnTo>
                  <a:pt x="1962082" y="1201768"/>
                </a:lnTo>
                <a:cubicBezTo>
                  <a:pt x="1820013" y="1157581"/>
                  <a:pt x="1668964" y="1133776"/>
                  <a:pt x="1512354" y="1133776"/>
                </a:cubicBezTo>
                <a:cubicBezTo>
                  <a:pt x="1355745" y="1133776"/>
                  <a:pt x="1204695" y="1157581"/>
                  <a:pt x="1062626" y="1201768"/>
                </a:cubicBezTo>
                <a:lnTo>
                  <a:pt x="1008139" y="1221711"/>
                </a:lnTo>
                <a:lnTo>
                  <a:pt x="923678" y="1252624"/>
                </a:lnTo>
                <a:cubicBezTo>
                  <a:pt x="561807" y="1405683"/>
                  <a:pt x="271907" y="1695583"/>
                  <a:pt x="118848" y="2057454"/>
                </a:cubicBezTo>
                <a:lnTo>
                  <a:pt x="110874" y="2079242"/>
                </a:lnTo>
                <a:lnTo>
                  <a:pt x="67992" y="1962082"/>
                </a:lnTo>
                <a:cubicBezTo>
                  <a:pt x="23805" y="1820013"/>
                  <a:pt x="0" y="1668964"/>
                  <a:pt x="0" y="1512354"/>
                </a:cubicBezTo>
                <a:cubicBezTo>
                  <a:pt x="0" y="781510"/>
                  <a:pt x="518408" y="171747"/>
                  <a:pt x="1207562" y="30726"/>
                </a:cubicBezTo>
                <a:lnTo>
                  <a:pt x="1302630" y="16217"/>
                </a:lnTo>
                <a:lnTo>
                  <a:pt x="1357725" y="7808"/>
                </a:lnTo>
                <a:cubicBezTo>
                  <a:pt x="1408566" y="2645"/>
                  <a:pt x="1460151" y="0"/>
                  <a:pt x="1512354" y="0"/>
                </a:cubicBezTo>
                <a:close/>
              </a:path>
            </a:pathLst>
          </a:custGeom>
          <a:solidFill>
            <a:srgbClr val="71D261"/>
          </a:solidFill>
          <a:ln>
            <a:solidFill>
              <a:srgbClr val="79D65B"/>
            </a:solidFill>
          </a:ln>
          <a:effectLst>
            <a:outerShdw blurRad="190500" dist="190500" dir="192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7913797-2435-3C21-D657-B1444FC37BC5}"/>
              </a:ext>
            </a:extLst>
          </p:cNvPr>
          <p:cNvSpPr/>
          <p:nvPr/>
        </p:nvSpPr>
        <p:spPr>
          <a:xfrm rot="10166189">
            <a:off x="11200560" y="-3105567"/>
            <a:ext cx="2027886" cy="2256368"/>
          </a:xfrm>
          <a:custGeom>
            <a:avLst/>
            <a:gdLst>
              <a:gd name="connsiteX0" fmla="*/ 1191494 w 2703848"/>
              <a:gd name="connsiteY0" fmla="*/ 0 h 3008491"/>
              <a:gd name="connsiteX1" fmla="*/ 2358500 w 2703848"/>
              <a:gd name="connsiteY1" fmla="*/ 550356 h 3008491"/>
              <a:gd name="connsiteX2" fmla="*/ 2382988 w 2703848"/>
              <a:gd name="connsiteY2" fmla="*/ 583104 h 3008491"/>
              <a:gd name="connsiteX3" fmla="*/ 2445562 w 2703848"/>
              <a:gd name="connsiteY3" fmla="*/ 666783 h 3008491"/>
              <a:gd name="connsiteX4" fmla="*/ 2703848 w 2703848"/>
              <a:gd name="connsiteY4" fmla="*/ 1512354 h 3008491"/>
              <a:gd name="connsiteX5" fmla="*/ 2696040 w 2703848"/>
              <a:gd name="connsiteY5" fmla="*/ 1666983 h 3008491"/>
              <a:gd name="connsiteX6" fmla="*/ 2677479 w 2703848"/>
              <a:gd name="connsiteY6" fmla="*/ 1788598 h 3008491"/>
              <a:gd name="connsiteX7" fmla="*/ 2673122 w 2703848"/>
              <a:gd name="connsiteY7" fmla="*/ 1817146 h 3008491"/>
              <a:gd name="connsiteX8" fmla="*/ 2260890 w 2703848"/>
              <a:gd name="connsiteY8" fmla="*/ 2581750 h 3008491"/>
              <a:gd name="connsiteX9" fmla="*/ 2189516 w 2703848"/>
              <a:gd name="connsiteY9" fmla="*/ 2646620 h 3008491"/>
              <a:gd name="connsiteX10" fmla="*/ 2153492 w 2703848"/>
              <a:gd name="connsiteY10" fmla="*/ 2679360 h 3008491"/>
              <a:gd name="connsiteX11" fmla="*/ 1780170 w 2703848"/>
              <a:gd name="connsiteY11" fmla="*/ 2905860 h 3008491"/>
              <a:gd name="connsiteX12" fmla="*/ 1695709 w 2703848"/>
              <a:gd name="connsiteY12" fmla="*/ 2936773 h 3008491"/>
              <a:gd name="connsiteX13" fmla="*/ 1641222 w 2703848"/>
              <a:gd name="connsiteY13" fmla="*/ 2956716 h 3008491"/>
              <a:gd name="connsiteX14" fmla="*/ 1496286 w 2703848"/>
              <a:gd name="connsiteY14" fmla="*/ 2993982 h 3008491"/>
              <a:gd name="connsiteX15" fmla="*/ 1401218 w 2703848"/>
              <a:gd name="connsiteY15" fmla="*/ 3008491 h 3008491"/>
              <a:gd name="connsiteX16" fmla="*/ 1463792 w 2703848"/>
              <a:gd name="connsiteY16" fmla="*/ 2924812 h 3008491"/>
              <a:gd name="connsiteX17" fmla="*/ 1603230 w 2703848"/>
              <a:gd name="connsiteY17" fmla="*/ 2667917 h 3008491"/>
              <a:gd name="connsiteX18" fmla="*/ 1611205 w 2703848"/>
              <a:gd name="connsiteY18" fmla="*/ 2646129 h 3008491"/>
              <a:gd name="connsiteX19" fmla="*/ 1654086 w 2703848"/>
              <a:gd name="connsiteY19" fmla="*/ 2528969 h 3008491"/>
              <a:gd name="connsiteX20" fmla="*/ 1691352 w 2703848"/>
              <a:gd name="connsiteY20" fmla="*/ 2384033 h 3008491"/>
              <a:gd name="connsiteX21" fmla="*/ 1695568 w 2703848"/>
              <a:gd name="connsiteY21" fmla="*/ 2356414 h 3008491"/>
              <a:gd name="connsiteX22" fmla="*/ 1714270 w 2703848"/>
              <a:gd name="connsiteY22" fmla="*/ 2233870 h 3008491"/>
              <a:gd name="connsiteX23" fmla="*/ 1722078 w 2703848"/>
              <a:gd name="connsiteY23" fmla="*/ 2079241 h 3008491"/>
              <a:gd name="connsiteX24" fmla="*/ 1714270 w 2703848"/>
              <a:gd name="connsiteY24" fmla="*/ 1924612 h 3008491"/>
              <a:gd name="connsiteX25" fmla="*/ 1692217 w 2703848"/>
              <a:gd name="connsiteY25" fmla="*/ 1780118 h 3008491"/>
              <a:gd name="connsiteX26" fmla="*/ 1691352 w 2703848"/>
              <a:gd name="connsiteY26" fmla="*/ 1774449 h 3008491"/>
              <a:gd name="connsiteX27" fmla="*/ 1279120 w 2703848"/>
              <a:gd name="connsiteY27" fmla="*/ 1009845 h 3008491"/>
              <a:gd name="connsiteX28" fmla="*/ 1191494 w 2703848"/>
              <a:gd name="connsiteY28" fmla="*/ 930205 h 3008491"/>
              <a:gd name="connsiteX29" fmla="*/ 1171722 w 2703848"/>
              <a:gd name="connsiteY29" fmla="*/ 912235 h 3008491"/>
              <a:gd name="connsiteX30" fmla="*/ 209724 w 2703848"/>
              <a:gd name="connsiteY30" fmla="*/ 566887 h 3008491"/>
              <a:gd name="connsiteX31" fmla="*/ 55095 w 2703848"/>
              <a:gd name="connsiteY31" fmla="*/ 574695 h 3008491"/>
              <a:gd name="connsiteX32" fmla="*/ 0 w 2703848"/>
              <a:gd name="connsiteY32" fmla="*/ 583104 h 3008491"/>
              <a:gd name="connsiteX33" fmla="*/ 24488 w 2703848"/>
              <a:gd name="connsiteY33" fmla="*/ 550356 h 3008491"/>
              <a:gd name="connsiteX34" fmla="*/ 1191494 w 2703848"/>
              <a:gd name="connsiteY34" fmla="*/ 0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03848" h="3008491">
                <a:moveTo>
                  <a:pt x="1191494" y="0"/>
                </a:moveTo>
                <a:cubicBezTo>
                  <a:pt x="1661322" y="0"/>
                  <a:pt x="2081112" y="214240"/>
                  <a:pt x="2358500" y="550356"/>
                </a:cubicBezTo>
                <a:lnTo>
                  <a:pt x="2382988" y="583104"/>
                </a:lnTo>
                <a:lnTo>
                  <a:pt x="2445562" y="666783"/>
                </a:lnTo>
                <a:cubicBezTo>
                  <a:pt x="2608630" y="908156"/>
                  <a:pt x="2703848" y="1199135"/>
                  <a:pt x="2703848" y="1512354"/>
                </a:cubicBezTo>
                <a:cubicBezTo>
                  <a:pt x="2703848" y="1564557"/>
                  <a:pt x="2701203" y="1616143"/>
                  <a:pt x="2696040" y="1666983"/>
                </a:cubicBezTo>
                <a:lnTo>
                  <a:pt x="2677479" y="1788598"/>
                </a:lnTo>
                <a:lnTo>
                  <a:pt x="2673122" y="1817146"/>
                </a:lnTo>
                <a:cubicBezTo>
                  <a:pt x="2612685" y="2112498"/>
                  <a:pt x="2466152" y="2376488"/>
                  <a:pt x="2260890" y="2581750"/>
                </a:cubicBezTo>
                <a:lnTo>
                  <a:pt x="2189516" y="2646620"/>
                </a:lnTo>
                <a:lnTo>
                  <a:pt x="2153492" y="2679360"/>
                </a:lnTo>
                <a:cubicBezTo>
                  <a:pt x="2041453" y="2771823"/>
                  <a:pt x="1915872" y="2848463"/>
                  <a:pt x="1780170" y="2905860"/>
                </a:cubicBezTo>
                <a:lnTo>
                  <a:pt x="1695709" y="2936773"/>
                </a:lnTo>
                <a:lnTo>
                  <a:pt x="1641222" y="2956716"/>
                </a:lnTo>
                <a:cubicBezTo>
                  <a:pt x="1593866" y="2971445"/>
                  <a:pt x="1545512" y="2983910"/>
                  <a:pt x="1496286" y="2993982"/>
                </a:cubicBezTo>
                <a:lnTo>
                  <a:pt x="1401218" y="3008491"/>
                </a:lnTo>
                <a:lnTo>
                  <a:pt x="1463792" y="2924812"/>
                </a:lnTo>
                <a:cubicBezTo>
                  <a:pt x="1518148" y="2844355"/>
                  <a:pt x="1564965" y="2758385"/>
                  <a:pt x="1603230" y="2667917"/>
                </a:cubicBezTo>
                <a:lnTo>
                  <a:pt x="1611205" y="2646129"/>
                </a:lnTo>
                <a:lnTo>
                  <a:pt x="1654086" y="2528969"/>
                </a:lnTo>
                <a:cubicBezTo>
                  <a:pt x="1668815" y="2481613"/>
                  <a:pt x="1681280" y="2433258"/>
                  <a:pt x="1691352" y="2384033"/>
                </a:cubicBezTo>
                <a:lnTo>
                  <a:pt x="1695568" y="2356414"/>
                </a:lnTo>
                <a:lnTo>
                  <a:pt x="1714270" y="2233870"/>
                </a:lnTo>
                <a:cubicBezTo>
                  <a:pt x="1719433" y="2183030"/>
                  <a:pt x="1722078" y="2131444"/>
                  <a:pt x="1722078" y="2079241"/>
                </a:cubicBezTo>
                <a:cubicBezTo>
                  <a:pt x="1722078" y="2027038"/>
                  <a:pt x="1719433" y="1975453"/>
                  <a:pt x="1714270" y="1924612"/>
                </a:cubicBezTo>
                <a:lnTo>
                  <a:pt x="1692217" y="1780118"/>
                </a:lnTo>
                <a:lnTo>
                  <a:pt x="1691352" y="1774449"/>
                </a:lnTo>
                <a:cubicBezTo>
                  <a:pt x="1630915" y="1479097"/>
                  <a:pt x="1484382" y="1215107"/>
                  <a:pt x="1279120" y="1009845"/>
                </a:cubicBezTo>
                <a:lnTo>
                  <a:pt x="1191494" y="930205"/>
                </a:lnTo>
                <a:lnTo>
                  <a:pt x="1171722" y="912235"/>
                </a:lnTo>
                <a:cubicBezTo>
                  <a:pt x="910298" y="696489"/>
                  <a:pt x="575146" y="566887"/>
                  <a:pt x="209724" y="566887"/>
                </a:cubicBezTo>
                <a:cubicBezTo>
                  <a:pt x="157521" y="566887"/>
                  <a:pt x="105936" y="569532"/>
                  <a:pt x="55095" y="574695"/>
                </a:cubicBezTo>
                <a:lnTo>
                  <a:pt x="0" y="583104"/>
                </a:lnTo>
                <a:lnTo>
                  <a:pt x="24488" y="550356"/>
                </a:lnTo>
                <a:cubicBezTo>
                  <a:pt x="301876" y="214240"/>
                  <a:pt x="721666" y="0"/>
                  <a:pt x="1191494" y="0"/>
                </a:cubicBezTo>
                <a:close/>
              </a:path>
            </a:pathLst>
          </a:custGeom>
          <a:solidFill>
            <a:srgbClr val="99FF33"/>
          </a:solidFill>
          <a:ln>
            <a:solidFill>
              <a:srgbClr val="99FF33"/>
            </a:solidFill>
          </a:ln>
          <a:effectLst>
            <a:glow>
              <a:schemeClr val="accent1">
                <a:alpha val="40000"/>
              </a:schemeClr>
            </a:glow>
            <a:outerShdw blurRad="190500" dist="190500" dir="1200000" algn="ctr" rotWithShape="0">
              <a:srgbClr val="000000">
                <a:alpha val="55000"/>
              </a:srgbClr>
            </a:outerShdw>
            <a:softEdge rad="0"/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16" name="Google Shape;265;p29">
            <a:extLst>
              <a:ext uri="{FF2B5EF4-FFF2-40B4-BE49-F238E27FC236}">
                <a16:creationId xmlns:a16="http://schemas.microsoft.com/office/drawing/2014/main" id="{3D2CE5A8-C505-F024-20A8-9B5EA2DF0A0A}"/>
              </a:ext>
            </a:extLst>
          </p:cNvPr>
          <p:cNvSpPr/>
          <p:nvPr/>
        </p:nvSpPr>
        <p:spPr>
          <a:xfrm>
            <a:off x="6748042" y="4722128"/>
            <a:ext cx="2268398" cy="25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chivo SemiBold"/>
              <a:buNone/>
            </a:pPr>
            <a:r>
              <a:rPr lang="en-US" sz="1600" i="0" u="none" strike="noStrike" cap="none" dirty="0">
                <a:gradFill>
                  <a:gsLst>
                    <a:gs pos="71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</a:gra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  <a:sym typeface="Calibri"/>
              </a:rPr>
              <a:t>02</a:t>
            </a:r>
            <a:endParaRPr sz="1600" i="0" u="none" strike="noStrike" cap="none" dirty="0">
              <a:gradFill>
                <a:gsLst>
                  <a:gs pos="71000">
                    <a:srgbClr val="79D65B"/>
                  </a:gs>
                  <a:gs pos="100000">
                    <a:srgbClr val="0A9CAB"/>
                  </a:gs>
                </a:gsLst>
                <a:lin ang="10800000" scaled="1"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" name="Picture 39" descr="A green and blue planet&#10;&#10;AI-generated content may be incorrect.">
            <a:extLst>
              <a:ext uri="{FF2B5EF4-FFF2-40B4-BE49-F238E27FC236}">
                <a16:creationId xmlns:a16="http://schemas.microsoft.com/office/drawing/2014/main" id="{250DD060-8BB6-CD1D-5D5D-1ABDAF236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7368" y="-1968689"/>
            <a:ext cx="435631" cy="435631"/>
          </a:xfrm>
          <a:prstGeom prst="rect">
            <a:avLst/>
          </a:prstGeom>
        </p:spPr>
      </p:pic>
      <p:sp>
        <p:nvSpPr>
          <p:cNvPr id="59" name="Google Shape;228;p29">
            <a:extLst>
              <a:ext uri="{FF2B5EF4-FFF2-40B4-BE49-F238E27FC236}">
                <a16:creationId xmlns:a16="http://schemas.microsoft.com/office/drawing/2014/main" id="{921A33C1-57AE-3A83-67C4-7BFE7939FAFD}"/>
              </a:ext>
            </a:extLst>
          </p:cNvPr>
          <p:cNvSpPr/>
          <p:nvPr/>
        </p:nvSpPr>
        <p:spPr>
          <a:xfrm>
            <a:off x="1500189" y="1284090"/>
            <a:ext cx="3400425" cy="207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pic>
        <p:nvPicPr>
          <p:cNvPr id="12" name="Picture 11" descr="A pink brain with black background&#10;&#10;AI-generated content may be incorrect.">
            <a:extLst>
              <a:ext uri="{FF2B5EF4-FFF2-40B4-BE49-F238E27FC236}">
                <a16:creationId xmlns:a16="http://schemas.microsoft.com/office/drawing/2014/main" id="{DB2896CC-6FDB-D643-4072-1405ECEBD4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7102" y="25937"/>
            <a:ext cx="470687" cy="470687"/>
          </a:xfrm>
          <a:prstGeom prst="rect">
            <a:avLst/>
          </a:prstGeom>
        </p:spPr>
      </p:pic>
      <p:sp>
        <p:nvSpPr>
          <p:cNvPr id="11" name="Google Shape;229;p29">
            <a:extLst>
              <a:ext uri="{FF2B5EF4-FFF2-40B4-BE49-F238E27FC236}">
                <a16:creationId xmlns:a16="http://schemas.microsoft.com/office/drawing/2014/main" id="{5B6F6078-88B4-A61D-9BE3-5D65F0C1085A}"/>
              </a:ext>
            </a:extLst>
          </p:cNvPr>
          <p:cNvSpPr/>
          <p:nvPr/>
        </p:nvSpPr>
        <p:spPr>
          <a:xfrm>
            <a:off x="556946" y="1409697"/>
            <a:ext cx="7886014" cy="3118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None/>
            </a:pPr>
            <a:r>
              <a:rPr lang="en-US" dirty="0"/>
              <a:t>✅ </a:t>
            </a:r>
            <a:r>
              <a:rPr lang="en-US" b="1" dirty="0"/>
              <a:t>Prototype Built Fast</a:t>
            </a:r>
            <a:r>
              <a:rPr lang="en-US" dirty="0"/>
              <a:t>: Fully functional MVP developed using ESP32 + secure onboarding via captive Wi-Fi portal.</a:t>
            </a:r>
            <a:endParaRPr lang="ro-RO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🔐 </a:t>
            </a:r>
            <a:r>
              <a:rPr lang="en-US" b="1" dirty="0"/>
              <a:t>Secure Backend Live</a:t>
            </a:r>
            <a:r>
              <a:rPr lang="en-US" dirty="0"/>
              <a:t>: Deployed using Rust, mutual TLS, and HMAC to log steps on Solana.</a:t>
            </a:r>
            <a:endParaRPr lang="ro-RO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🪙 </a:t>
            </a:r>
            <a:r>
              <a:rPr lang="en-US" b="1" dirty="0"/>
              <a:t>Real-Time Rewards</a:t>
            </a:r>
            <a:r>
              <a:rPr lang="en-US" dirty="0"/>
              <a:t>: Steps convert into tokens (every </a:t>
            </a:r>
            <a:r>
              <a:rPr lang="ro-RO" dirty="0"/>
              <a:t>X</a:t>
            </a:r>
            <a:r>
              <a:rPr lang="en-US" dirty="0"/>
              <a:t> steps = 1 token), live on dashboard.</a:t>
            </a:r>
            <a:endParaRPr lang="ro-RO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👀 </a:t>
            </a:r>
            <a:r>
              <a:rPr lang="en-US" b="1" dirty="0"/>
              <a:t>Early Interest</a:t>
            </a:r>
            <a:r>
              <a:rPr lang="en-US" dirty="0"/>
              <a:t>: Peers, mentors, and hackathon organizers have shown strong enthusiasm for the platform’s real-world potential.</a:t>
            </a:r>
            <a:endParaRPr lang="ro-RO" dirty="0"/>
          </a:p>
          <a:p>
            <a:pPr>
              <a:buNone/>
            </a:pPr>
            <a:endParaRPr lang="en-US" dirty="0"/>
          </a:p>
          <a:p>
            <a:r>
              <a:rPr lang="en-US" dirty="0"/>
              <a:t>📈 </a:t>
            </a:r>
            <a:r>
              <a:rPr lang="en-US" b="1" dirty="0"/>
              <a:t>Full End-to-End Cycle</a:t>
            </a:r>
            <a:r>
              <a:rPr lang="en-US" dirty="0"/>
              <a:t>: Hardware interaction → secure validation → blockchain reward → user dashboard — all operational on Devnet.</a:t>
            </a:r>
          </a:p>
        </p:txBody>
      </p:sp>
      <p:sp>
        <p:nvSpPr>
          <p:cNvPr id="10" name="Google Shape;229;p29">
            <a:extLst>
              <a:ext uri="{FF2B5EF4-FFF2-40B4-BE49-F238E27FC236}">
                <a16:creationId xmlns:a16="http://schemas.microsoft.com/office/drawing/2014/main" id="{EA211233-E463-C97F-56AD-8C5D2ABF6CE2}"/>
              </a:ext>
            </a:extLst>
          </p:cNvPr>
          <p:cNvSpPr/>
          <p:nvPr/>
        </p:nvSpPr>
        <p:spPr>
          <a:xfrm>
            <a:off x="458246" y="388579"/>
            <a:ext cx="3317386" cy="5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3000"/>
            </a:pPr>
            <a:r>
              <a:rPr lang="en-US" sz="2400" dirty="0">
                <a:solidFill>
                  <a:schemeClr val="bg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Team &amp; Edge</a:t>
            </a:r>
            <a:endParaRPr lang="en-US" sz="24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29;p29">
            <a:extLst>
              <a:ext uri="{FF2B5EF4-FFF2-40B4-BE49-F238E27FC236}">
                <a16:creationId xmlns:a16="http://schemas.microsoft.com/office/drawing/2014/main" id="{4D33D6B5-FD3C-2443-9D4C-F2F551210003}"/>
              </a:ext>
            </a:extLst>
          </p:cNvPr>
          <p:cNvSpPr/>
          <p:nvPr/>
        </p:nvSpPr>
        <p:spPr>
          <a:xfrm>
            <a:off x="556946" y="1025351"/>
            <a:ext cx="3495600" cy="71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3000"/>
            </a:pPr>
            <a:r>
              <a:rPr lang="en-US" sz="1800" dirty="0">
                <a:gradFill>
                  <a:gsLst>
                    <a:gs pos="0">
                      <a:srgbClr val="29878F"/>
                    </a:gs>
                    <a:gs pos="88000">
                      <a:srgbClr val="51AF75"/>
                    </a:gs>
                    <a:gs pos="98000">
                      <a:srgbClr val="79D65B"/>
                    </a:gs>
                  </a:gsLst>
                  <a:lin ang="10800000" scaled="1"/>
                </a:gradFill>
                <a:latin typeface="Archivo ExtraBold"/>
                <a:ea typeface="Calibri"/>
                <a:cs typeface="Archivo ExtraBold"/>
                <a:sym typeface="Archivo ExtraBold"/>
              </a:rPr>
              <a:t>Traction</a:t>
            </a:r>
            <a:endParaRPr lang="en-US" sz="1800" dirty="0">
              <a:gradFill>
                <a:gsLst>
                  <a:gs pos="0">
                    <a:srgbClr val="29878F"/>
                  </a:gs>
                  <a:gs pos="88000">
                    <a:srgbClr val="51AF75"/>
                  </a:gs>
                  <a:gs pos="98000">
                    <a:srgbClr val="79D65B"/>
                  </a:gs>
                </a:gsLst>
                <a:lin ang="10800000" scaled="1"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585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9878F"/>
            </a:gs>
            <a:gs pos="88000">
              <a:srgbClr val="51AF75"/>
            </a:gs>
            <a:gs pos="98000">
              <a:srgbClr val="79D65B"/>
            </a:gs>
          </a:gsLst>
          <a:lin ang="10800000" scaled="1"/>
        </a:gradFill>
        <a:effectLst/>
      </p:bgPr>
    </p:bg>
    <p:spTree>
      <p:nvGrpSpPr>
        <p:cNvPr id="1" name="Shape 199">
          <a:extLst>
            <a:ext uri="{FF2B5EF4-FFF2-40B4-BE49-F238E27FC236}">
              <a16:creationId xmlns:a16="http://schemas.microsoft.com/office/drawing/2014/main" id="{EB5FB192-63A3-F2C4-F1B8-ACB25671C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6627177-6114-0878-3975-3FD71B15628E}"/>
              </a:ext>
            </a:extLst>
          </p:cNvPr>
          <p:cNvSpPr/>
          <p:nvPr/>
        </p:nvSpPr>
        <p:spPr>
          <a:xfrm>
            <a:off x="142239" y="906779"/>
            <a:ext cx="8874199" cy="3526670"/>
          </a:xfrm>
          <a:prstGeom prst="roundRect">
            <a:avLst/>
          </a:prstGeom>
          <a:solidFill>
            <a:srgbClr val="EAEAE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oftRound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Google Shape;203;p28">
            <a:extLst>
              <a:ext uri="{FF2B5EF4-FFF2-40B4-BE49-F238E27FC236}">
                <a16:creationId xmlns:a16="http://schemas.microsoft.com/office/drawing/2014/main" id="{280DAAA2-4D75-F00A-8CEB-C3B1BEF2D77E}"/>
              </a:ext>
            </a:extLst>
          </p:cNvPr>
          <p:cNvSpPr/>
          <p:nvPr/>
        </p:nvSpPr>
        <p:spPr>
          <a:xfrm>
            <a:off x="1930600" y="1129309"/>
            <a:ext cx="5286375" cy="185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D6929A3-6A33-C313-CC86-9B3374DB2044}"/>
              </a:ext>
            </a:extLst>
          </p:cNvPr>
          <p:cNvSpPr/>
          <p:nvPr/>
        </p:nvSpPr>
        <p:spPr>
          <a:xfrm>
            <a:off x="-37724" y="4575611"/>
            <a:ext cx="9182608" cy="608674"/>
          </a:xfrm>
          <a:prstGeom prst="rect">
            <a:avLst/>
          </a:prstGeom>
          <a:solidFill>
            <a:srgbClr val="EAEAE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Google Shape;265;p29">
            <a:extLst>
              <a:ext uri="{FF2B5EF4-FFF2-40B4-BE49-F238E27FC236}">
                <a16:creationId xmlns:a16="http://schemas.microsoft.com/office/drawing/2014/main" id="{7E473C9E-9093-8BE5-0C87-BBD8B1711FEA}"/>
              </a:ext>
            </a:extLst>
          </p:cNvPr>
          <p:cNvSpPr/>
          <p:nvPr/>
        </p:nvSpPr>
        <p:spPr>
          <a:xfrm>
            <a:off x="4147172" y="4717881"/>
            <a:ext cx="1016429" cy="256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chivo SemiBold"/>
              <a:buNone/>
            </a:pPr>
            <a:r>
              <a:rPr lang="en-US" sz="1600" b="0" i="0" u="none" strike="noStrike" cap="none" dirty="0" err="1">
                <a:gradFill flip="none" rotWithShape="1">
                  <a:gsLst>
                    <a:gs pos="23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  <a:tileRect/>
                </a:gra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  <a:sym typeface="Calibri"/>
              </a:rPr>
              <a:t>GreenGait</a:t>
            </a:r>
            <a:endParaRPr sz="1600" b="0" i="0" u="none" strike="noStrike" cap="none" dirty="0">
              <a:gradFill flip="none" rotWithShape="1">
                <a:gsLst>
                  <a:gs pos="23000">
                    <a:srgbClr val="79D65B"/>
                  </a:gs>
                  <a:gs pos="100000">
                    <a:srgbClr val="0A9CAB"/>
                  </a:gs>
                </a:gsLst>
                <a:lin ang="10800000" scaled="1"/>
                <a:tileRect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" name="Picture 48" descr="A hexagon with white text&#10;&#10;AI-generated content may be incorrect.">
            <a:extLst>
              <a:ext uri="{FF2B5EF4-FFF2-40B4-BE49-F238E27FC236}">
                <a16:creationId xmlns:a16="http://schemas.microsoft.com/office/drawing/2014/main" id="{A82CD853-1ED5-ECF0-78E8-D13C219F6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632" y="4643840"/>
            <a:ext cx="382629" cy="382629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72E850D-AD46-3A56-F73D-F1B68037D6C7}"/>
              </a:ext>
            </a:extLst>
          </p:cNvPr>
          <p:cNvSpPr/>
          <p:nvPr/>
        </p:nvSpPr>
        <p:spPr>
          <a:xfrm rot="6349471">
            <a:off x="8227577" y="-1009213"/>
            <a:ext cx="2027886" cy="2256368"/>
          </a:xfrm>
          <a:custGeom>
            <a:avLst/>
            <a:gdLst>
              <a:gd name="connsiteX0" fmla="*/ 1401219 w 2703848"/>
              <a:gd name="connsiteY0" fmla="*/ 0 h 3008491"/>
              <a:gd name="connsiteX1" fmla="*/ 1496286 w 2703848"/>
              <a:gd name="connsiteY1" fmla="*/ 14509 h 3008491"/>
              <a:gd name="connsiteX2" fmla="*/ 2703848 w 2703848"/>
              <a:gd name="connsiteY2" fmla="*/ 1496137 h 3008491"/>
              <a:gd name="connsiteX3" fmla="*/ 2635856 w 2703848"/>
              <a:gd name="connsiteY3" fmla="*/ 1945865 h 3008491"/>
              <a:gd name="connsiteX4" fmla="*/ 2592975 w 2703848"/>
              <a:gd name="connsiteY4" fmla="*/ 2063025 h 3008491"/>
              <a:gd name="connsiteX5" fmla="*/ 2585000 w 2703848"/>
              <a:gd name="connsiteY5" fmla="*/ 2084813 h 3008491"/>
              <a:gd name="connsiteX6" fmla="*/ 1780170 w 2703848"/>
              <a:gd name="connsiteY6" fmla="*/ 2889643 h 3008491"/>
              <a:gd name="connsiteX7" fmla="*/ 1695568 w 2703848"/>
              <a:gd name="connsiteY7" fmla="*/ 2920608 h 3008491"/>
              <a:gd name="connsiteX8" fmla="*/ 1641222 w 2703848"/>
              <a:gd name="connsiteY8" fmla="*/ 2940499 h 3008491"/>
              <a:gd name="connsiteX9" fmla="*/ 1191494 w 2703848"/>
              <a:gd name="connsiteY9" fmla="*/ 3008491 h 3008491"/>
              <a:gd name="connsiteX10" fmla="*/ 741766 w 2703848"/>
              <a:gd name="connsiteY10" fmla="*/ 2940499 h 3008491"/>
              <a:gd name="connsiteX11" fmla="*/ 710448 w 2703848"/>
              <a:gd name="connsiteY11" fmla="*/ 2929037 h 3008491"/>
              <a:gd name="connsiteX12" fmla="*/ 602818 w 2703848"/>
              <a:gd name="connsiteY12" fmla="*/ 2889643 h 3008491"/>
              <a:gd name="connsiteX13" fmla="*/ 229496 w 2703848"/>
              <a:gd name="connsiteY13" fmla="*/ 2663143 h 3008491"/>
              <a:gd name="connsiteX14" fmla="*/ 209725 w 2703848"/>
              <a:gd name="connsiteY14" fmla="*/ 2645174 h 3008491"/>
              <a:gd name="connsiteX15" fmla="*/ 122098 w 2703848"/>
              <a:gd name="connsiteY15" fmla="*/ 2565533 h 3008491"/>
              <a:gd name="connsiteX16" fmla="*/ 24488 w 2703848"/>
              <a:gd name="connsiteY16" fmla="*/ 2458135 h 3008491"/>
              <a:gd name="connsiteX17" fmla="*/ 0 w 2703848"/>
              <a:gd name="connsiteY17" fmla="*/ 2425387 h 3008491"/>
              <a:gd name="connsiteX18" fmla="*/ 55096 w 2703848"/>
              <a:gd name="connsiteY18" fmla="*/ 2433796 h 3008491"/>
              <a:gd name="connsiteX19" fmla="*/ 209725 w 2703848"/>
              <a:gd name="connsiteY19" fmla="*/ 2441604 h 3008491"/>
              <a:gd name="connsiteX20" fmla="*/ 364354 w 2703848"/>
              <a:gd name="connsiteY20" fmla="*/ 2433796 h 3008491"/>
              <a:gd name="connsiteX21" fmla="*/ 419449 w 2703848"/>
              <a:gd name="connsiteY21" fmla="*/ 2425387 h 3008491"/>
              <a:gd name="connsiteX22" fmla="*/ 514517 w 2703848"/>
              <a:gd name="connsiteY22" fmla="*/ 2410878 h 3008491"/>
              <a:gd name="connsiteX23" fmla="*/ 659453 w 2703848"/>
              <a:gd name="connsiteY23" fmla="*/ 2373612 h 3008491"/>
              <a:gd name="connsiteX24" fmla="*/ 713940 w 2703848"/>
              <a:gd name="connsiteY24" fmla="*/ 2353669 h 3008491"/>
              <a:gd name="connsiteX25" fmla="*/ 798401 w 2703848"/>
              <a:gd name="connsiteY25" fmla="*/ 2322756 h 3008491"/>
              <a:gd name="connsiteX26" fmla="*/ 1171723 w 2703848"/>
              <a:gd name="connsiteY26" fmla="*/ 2096256 h 3008491"/>
              <a:gd name="connsiteX27" fmla="*/ 1207747 w 2703848"/>
              <a:gd name="connsiteY27" fmla="*/ 2063516 h 3008491"/>
              <a:gd name="connsiteX28" fmla="*/ 1279121 w 2703848"/>
              <a:gd name="connsiteY28" fmla="*/ 1998646 h 3008491"/>
              <a:gd name="connsiteX29" fmla="*/ 1691353 w 2703848"/>
              <a:gd name="connsiteY29" fmla="*/ 1234042 h 3008491"/>
              <a:gd name="connsiteX30" fmla="*/ 1695710 w 2703848"/>
              <a:gd name="connsiteY30" fmla="*/ 1205494 h 3008491"/>
              <a:gd name="connsiteX31" fmla="*/ 1714271 w 2703848"/>
              <a:gd name="connsiteY31" fmla="*/ 1083879 h 3008491"/>
              <a:gd name="connsiteX32" fmla="*/ 1722079 w 2703848"/>
              <a:gd name="connsiteY32" fmla="*/ 929250 h 3008491"/>
              <a:gd name="connsiteX33" fmla="*/ 1463793 w 2703848"/>
              <a:gd name="connsiteY33" fmla="*/ 83679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3848" h="3008491">
                <a:moveTo>
                  <a:pt x="1401219" y="0"/>
                </a:moveTo>
                <a:lnTo>
                  <a:pt x="1496286" y="14509"/>
                </a:lnTo>
                <a:cubicBezTo>
                  <a:pt x="2185440" y="155530"/>
                  <a:pt x="2703848" y="765293"/>
                  <a:pt x="2703848" y="1496137"/>
                </a:cubicBezTo>
                <a:cubicBezTo>
                  <a:pt x="2703848" y="1652747"/>
                  <a:pt x="2680044" y="1803796"/>
                  <a:pt x="2635856" y="1945865"/>
                </a:cubicBezTo>
                <a:lnTo>
                  <a:pt x="2592975" y="2063025"/>
                </a:lnTo>
                <a:lnTo>
                  <a:pt x="2585000" y="2084813"/>
                </a:lnTo>
                <a:cubicBezTo>
                  <a:pt x="2431941" y="2446685"/>
                  <a:pt x="2142041" y="2736584"/>
                  <a:pt x="1780170" y="2889643"/>
                </a:cubicBezTo>
                <a:lnTo>
                  <a:pt x="1695568" y="2920608"/>
                </a:lnTo>
                <a:lnTo>
                  <a:pt x="1641222" y="2940499"/>
                </a:lnTo>
                <a:cubicBezTo>
                  <a:pt x="1499153" y="2984687"/>
                  <a:pt x="1348104" y="3008491"/>
                  <a:pt x="1191494" y="3008491"/>
                </a:cubicBezTo>
                <a:cubicBezTo>
                  <a:pt x="1034885" y="3008491"/>
                  <a:pt x="883835" y="2984687"/>
                  <a:pt x="741766" y="2940499"/>
                </a:cubicBezTo>
                <a:lnTo>
                  <a:pt x="710448" y="2929037"/>
                </a:lnTo>
                <a:lnTo>
                  <a:pt x="602818" y="2889643"/>
                </a:lnTo>
                <a:cubicBezTo>
                  <a:pt x="467116" y="2832246"/>
                  <a:pt x="341536" y="2755606"/>
                  <a:pt x="229496" y="2663143"/>
                </a:cubicBezTo>
                <a:lnTo>
                  <a:pt x="209725" y="2645174"/>
                </a:lnTo>
                <a:lnTo>
                  <a:pt x="122098" y="2565533"/>
                </a:lnTo>
                <a:cubicBezTo>
                  <a:pt x="87888" y="2531323"/>
                  <a:pt x="55309" y="2495481"/>
                  <a:pt x="24488" y="2458135"/>
                </a:cubicBezTo>
                <a:lnTo>
                  <a:pt x="0" y="2425387"/>
                </a:lnTo>
                <a:lnTo>
                  <a:pt x="55096" y="2433796"/>
                </a:lnTo>
                <a:cubicBezTo>
                  <a:pt x="105937" y="2438959"/>
                  <a:pt x="157522" y="2441604"/>
                  <a:pt x="209725" y="2441604"/>
                </a:cubicBezTo>
                <a:cubicBezTo>
                  <a:pt x="261928" y="2441604"/>
                  <a:pt x="313514" y="2438959"/>
                  <a:pt x="364354" y="2433796"/>
                </a:cubicBezTo>
                <a:lnTo>
                  <a:pt x="419449" y="2425387"/>
                </a:lnTo>
                <a:lnTo>
                  <a:pt x="514517" y="2410878"/>
                </a:lnTo>
                <a:cubicBezTo>
                  <a:pt x="563743" y="2400806"/>
                  <a:pt x="612097" y="2388341"/>
                  <a:pt x="659453" y="2373612"/>
                </a:cubicBezTo>
                <a:lnTo>
                  <a:pt x="713940" y="2353669"/>
                </a:lnTo>
                <a:lnTo>
                  <a:pt x="798401" y="2322756"/>
                </a:lnTo>
                <a:cubicBezTo>
                  <a:pt x="934103" y="2265359"/>
                  <a:pt x="1059684" y="2188719"/>
                  <a:pt x="1171723" y="2096256"/>
                </a:cubicBezTo>
                <a:lnTo>
                  <a:pt x="1207747" y="2063516"/>
                </a:lnTo>
                <a:lnTo>
                  <a:pt x="1279121" y="1998646"/>
                </a:lnTo>
                <a:cubicBezTo>
                  <a:pt x="1484383" y="1793384"/>
                  <a:pt x="1630916" y="1529394"/>
                  <a:pt x="1691353" y="1234042"/>
                </a:cubicBezTo>
                <a:lnTo>
                  <a:pt x="1695710" y="1205494"/>
                </a:lnTo>
                <a:lnTo>
                  <a:pt x="1714271" y="1083879"/>
                </a:lnTo>
                <a:cubicBezTo>
                  <a:pt x="1719434" y="1033039"/>
                  <a:pt x="1722079" y="981453"/>
                  <a:pt x="1722079" y="929250"/>
                </a:cubicBezTo>
                <a:cubicBezTo>
                  <a:pt x="1722079" y="616031"/>
                  <a:pt x="1626861" y="325052"/>
                  <a:pt x="1463793" y="83679"/>
                </a:cubicBezTo>
                <a:close/>
              </a:path>
            </a:pathLst>
          </a:custGeom>
          <a:solidFill>
            <a:srgbClr val="29878F"/>
          </a:solidFill>
          <a:ln>
            <a:solidFill>
              <a:srgbClr val="29878F"/>
            </a:solidFill>
          </a:ln>
          <a:effectLst>
            <a:outerShdw blurRad="190500" dist="190500" dir="48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 dirty="0">
              <a:effectLst>
                <a:outerShdw blurRad="190500" dist="1905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72A5C99-A95F-51F0-CF41-90CF7FD8B6DC}"/>
              </a:ext>
            </a:extLst>
          </p:cNvPr>
          <p:cNvSpPr/>
          <p:nvPr/>
        </p:nvSpPr>
        <p:spPr>
          <a:xfrm rot="2506641">
            <a:off x="8017601" y="-583886"/>
            <a:ext cx="2268531" cy="1559432"/>
          </a:xfrm>
          <a:custGeom>
            <a:avLst/>
            <a:gdLst>
              <a:gd name="connsiteX0" fmla="*/ 110874 w 3024708"/>
              <a:gd name="connsiteY0" fmla="*/ 0 h 2079242"/>
              <a:gd name="connsiteX1" fmla="*/ 118848 w 3024708"/>
              <a:gd name="connsiteY1" fmla="*/ 21788 h 2079242"/>
              <a:gd name="connsiteX2" fmla="*/ 258286 w 3024708"/>
              <a:gd name="connsiteY2" fmla="*/ 278683 h 2079242"/>
              <a:gd name="connsiteX3" fmla="*/ 320860 w 3024708"/>
              <a:gd name="connsiteY3" fmla="*/ 362362 h 2079242"/>
              <a:gd name="connsiteX4" fmla="*/ 345348 w 3024708"/>
              <a:gd name="connsiteY4" fmla="*/ 395110 h 2079242"/>
              <a:gd name="connsiteX5" fmla="*/ 442958 w 3024708"/>
              <a:gd name="connsiteY5" fmla="*/ 502508 h 2079242"/>
              <a:gd name="connsiteX6" fmla="*/ 530585 w 3024708"/>
              <a:gd name="connsiteY6" fmla="*/ 582149 h 2079242"/>
              <a:gd name="connsiteX7" fmla="*/ 550356 w 3024708"/>
              <a:gd name="connsiteY7" fmla="*/ 600118 h 2079242"/>
              <a:gd name="connsiteX8" fmla="*/ 923678 w 3024708"/>
              <a:gd name="connsiteY8" fmla="*/ 826618 h 2079242"/>
              <a:gd name="connsiteX9" fmla="*/ 1031308 w 3024708"/>
              <a:gd name="connsiteY9" fmla="*/ 866012 h 2079242"/>
              <a:gd name="connsiteX10" fmla="*/ 1062626 w 3024708"/>
              <a:gd name="connsiteY10" fmla="*/ 877474 h 2079242"/>
              <a:gd name="connsiteX11" fmla="*/ 1512354 w 3024708"/>
              <a:gd name="connsiteY11" fmla="*/ 945466 h 2079242"/>
              <a:gd name="connsiteX12" fmla="*/ 1962082 w 3024708"/>
              <a:gd name="connsiteY12" fmla="*/ 877474 h 2079242"/>
              <a:gd name="connsiteX13" fmla="*/ 2016428 w 3024708"/>
              <a:gd name="connsiteY13" fmla="*/ 857583 h 2079242"/>
              <a:gd name="connsiteX14" fmla="*/ 2101030 w 3024708"/>
              <a:gd name="connsiteY14" fmla="*/ 826618 h 2079242"/>
              <a:gd name="connsiteX15" fmla="*/ 2905860 w 3024708"/>
              <a:gd name="connsiteY15" fmla="*/ 21788 h 2079242"/>
              <a:gd name="connsiteX16" fmla="*/ 2913835 w 3024708"/>
              <a:gd name="connsiteY16" fmla="*/ 0 h 2079242"/>
              <a:gd name="connsiteX17" fmla="*/ 2956716 w 3024708"/>
              <a:gd name="connsiteY17" fmla="*/ 117160 h 2079242"/>
              <a:gd name="connsiteX18" fmla="*/ 3024708 w 3024708"/>
              <a:gd name="connsiteY18" fmla="*/ 566888 h 2079242"/>
              <a:gd name="connsiteX19" fmla="*/ 1817146 w 3024708"/>
              <a:gd name="connsiteY19" fmla="*/ 2048516 h 2079242"/>
              <a:gd name="connsiteX20" fmla="*/ 1722908 w 3024708"/>
              <a:gd name="connsiteY20" fmla="*/ 2062899 h 2079242"/>
              <a:gd name="connsiteX21" fmla="*/ 1666983 w 3024708"/>
              <a:gd name="connsiteY21" fmla="*/ 2071434 h 2079242"/>
              <a:gd name="connsiteX22" fmla="*/ 1512354 w 3024708"/>
              <a:gd name="connsiteY22" fmla="*/ 2079242 h 2079242"/>
              <a:gd name="connsiteX23" fmla="*/ 550356 w 3024708"/>
              <a:gd name="connsiteY23" fmla="*/ 1733894 h 2079242"/>
              <a:gd name="connsiteX24" fmla="*/ 530585 w 3024708"/>
              <a:gd name="connsiteY24" fmla="*/ 1715925 h 2079242"/>
              <a:gd name="connsiteX25" fmla="*/ 442958 w 3024708"/>
              <a:gd name="connsiteY25" fmla="*/ 1636284 h 2079242"/>
              <a:gd name="connsiteX26" fmla="*/ 30726 w 3024708"/>
              <a:gd name="connsiteY26" fmla="*/ 871680 h 2079242"/>
              <a:gd name="connsiteX27" fmla="*/ 29861 w 3024708"/>
              <a:gd name="connsiteY27" fmla="*/ 866012 h 2079242"/>
              <a:gd name="connsiteX28" fmla="*/ 7808 w 3024708"/>
              <a:gd name="connsiteY28" fmla="*/ 721517 h 2079242"/>
              <a:gd name="connsiteX29" fmla="*/ 0 w 3024708"/>
              <a:gd name="connsiteY29" fmla="*/ 566888 h 2079242"/>
              <a:gd name="connsiteX30" fmla="*/ 7808 w 3024708"/>
              <a:gd name="connsiteY30" fmla="*/ 412259 h 2079242"/>
              <a:gd name="connsiteX31" fmla="*/ 26369 w 3024708"/>
              <a:gd name="connsiteY31" fmla="*/ 290644 h 2079242"/>
              <a:gd name="connsiteX32" fmla="*/ 30726 w 3024708"/>
              <a:gd name="connsiteY32" fmla="*/ 262096 h 2079242"/>
              <a:gd name="connsiteX33" fmla="*/ 67992 w 3024708"/>
              <a:gd name="connsiteY33" fmla="*/ 11716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024708" h="2079242">
                <a:moveTo>
                  <a:pt x="110874" y="0"/>
                </a:moveTo>
                <a:lnTo>
                  <a:pt x="118848" y="21788"/>
                </a:lnTo>
                <a:cubicBezTo>
                  <a:pt x="157113" y="112256"/>
                  <a:pt x="203930" y="198226"/>
                  <a:pt x="258286" y="278683"/>
                </a:cubicBezTo>
                <a:lnTo>
                  <a:pt x="320860" y="362362"/>
                </a:lnTo>
                <a:lnTo>
                  <a:pt x="345348" y="395110"/>
                </a:lnTo>
                <a:cubicBezTo>
                  <a:pt x="376169" y="432456"/>
                  <a:pt x="408748" y="468298"/>
                  <a:pt x="442958" y="502508"/>
                </a:cubicBezTo>
                <a:lnTo>
                  <a:pt x="530585" y="582149"/>
                </a:lnTo>
                <a:lnTo>
                  <a:pt x="550356" y="600118"/>
                </a:lnTo>
                <a:cubicBezTo>
                  <a:pt x="662396" y="692581"/>
                  <a:pt x="787976" y="769221"/>
                  <a:pt x="923678" y="826618"/>
                </a:cubicBezTo>
                <a:lnTo>
                  <a:pt x="1031308" y="866012"/>
                </a:lnTo>
                <a:lnTo>
                  <a:pt x="1062626" y="877474"/>
                </a:lnTo>
                <a:cubicBezTo>
                  <a:pt x="1204695" y="921662"/>
                  <a:pt x="1355745" y="945466"/>
                  <a:pt x="1512354" y="945466"/>
                </a:cubicBezTo>
                <a:cubicBezTo>
                  <a:pt x="1668964" y="945466"/>
                  <a:pt x="1820013" y="921662"/>
                  <a:pt x="1962082" y="877474"/>
                </a:cubicBezTo>
                <a:lnTo>
                  <a:pt x="2016428" y="857583"/>
                </a:lnTo>
                <a:lnTo>
                  <a:pt x="2101030" y="826618"/>
                </a:lnTo>
                <a:cubicBezTo>
                  <a:pt x="2462901" y="673559"/>
                  <a:pt x="2752801" y="383660"/>
                  <a:pt x="2905860" y="21788"/>
                </a:cubicBezTo>
                <a:lnTo>
                  <a:pt x="2913835" y="0"/>
                </a:lnTo>
                <a:lnTo>
                  <a:pt x="2956716" y="117160"/>
                </a:lnTo>
                <a:cubicBezTo>
                  <a:pt x="3000904" y="259229"/>
                  <a:pt x="3024708" y="410279"/>
                  <a:pt x="3024708" y="566888"/>
                </a:cubicBezTo>
                <a:cubicBezTo>
                  <a:pt x="3024708" y="1297732"/>
                  <a:pt x="2506300" y="1907495"/>
                  <a:pt x="1817146" y="2048516"/>
                </a:cubicBezTo>
                <a:lnTo>
                  <a:pt x="1722908" y="2062899"/>
                </a:lnTo>
                <a:lnTo>
                  <a:pt x="1666983" y="2071434"/>
                </a:lnTo>
                <a:cubicBezTo>
                  <a:pt x="1616143" y="2076597"/>
                  <a:pt x="1564557" y="2079242"/>
                  <a:pt x="1512354" y="2079242"/>
                </a:cubicBezTo>
                <a:cubicBezTo>
                  <a:pt x="1146932" y="2079242"/>
                  <a:pt x="811781" y="1949640"/>
                  <a:pt x="550356" y="1733894"/>
                </a:cubicBezTo>
                <a:lnTo>
                  <a:pt x="530585" y="1715925"/>
                </a:lnTo>
                <a:lnTo>
                  <a:pt x="442958" y="1636284"/>
                </a:lnTo>
                <a:cubicBezTo>
                  <a:pt x="237697" y="1431022"/>
                  <a:pt x="91164" y="1167032"/>
                  <a:pt x="30726" y="871680"/>
                </a:cubicBezTo>
                <a:lnTo>
                  <a:pt x="29861" y="866012"/>
                </a:lnTo>
                <a:lnTo>
                  <a:pt x="7808" y="721517"/>
                </a:lnTo>
                <a:cubicBezTo>
                  <a:pt x="2645" y="670677"/>
                  <a:pt x="0" y="619091"/>
                  <a:pt x="0" y="566888"/>
                </a:cubicBezTo>
                <a:cubicBezTo>
                  <a:pt x="0" y="514685"/>
                  <a:pt x="2645" y="463100"/>
                  <a:pt x="7808" y="412259"/>
                </a:cubicBezTo>
                <a:lnTo>
                  <a:pt x="26369" y="290644"/>
                </a:lnTo>
                <a:lnTo>
                  <a:pt x="30726" y="262096"/>
                </a:lnTo>
                <a:cubicBezTo>
                  <a:pt x="40799" y="212871"/>
                  <a:pt x="53263" y="164517"/>
                  <a:pt x="67992" y="117160"/>
                </a:cubicBezTo>
                <a:close/>
              </a:path>
            </a:pathLst>
          </a:custGeom>
          <a:solidFill>
            <a:srgbClr val="28A6B2"/>
          </a:solidFill>
          <a:ln>
            <a:solidFill>
              <a:srgbClr val="28A6B2"/>
            </a:solidFill>
          </a:ln>
          <a:effectLst>
            <a:outerShdw blurRad="190500" dist="190500" dir="84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E4B383F-FFCA-3387-9CB3-3CB021635E69}"/>
              </a:ext>
            </a:extLst>
          </p:cNvPr>
          <p:cNvSpPr/>
          <p:nvPr/>
        </p:nvSpPr>
        <p:spPr>
          <a:xfrm>
            <a:off x="8366637" y="-1252472"/>
            <a:ext cx="2028508" cy="2256274"/>
          </a:xfrm>
          <a:custGeom>
            <a:avLst/>
            <a:gdLst>
              <a:gd name="connsiteX0" fmla="*/ 1301801 w 2704677"/>
              <a:gd name="connsiteY0" fmla="*/ 0 h 3008365"/>
              <a:gd name="connsiteX1" fmla="*/ 1240055 w 2704677"/>
              <a:gd name="connsiteY1" fmla="*/ 82572 h 3008365"/>
              <a:gd name="connsiteX2" fmla="*/ 1100617 w 2704677"/>
              <a:gd name="connsiteY2" fmla="*/ 339467 h 3008365"/>
              <a:gd name="connsiteX3" fmla="*/ 1092643 w 2704677"/>
              <a:gd name="connsiteY3" fmla="*/ 361255 h 3008365"/>
              <a:gd name="connsiteX4" fmla="*/ 1049761 w 2704677"/>
              <a:gd name="connsiteY4" fmla="*/ 478415 h 3008365"/>
              <a:gd name="connsiteX5" fmla="*/ 1012495 w 2704677"/>
              <a:gd name="connsiteY5" fmla="*/ 623351 h 3008365"/>
              <a:gd name="connsiteX6" fmla="*/ 1008138 w 2704677"/>
              <a:gd name="connsiteY6" fmla="*/ 651899 h 3008365"/>
              <a:gd name="connsiteX7" fmla="*/ 989577 w 2704677"/>
              <a:gd name="connsiteY7" fmla="*/ 773514 h 3008365"/>
              <a:gd name="connsiteX8" fmla="*/ 981769 w 2704677"/>
              <a:gd name="connsiteY8" fmla="*/ 928143 h 3008365"/>
              <a:gd name="connsiteX9" fmla="*/ 989577 w 2704677"/>
              <a:gd name="connsiteY9" fmla="*/ 1082772 h 3008365"/>
              <a:gd name="connsiteX10" fmla="*/ 1011630 w 2704677"/>
              <a:gd name="connsiteY10" fmla="*/ 1227267 h 3008365"/>
              <a:gd name="connsiteX11" fmla="*/ 1012495 w 2704677"/>
              <a:gd name="connsiteY11" fmla="*/ 1232935 h 3008365"/>
              <a:gd name="connsiteX12" fmla="*/ 1424727 w 2704677"/>
              <a:gd name="connsiteY12" fmla="*/ 1997539 h 3008365"/>
              <a:gd name="connsiteX13" fmla="*/ 1512354 w 2704677"/>
              <a:gd name="connsiteY13" fmla="*/ 2077180 h 3008365"/>
              <a:gd name="connsiteX14" fmla="*/ 1532125 w 2704677"/>
              <a:gd name="connsiteY14" fmla="*/ 2095149 h 3008365"/>
              <a:gd name="connsiteX15" fmla="*/ 2494123 w 2704677"/>
              <a:gd name="connsiteY15" fmla="*/ 2440497 h 3008365"/>
              <a:gd name="connsiteX16" fmla="*/ 2648752 w 2704677"/>
              <a:gd name="connsiteY16" fmla="*/ 2432689 h 3008365"/>
              <a:gd name="connsiteX17" fmla="*/ 2704677 w 2704677"/>
              <a:gd name="connsiteY17" fmla="*/ 2424154 h 3008365"/>
              <a:gd name="connsiteX18" fmla="*/ 2679360 w 2704677"/>
              <a:gd name="connsiteY18" fmla="*/ 2458009 h 3008365"/>
              <a:gd name="connsiteX19" fmla="*/ 1512354 w 2704677"/>
              <a:gd name="connsiteY19" fmla="*/ 3008365 h 3008365"/>
              <a:gd name="connsiteX20" fmla="*/ 345348 w 2704677"/>
              <a:gd name="connsiteY20" fmla="*/ 2458009 h 3008365"/>
              <a:gd name="connsiteX21" fmla="*/ 320032 w 2704677"/>
              <a:gd name="connsiteY21" fmla="*/ 2424154 h 3008365"/>
              <a:gd name="connsiteX22" fmla="*/ 258286 w 2704677"/>
              <a:gd name="connsiteY22" fmla="*/ 2341582 h 3008365"/>
              <a:gd name="connsiteX23" fmla="*/ 0 w 2704677"/>
              <a:gd name="connsiteY23" fmla="*/ 1496011 h 3008365"/>
              <a:gd name="connsiteX24" fmla="*/ 7808 w 2704677"/>
              <a:gd name="connsiteY24" fmla="*/ 1341382 h 3008365"/>
              <a:gd name="connsiteX25" fmla="*/ 26511 w 2704677"/>
              <a:gd name="connsiteY25" fmla="*/ 1218838 h 3008365"/>
              <a:gd name="connsiteX26" fmla="*/ 30726 w 2704677"/>
              <a:gd name="connsiteY26" fmla="*/ 1191219 h 3008365"/>
              <a:gd name="connsiteX27" fmla="*/ 442958 w 2704677"/>
              <a:gd name="connsiteY27" fmla="*/ 426615 h 3008365"/>
              <a:gd name="connsiteX28" fmla="*/ 514333 w 2704677"/>
              <a:gd name="connsiteY28" fmla="*/ 361746 h 3008365"/>
              <a:gd name="connsiteX29" fmla="*/ 550356 w 2704677"/>
              <a:gd name="connsiteY29" fmla="*/ 329005 h 3008365"/>
              <a:gd name="connsiteX30" fmla="*/ 923678 w 2704677"/>
              <a:gd name="connsiteY30" fmla="*/ 102505 h 3008365"/>
              <a:gd name="connsiteX31" fmla="*/ 1008280 w 2704677"/>
              <a:gd name="connsiteY31" fmla="*/ 71540 h 3008365"/>
              <a:gd name="connsiteX32" fmla="*/ 1062626 w 2704677"/>
              <a:gd name="connsiteY32" fmla="*/ 51649 h 3008365"/>
              <a:gd name="connsiteX33" fmla="*/ 1207562 w 2704677"/>
              <a:gd name="connsiteY33" fmla="*/ 14383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4677" h="3008365">
                <a:moveTo>
                  <a:pt x="1301801" y="0"/>
                </a:moveTo>
                <a:lnTo>
                  <a:pt x="1240055" y="82572"/>
                </a:lnTo>
                <a:cubicBezTo>
                  <a:pt x="1185699" y="163029"/>
                  <a:pt x="1138882" y="248999"/>
                  <a:pt x="1100617" y="339467"/>
                </a:cubicBezTo>
                <a:lnTo>
                  <a:pt x="1092643" y="361255"/>
                </a:lnTo>
                <a:lnTo>
                  <a:pt x="1049761" y="478415"/>
                </a:lnTo>
                <a:cubicBezTo>
                  <a:pt x="1035032" y="525772"/>
                  <a:pt x="1022568" y="574126"/>
                  <a:pt x="1012495" y="623351"/>
                </a:cubicBezTo>
                <a:lnTo>
                  <a:pt x="1008138" y="651899"/>
                </a:lnTo>
                <a:lnTo>
                  <a:pt x="989577" y="773514"/>
                </a:lnTo>
                <a:cubicBezTo>
                  <a:pt x="984414" y="824355"/>
                  <a:pt x="981769" y="875940"/>
                  <a:pt x="981769" y="928143"/>
                </a:cubicBezTo>
                <a:cubicBezTo>
                  <a:pt x="981769" y="980346"/>
                  <a:pt x="984414" y="1031932"/>
                  <a:pt x="989577" y="1082772"/>
                </a:cubicBezTo>
                <a:lnTo>
                  <a:pt x="1011630" y="1227267"/>
                </a:lnTo>
                <a:lnTo>
                  <a:pt x="1012495" y="1232935"/>
                </a:lnTo>
                <a:cubicBezTo>
                  <a:pt x="1072933" y="1528287"/>
                  <a:pt x="1219466" y="1792277"/>
                  <a:pt x="1424727" y="1997539"/>
                </a:cubicBezTo>
                <a:lnTo>
                  <a:pt x="1512354" y="2077180"/>
                </a:lnTo>
                <a:lnTo>
                  <a:pt x="1532125" y="2095149"/>
                </a:lnTo>
                <a:cubicBezTo>
                  <a:pt x="1793550" y="2310895"/>
                  <a:pt x="2128701" y="2440497"/>
                  <a:pt x="2494123" y="2440497"/>
                </a:cubicBezTo>
                <a:cubicBezTo>
                  <a:pt x="2546326" y="2440497"/>
                  <a:pt x="2597912" y="2437852"/>
                  <a:pt x="2648752" y="2432689"/>
                </a:cubicBezTo>
                <a:lnTo>
                  <a:pt x="2704677" y="2424154"/>
                </a:lnTo>
                <a:lnTo>
                  <a:pt x="2679360" y="2458009"/>
                </a:lnTo>
                <a:cubicBezTo>
                  <a:pt x="2401972" y="2794125"/>
                  <a:pt x="1982182" y="3008365"/>
                  <a:pt x="1512354" y="3008365"/>
                </a:cubicBezTo>
                <a:cubicBezTo>
                  <a:pt x="1042526" y="3008365"/>
                  <a:pt x="622736" y="2794125"/>
                  <a:pt x="345348" y="2458009"/>
                </a:cubicBezTo>
                <a:lnTo>
                  <a:pt x="320032" y="2424154"/>
                </a:lnTo>
                <a:lnTo>
                  <a:pt x="258286" y="2341582"/>
                </a:lnTo>
                <a:cubicBezTo>
                  <a:pt x="95218" y="2100209"/>
                  <a:pt x="0" y="1809230"/>
                  <a:pt x="0" y="1496011"/>
                </a:cubicBezTo>
                <a:cubicBezTo>
                  <a:pt x="0" y="1443808"/>
                  <a:pt x="2645" y="1392223"/>
                  <a:pt x="7808" y="1341382"/>
                </a:cubicBezTo>
                <a:lnTo>
                  <a:pt x="26511" y="1218838"/>
                </a:lnTo>
                <a:lnTo>
                  <a:pt x="30726" y="1191219"/>
                </a:lnTo>
                <a:cubicBezTo>
                  <a:pt x="91164" y="895867"/>
                  <a:pt x="237697" y="631877"/>
                  <a:pt x="442958" y="426615"/>
                </a:cubicBezTo>
                <a:lnTo>
                  <a:pt x="514333" y="361746"/>
                </a:lnTo>
                <a:lnTo>
                  <a:pt x="550356" y="329005"/>
                </a:lnTo>
                <a:cubicBezTo>
                  <a:pt x="662396" y="236543"/>
                  <a:pt x="787976" y="159902"/>
                  <a:pt x="923678" y="102505"/>
                </a:cubicBezTo>
                <a:lnTo>
                  <a:pt x="1008280" y="71540"/>
                </a:lnTo>
                <a:lnTo>
                  <a:pt x="1062626" y="51649"/>
                </a:lnTo>
                <a:cubicBezTo>
                  <a:pt x="1109983" y="36920"/>
                  <a:pt x="1158337" y="24456"/>
                  <a:pt x="1207562" y="14383"/>
                </a:cubicBezTo>
                <a:close/>
              </a:path>
            </a:pathLst>
          </a:custGeom>
          <a:solidFill>
            <a:srgbClr val="19A4A0"/>
          </a:solidFill>
          <a:ln>
            <a:solidFill>
              <a:srgbClr val="19A4A0"/>
            </a:solidFill>
          </a:ln>
          <a:effectLst>
            <a:outerShdw blurRad="190500" dist="190500" dir="9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47E205A-4C8B-4A16-4BF3-8170BC99B38C}"/>
              </a:ext>
            </a:extLst>
          </p:cNvPr>
          <p:cNvSpPr/>
          <p:nvPr/>
        </p:nvSpPr>
        <p:spPr>
          <a:xfrm rot="17042089">
            <a:off x="8550843" y="-1191604"/>
            <a:ext cx="2028507" cy="2256274"/>
          </a:xfrm>
          <a:custGeom>
            <a:avLst/>
            <a:gdLst>
              <a:gd name="connsiteX0" fmla="*/ 1512354 w 2704676"/>
              <a:gd name="connsiteY0" fmla="*/ 0 h 3008365"/>
              <a:gd name="connsiteX1" fmla="*/ 1962082 w 2704676"/>
              <a:gd name="connsiteY1" fmla="*/ 67992 h 3008365"/>
              <a:gd name="connsiteX2" fmla="*/ 1993400 w 2704676"/>
              <a:gd name="connsiteY2" fmla="*/ 79455 h 3008365"/>
              <a:gd name="connsiteX3" fmla="*/ 2101030 w 2704676"/>
              <a:gd name="connsiteY3" fmla="*/ 118848 h 3008365"/>
              <a:gd name="connsiteX4" fmla="*/ 2474352 w 2704676"/>
              <a:gd name="connsiteY4" fmla="*/ 345348 h 3008365"/>
              <a:gd name="connsiteX5" fmla="*/ 2494124 w 2704676"/>
              <a:gd name="connsiteY5" fmla="*/ 363318 h 3008365"/>
              <a:gd name="connsiteX6" fmla="*/ 2581750 w 2704676"/>
              <a:gd name="connsiteY6" fmla="*/ 442958 h 3008365"/>
              <a:gd name="connsiteX7" fmla="*/ 2679360 w 2704676"/>
              <a:gd name="connsiteY7" fmla="*/ 550356 h 3008365"/>
              <a:gd name="connsiteX8" fmla="*/ 2704676 w 2704676"/>
              <a:gd name="connsiteY8" fmla="*/ 584211 h 3008365"/>
              <a:gd name="connsiteX9" fmla="*/ 2648753 w 2704676"/>
              <a:gd name="connsiteY9" fmla="*/ 575676 h 3008365"/>
              <a:gd name="connsiteX10" fmla="*/ 2494124 w 2704676"/>
              <a:gd name="connsiteY10" fmla="*/ 567868 h 3008365"/>
              <a:gd name="connsiteX11" fmla="*/ 2339495 w 2704676"/>
              <a:gd name="connsiteY11" fmla="*/ 575676 h 3008365"/>
              <a:gd name="connsiteX12" fmla="*/ 2283571 w 2704676"/>
              <a:gd name="connsiteY12" fmla="*/ 584211 h 3008365"/>
              <a:gd name="connsiteX13" fmla="*/ 2189332 w 2704676"/>
              <a:gd name="connsiteY13" fmla="*/ 598594 h 3008365"/>
              <a:gd name="connsiteX14" fmla="*/ 2044396 w 2704676"/>
              <a:gd name="connsiteY14" fmla="*/ 635860 h 3008365"/>
              <a:gd name="connsiteX15" fmla="*/ 1990050 w 2704676"/>
              <a:gd name="connsiteY15" fmla="*/ 655751 h 3008365"/>
              <a:gd name="connsiteX16" fmla="*/ 1905448 w 2704676"/>
              <a:gd name="connsiteY16" fmla="*/ 686716 h 3008365"/>
              <a:gd name="connsiteX17" fmla="*/ 1532126 w 2704676"/>
              <a:gd name="connsiteY17" fmla="*/ 913216 h 3008365"/>
              <a:gd name="connsiteX18" fmla="*/ 1496103 w 2704676"/>
              <a:gd name="connsiteY18" fmla="*/ 945957 h 3008365"/>
              <a:gd name="connsiteX19" fmla="*/ 1424728 w 2704676"/>
              <a:gd name="connsiteY19" fmla="*/ 1010826 h 3008365"/>
              <a:gd name="connsiteX20" fmla="*/ 1012496 w 2704676"/>
              <a:gd name="connsiteY20" fmla="*/ 1775430 h 3008365"/>
              <a:gd name="connsiteX21" fmla="*/ 1008281 w 2704676"/>
              <a:gd name="connsiteY21" fmla="*/ 1803049 h 3008365"/>
              <a:gd name="connsiteX22" fmla="*/ 989578 w 2704676"/>
              <a:gd name="connsiteY22" fmla="*/ 1925593 h 3008365"/>
              <a:gd name="connsiteX23" fmla="*/ 981770 w 2704676"/>
              <a:gd name="connsiteY23" fmla="*/ 2080222 h 3008365"/>
              <a:gd name="connsiteX24" fmla="*/ 1240056 w 2704676"/>
              <a:gd name="connsiteY24" fmla="*/ 2925793 h 3008365"/>
              <a:gd name="connsiteX25" fmla="*/ 1301802 w 2704676"/>
              <a:gd name="connsiteY25" fmla="*/ 3008365 h 3008365"/>
              <a:gd name="connsiteX26" fmla="*/ 1207562 w 2704676"/>
              <a:gd name="connsiteY26" fmla="*/ 2993982 h 3008365"/>
              <a:gd name="connsiteX27" fmla="*/ 0 w 2704676"/>
              <a:gd name="connsiteY27" fmla="*/ 1512354 h 3008365"/>
              <a:gd name="connsiteX28" fmla="*/ 67992 w 2704676"/>
              <a:gd name="connsiteY28" fmla="*/ 1062626 h 3008365"/>
              <a:gd name="connsiteX29" fmla="*/ 110874 w 2704676"/>
              <a:gd name="connsiteY29" fmla="*/ 945466 h 3008365"/>
              <a:gd name="connsiteX30" fmla="*/ 118848 w 2704676"/>
              <a:gd name="connsiteY30" fmla="*/ 923678 h 3008365"/>
              <a:gd name="connsiteX31" fmla="*/ 923678 w 2704676"/>
              <a:gd name="connsiteY31" fmla="*/ 118848 h 3008365"/>
              <a:gd name="connsiteX32" fmla="*/ 1008139 w 2704676"/>
              <a:gd name="connsiteY32" fmla="*/ 87935 h 3008365"/>
              <a:gd name="connsiteX33" fmla="*/ 1062626 w 2704676"/>
              <a:gd name="connsiteY33" fmla="*/ 67992 h 3008365"/>
              <a:gd name="connsiteX34" fmla="*/ 1512354 w 2704676"/>
              <a:gd name="connsiteY34" fmla="*/ 0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04676" h="3008365">
                <a:moveTo>
                  <a:pt x="1512354" y="0"/>
                </a:moveTo>
                <a:cubicBezTo>
                  <a:pt x="1668964" y="0"/>
                  <a:pt x="1820013" y="23805"/>
                  <a:pt x="1962082" y="67992"/>
                </a:cubicBezTo>
                <a:lnTo>
                  <a:pt x="1993400" y="79455"/>
                </a:lnTo>
                <a:lnTo>
                  <a:pt x="2101030" y="118848"/>
                </a:lnTo>
                <a:cubicBezTo>
                  <a:pt x="2236732" y="176245"/>
                  <a:pt x="2362313" y="252886"/>
                  <a:pt x="2474352" y="345348"/>
                </a:cubicBezTo>
                <a:lnTo>
                  <a:pt x="2494124" y="363318"/>
                </a:lnTo>
                <a:lnTo>
                  <a:pt x="2581750" y="442958"/>
                </a:lnTo>
                <a:cubicBezTo>
                  <a:pt x="2615960" y="477169"/>
                  <a:pt x="2648539" y="513010"/>
                  <a:pt x="2679360" y="550356"/>
                </a:cubicBezTo>
                <a:lnTo>
                  <a:pt x="2704676" y="584211"/>
                </a:lnTo>
                <a:lnTo>
                  <a:pt x="2648753" y="575676"/>
                </a:lnTo>
                <a:cubicBezTo>
                  <a:pt x="2597913" y="570513"/>
                  <a:pt x="2546327" y="567868"/>
                  <a:pt x="2494124" y="567868"/>
                </a:cubicBezTo>
                <a:cubicBezTo>
                  <a:pt x="2441921" y="567868"/>
                  <a:pt x="2390336" y="570513"/>
                  <a:pt x="2339495" y="575676"/>
                </a:cubicBezTo>
                <a:lnTo>
                  <a:pt x="2283571" y="584211"/>
                </a:lnTo>
                <a:lnTo>
                  <a:pt x="2189332" y="598594"/>
                </a:lnTo>
                <a:cubicBezTo>
                  <a:pt x="2140107" y="608667"/>
                  <a:pt x="2091753" y="621131"/>
                  <a:pt x="2044396" y="635860"/>
                </a:cubicBezTo>
                <a:lnTo>
                  <a:pt x="1990050" y="655751"/>
                </a:lnTo>
                <a:lnTo>
                  <a:pt x="1905448" y="686716"/>
                </a:lnTo>
                <a:cubicBezTo>
                  <a:pt x="1769746" y="744113"/>
                  <a:pt x="1644166" y="820754"/>
                  <a:pt x="1532126" y="913216"/>
                </a:cubicBezTo>
                <a:lnTo>
                  <a:pt x="1496103" y="945957"/>
                </a:lnTo>
                <a:lnTo>
                  <a:pt x="1424728" y="1010826"/>
                </a:lnTo>
                <a:cubicBezTo>
                  <a:pt x="1219467" y="1216088"/>
                  <a:pt x="1072934" y="1480078"/>
                  <a:pt x="1012496" y="1775430"/>
                </a:cubicBezTo>
                <a:lnTo>
                  <a:pt x="1008281" y="1803049"/>
                </a:lnTo>
                <a:lnTo>
                  <a:pt x="989578" y="1925593"/>
                </a:lnTo>
                <a:cubicBezTo>
                  <a:pt x="984415" y="1976434"/>
                  <a:pt x="981770" y="2028019"/>
                  <a:pt x="981770" y="2080222"/>
                </a:cubicBezTo>
                <a:cubicBezTo>
                  <a:pt x="981770" y="2393441"/>
                  <a:pt x="1076988" y="2684420"/>
                  <a:pt x="1240056" y="2925793"/>
                </a:cubicBezTo>
                <a:lnTo>
                  <a:pt x="1301802" y="3008365"/>
                </a:lnTo>
                <a:lnTo>
                  <a:pt x="1207562" y="2993982"/>
                </a:lnTo>
                <a:cubicBezTo>
                  <a:pt x="518408" y="2852961"/>
                  <a:pt x="0" y="2243198"/>
                  <a:pt x="0" y="1512354"/>
                </a:cubicBezTo>
                <a:cubicBezTo>
                  <a:pt x="0" y="1355745"/>
                  <a:pt x="23805" y="1204695"/>
                  <a:pt x="67992" y="1062626"/>
                </a:cubicBezTo>
                <a:lnTo>
                  <a:pt x="110874" y="945466"/>
                </a:lnTo>
                <a:lnTo>
                  <a:pt x="118848" y="923678"/>
                </a:lnTo>
                <a:cubicBezTo>
                  <a:pt x="271907" y="561807"/>
                  <a:pt x="561807" y="271907"/>
                  <a:pt x="923678" y="118848"/>
                </a:cubicBezTo>
                <a:lnTo>
                  <a:pt x="1008139" y="87935"/>
                </a:lnTo>
                <a:lnTo>
                  <a:pt x="1062626" y="67992"/>
                </a:lnTo>
                <a:cubicBezTo>
                  <a:pt x="1204695" y="23805"/>
                  <a:pt x="1355745" y="0"/>
                  <a:pt x="1512354" y="0"/>
                </a:cubicBezTo>
                <a:close/>
              </a:path>
            </a:pathLst>
          </a:custGeom>
          <a:solidFill>
            <a:srgbClr val="4FC079"/>
          </a:solidFill>
          <a:ln>
            <a:solidFill>
              <a:srgbClr val="4FC079"/>
            </a:solidFill>
          </a:ln>
          <a:effectLst>
            <a:outerShdw blurRad="190500" dist="190500" dir="15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DAF98F-CECB-B270-C254-D6E89B0C42C4}"/>
              </a:ext>
            </a:extLst>
          </p:cNvPr>
          <p:cNvSpPr/>
          <p:nvPr/>
        </p:nvSpPr>
        <p:spPr>
          <a:xfrm rot="13534159">
            <a:off x="11113590" y="-2808566"/>
            <a:ext cx="2268531" cy="1559432"/>
          </a:xfrm>
          <a:custGeom>
            <a:avLst/>
            <a:gdLst>
              <a:gd name="connsiteX0" fmla="*/ 1512354 w 3024708"/>
              <a:gd name="connsiteY0" fmla="*/ 0 h 2079242"/>
              <a:gd name="connsiteX1" fmla="*/ 2474352 w 3024708"/>
              <a:gd name="connsiteY1" fmla="*/ 345348 h 2079242"/>
              <a:gd name="connsiteX2" fmla="*/ 2494124 w 3024708"/>
              <a:gd name="connsiteY2" fmla="*/ 363318 h 2079242"/>
              <a:gd name="connsiteX3" fmla="*/ 2581750 w 3024708"/>
              <a:gd name="connsiteY3" fmla="*/ 442958 h 2079242"/>
              <a:gd name="connsiteX4" fmla="*/ 2993982 w 3024708"/>
              <a:gd name="connsiteY4" fmla="*/ 1207562 h 2079242"/>
              <a:gd name="connsiteX5" fmla="*/ 2994847 w 3024708"/>
              <a:gd name="connsiteY5" fmla="*/ 1213231 h 2079242"/>
              <a:gd name="connsiteX6" fmla="*/ 3016900 w 3024708"/>
              <a:gd name="connsiteY6" fmla="*/ 1357725 h 2079242"/>
              <a:gd name="connsiteX7" fmla="*/ 3024708 w 3024708"/>
              <a:gd name="connsiteY7" fmla="*/ 1512354 h 2079242"/>
              <a:gd name="connsiteX8" fmla="*/ 3016900 w 3024708"/>
              <a:gd name="connsiteY8" fmla="*/ 1666983 h 2079242"/>
              <a:gd name="connsiteX9" fmla="*/ 2998198 w 3024708"/>
              <a:gd name="connsiteY9" fmla="*/ 1789527 h 2079242"/>
              <a:gd name="connsiteX10" fmla="*/ 2993982 w 3024708"/>
              <a:gd name="connsiteY10" fmla="*/ 1817146 h 2079242"/>
              <a:gd name="connsiteX11" fmla="*/ 2956716 w 3024708"/>
              <a:gd name="connsiteY11" fmla="*/ 1962082 h 2079242"/>
              <a:gd name="connsiteX12" fmla="*/ 2913835 w 3024708"/>
              <a:gd name="connsiteY12" fmla="*/ 2079242 h 2079242"/>
              <a:gd name="connsiteX13" fmla="*/ 2905860 w 3024708"/>
              <a:gd name="connsiteY13" fmla="*/ 2057454 h 2079242"/>
              <a:gd name="connsiteX14" fmla="*/ 2766422 w 3024708"/>
              <a:gd name="connsiteY14" fmla="*/ 1800559 h 2079242"/>
              <a:gd name="connsiteX15" fmla="*/ 2704676 w 3024708"/>
              <a:gd name="connsiteY15" fmla="*/ 1717987 h 2079242"/>
              <a:gd name="connsiteX16" fmla="*/ 2679360 w 3024708"/>
              <a:gd name="connsiteY16" fmla="*/ 1684132 h 2079242"/>
              <a:gd name="connsiteX17" fmla="*/ 2581750 w 3024708"/>
              <a:gd name="connsiteY17" fmla="*/ 1576734 h 2079242"/>
              <a:gd name="connsiteX18" fmla="*/ 2494124 w 3024708"/>
              <a:gd name="connsiteY18" fmla="*/ 1497094 h 2079242"/>
              <a:gd name="connsiteX19" fmla="*/ 2474352 w 3024708"/>
              <a:gd name="connsiteY19" fmla="*/ 1479124 h 2079242"/>
              <a:gd name="connsiteX20" fmla="*/ 2101030 w 3024708"/>
              <a:gd name="connsiteY20" fmla="*/ 1252624 h 2079242"/>
              <a:gd name="connsiteX21" fmla="*/ 1993400 w 3024708"/>
              <a:gd name="connsiteY21" fmla="*/ 1213231 h 2079242"/>
              <a:gd name="connsiteX22" fmla="*/ 1962082 w 3024708"/>
              <a:gd name="connsiteY22" fmla="*/ 1201768 h 2079242"/>
              <a:gd name="connsiteX23" fmla="*/ 1512354 w 3024708"/>
              <a:gd name="connsiteY23" fmla="*/ 1133776 h 2079242"/>
              <a:gd name="connsiteX24" fmla="*/ 1062626 w 3024708"/>
              <a:gd name="connsiteY24" fmla="*/ 1201768 h 2079242"/>
              <a:gd name="connsiteX25" fmla="*/ 1008139 w 3024708"/>
              <a:gd name="connsiteY25" fmla="*/ 1221711 h 2079242"/>
              <a:gd name="connsiteX26" fmla="*/ 923678 w 3024708"/>
              <a:gd name="connsiteY26" fmla="*/ 1252624 h 2079242"/>
              <a:gd name="connsiteX27" fmla="*/ 118848 w 3024708"/>
              <a:gd name="connsiteY27" fmla="*/ 2057454 h 2079242"/>
              <a:gd name="connsiteX28" fmla="*/ 110874 w 3024708"/>
              <a:gd name="connsiteY28" fmla="*/ 2079242 h 2079242"/>
              <a:gd name="connsiteX29" fmla="*/ 67992 w 3024708"/>
              <a:gd name="connsiteY29" fmla="*/ 1962082 h 2079242"/>
              <a:gd name="connsiteX30" fmla="*/ 0 w 3024708"/>
              <a:gd name="connsiteY30" fmla="*/ 1512354 h 2079242"/>
              <a:gd name="connsiteX31" fmla="*/ 1207562 w 3024708"/>
              <a:gd name="connsiteY31" fmla="*/ 30726 h 2079242"/>
              <a:gd name="connsiteX32" fmla="*/ 1302630 w 3024708"/>
              <a:gd name="connsiteY32" fmla="*/ 16217 h 2079242"/>
              <a:gd name="connsiteX33" fmla="*/ 1357725 w 3024708"/>
              <a:gd name="connsiteY33" fmla="*/ 7808 h 2079242"/>
              <a:gd name="connsiteX34" fmla="*/ 1512354 w 3024708"/>
              <a:gd name="connsiteY34" fmla="*/ 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24708" h="2079242">
                <a:moveTo>
                  <a:pt x="1512354" y="0"/>
                </a:moveTo>
                <a:cubicBezTo>
                  <a:pt x="1877776" y="0"/>
                  <a:pt x="2212928" y="129602"/>
                  <a:pt x="2474352" y="345348"/>
                </a:cubicBezTo>
                <a:lnTo>
                  <a:pt x="2494124" y="363318"/>
                </a:lnTo>
                <a:lnTo>
                  <a:pt x="2581750" y="442958"/>
                </a:lnTo>
                <a:cubicBezTo>
                  <a:pt x="2787012" y="648220"/>
                  <a:pt x="2933545" y="912210"/>
                  <a:pt x="2993982" y="1207562"/>
                </a:cubicBezTo>
                <a:lnTo>
                  <a:pt x="2994847" y="1213231"/>
                </a:lnTo>
                <a:lnTo>
                  <a:pt x="3016900" y="1357725"/>
                </a:lnTo>
                <a:cubicBezTo>
                  <a:pt x="3022063" y="1408566"/>
                  <a:pt x="3024708" y="1460151"/>
                  <a:pt x="3024708" y="1512354"/>
                </a:cubicBezTo>
                <a:cubicBezTo>
                  <a:pt x="3024708" y="1564557"/>
                  <a:pt x="3022063" y="1616143"/>
                  <a:pt x="3016900" y="1666983"/>
                </a:cubicBezTo>
                <a:lnTo>
                  <a:pt x="2998198" y="1789527"/>
                </a:lnTo>
                <a:lnTo>
                  <a:pt x="2993982" y="1817146"/>
                </a:lnTo>
                <a:cubicBezTo>
                  <a:pt x="2983910" y="1866371"/>
                  <a:pt x="2971445" y="1914726"/>
                  <a:pt x="2956716" y="1962082"/>
                </a:cubicBezTo>
                <a:lnTo>
                  <a:pt x="2913835" y="2079242"/>
                </a:lnTo>
                <a:lnTo>
                  <a:pt x="2905860" y="2057454"/>
                </a:lnTo>
                <a:cubicBezTo>
                  <a:pt x="2867595" y="1966986"/>
                  <a:pt x="2820778" y="1881016"/>
                  <a:pt x="2766422" y="1800559"/>
                </a:cubicBezTo>
                <a:lnTo>
                  <a:pt x="2704676" y="1717987"/>
                </a:lnTo>
                <a:lnTo>
                  <a:pt x="2679360" y="1684132"/>
                </a:lnTo>
                <a:cubicBezTo>
                  <a:pt x="2648539" y="1646786"/>
                  <a:pt x="2615960" y="1610945"/>
                  <a:pt x="2581750" y="1576734"/>
                </a:cubicBezTo>
                <a:lnTo>
                  <a:pt x="2494124" y="1497094"/>
                </a:lnTo>
                <a:lnTo>
                  <a:pt x="2474352" y="1479124"/>
                </a:lnTo>
                <a:cubicBezTo>
                  <a:pt x="2362313" y="1386662"/>
                  <a:pt x="2236732" y="1310021"/>
                  <a:pt x="2101030" y="1252624"/>
                </a:cubicBezTo>
                <a:lnTo>
                  <a:pt x="1993400" y="1213231"/>
                </a:lnTo>
                <a:lnTo>
                  <a:pt x="1962082" y="1201768"/>
                </a:lnTo>
                <a:cubicBezTo>
                  <a:pt x="1820013" y="1157581"/>
                  <a:pt x="1668964" y="1133776"/>
                  <a:pt x="1512354" y="1133776"/>
                </a:cubicBezTo>
                <a:cubicBezTo>
                  <a:pt x="1355745" y="1133776"/>
                  <a:pt x="1204695" y="1157581"/>
                  <a:pt x="1062626" y="1201768"/>
                </a:cubicBezTo>
                <a:lnTo>
                  <a:pt x="1008139" y="1221711"/>
                </a:lnTo>
                <a:lnTo>
                  <a:pt x="923678" y="1252624"/>
                </a:lnTo>
                <a:cubicBezTo>
                  <a:pt x="561807" y="1405683"/>
                  <a:pt x="271907" y="1695583"/>
                  <a:pt x="118848" y="2057454"/>
                </a:cubicBezTo>
                <a:lnTo>
                  <a:pt x="110874" y="2079242"/>
                </a:lnTo>
                <a:lnTo>
                  <a:pt x="67992" y="1962082"/>
                </a:lnTo>
                <a:cubicBezTo>
                  <a:pt x="23805" y="1820013"/>
                  <a:pt x="0" y="1668964"/>
                  <a:pt x="0" y="1512354"/>
                </a:cubicBezTo>
                <a:cubicBezTo>
                  <a:pt x="0" y="781510"/>
                  <a:pt x="518408" y="171747"/>
                  <a:pt x="1207562" y="30726"/>
                </a:cubicBezTo>
                <a:lnTo>
                  <a:pt x="1302630" y="16217"/>
                </a:lnTo>
                <a:lnTo>
                  <a:pt x="1357725" y="7808"/>
                </a:lnTo>
                <a:cubicBezTo>
                  <a:pt x="1408566" y="2645"/>
                  <a:pt x="1460151" y="0"/>
                  <a:pt x="1512354" y="0"/>
                </a:cubicBezTo>
                <a:close/>
              </a:path>
            </a:pathLst>
          </a:custGeom>
          <a:solidFill>
            <a:srgbClr val="71D261"/>
          </a:solidFill>
          <a:ln>
            <a:solidFill>
              <a:srgbClr val="79D65B"/>
            </a:solidFill>
          </a:ln>
          <a:effectLst>
            <a:outerShdw blurRad="190500" dist="190500" dir="192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16" name="Google Shape;265;p29">
            <a:extLst>
              <a:ext uri="{FF2B5EF4-FFF2-40B4-BE49-F238E27FC236}">
                <a16:creationId xmlns:a16="http://schemas.microsoft.com/office/drawing/2014/main" id="{A598051D-43DE-75B3-6844-C2CEE8D171BC}"/>
              </a:ext>
            </a:extLst>
          </p:cNvPr>
          <p:cNvSpPr/>
          <p:nvPr/>
        </p:nvSpPr>
        <p:spPr>
          <a:xfrm>
            <a:off x="6748042" y="4722128"/>
            <a:ext cx="2268398" cy="25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chivo SemiBold"/>
              <a:buNone/>
            </a:pPr>
            <a:r>
              <a:rPr lang="en-US" sz="1600" i="0" u="none" strike="noStrike" cap="none" dirty="0">
                <a:gradFill>
                  <a:gsLst>
                    <a:gs pos="71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</a:gra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  <a:sym typeface="Calibri"/>
              </a:rPr>
              <a:t>0</a:t>
            </a:r>
            <a:r>
              <a:rPr lang="ro-RO" sz="1600" i="0" u="none" strike="noStrike" cap="none" dirty="0">
                <a:gradFill>
                  <a:gsLst>
                    <a:gs pos="71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</a:gra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  <a:sym typeface="Calibri"/>
              </a:rPr>
              <a:t>3</a:t>
            </a:r>
            <a:endParaRPr sz="1600" i="0" u="none" strike="noStrike" cap="none" dirty="0">
              <a:gradFill>
                <a:gsLst>
                  <a:gs pos="71000">
                    <a:srgbClr val="79D65B"/>
                  </a:gs>
                  <a:gs pos="100000">
                    <a:srgbClr val="0A9CAB"/>
                  </a:gs>
                </a:gsLst>
                <a:lin ang="10800000" scaled="1"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228;p29">
            <a:extLst>
              <a:ext uri="{FF2B5EF4-FFF2-40B4-BE49-F238E27FC236}">
                <a16:creationId xmlns:a16="http://schemas.microsoft.com/office/drawing/2014/main" id="{D59F4D08-2EFB-BC4F-8CE8-ACEE8FBF2A86}"/>
              </a:ext>
            </a:extLst>
          </p:cNvPr>
          <p:cNvSpPr/>
          <p:nvPr/>
        </p:nvSpPr>
        <p:spPr>
          <a:xfrm>
            <a:off x="1500189" y="1284090"/>
            <a:ext cx="3400425" cy="207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61" name="Google Shape;230;p29">
            <a:extLst>
              <a:ext uri="{FF2B5EF4-FFF2-40B4-BE49-F238E27FC236}">
                <a16:creationId xmlns:a16="http://schemas.microsoft.com/office/drawing/2014/main" id="{CF6B51C9-B1F0-7BFC-20C8-B57E02EB60C6}"/>
              </a:ext>
            </a:extLst>
          </p:cNvPr>
          <p:cNvSpPr/>
          <p:nvPr/>
        </p:nvSpPr>
        <p:spPr>
          <a:xfrm>
            <a:off x="1500189" y="2191347"/>
            <a:ext cx="2782575" cy="116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pic>
        <p:nvPicPr>
          <p:cNvPr id="12" name="Picture 11" descr="A pink brain with black background&#10;&#10;AI-generated content may be incorrect.">
            <a:extLst>
              <a:ext uri="{FF2B5EF4-FFF2-40B4-BE49-F238E27FC236}">
                <a16:creationId xmlns:a16="http://schemas.microsoft.com/office/drawing/2014/main" id="{03A067B4-8B95-DC02-2D60-A44180B6C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2311" y="-2133527"/>
            <a:ext cx="470687" cy="470687"/>
          </a:xfrm>
          <a:prstGeom prst="rect">
            <a:avLst/>
          </a:prstGeom>
        </p:spPr>
      </p:pic>
      <p:sp>
        <p:nvSpPr>
          <p:cNvPr id="2" name="Google Shape;398;p32">
            <a:extLst>
              <a:ext uri="{FF2B5EF4-FFF2-40B4-BE49-F238E27FC236}">
                <a16:creationId xmlns:a16="http://schemas.microsoft.com/office/drawing/2014/main" id="{9974F90C-9AF6-918C-56C6-98FA09F61A5A}"/>
              </a:ext>
            </a:extLst>
          </p:cNvPr>
          <p:cNvSpPr/>
          <p:nvPr/>
        </p:nvSpPr>
        <p:spPr>
          <a:xfrm>
            <a:off x="1671639" y="1875236"/>
            <a:ext cx="5800725" cy="163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10" name="Google Shape;399;p32">
            <a:extLst>
              <a:ext uri="{FF2B5EF4-FFF2-40B4-BE49-F238E27FC236}">
                <a16:creationId xmlns:a16="http://schemas.microsoft.com/office/drawing/2014/main" id="{2AA336CB-73A7-B949-4E0B-3F31701CCCF1}"/>
              </a:ext>
            </a:extLst>
          </p:cNvPr>
          <p:cNvSpPr/>
          <p:nvPr/>
        </p:nvSpPr>
        <p:spPr>
          <a:xfrm>
            <a:off x="1671639" y="1875236"/>
            <a:ext cx="1289475" cy="163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33" name="Google Shape;417;p32">
            <a:extLst>
              <a:ext uri="{FF2B5EF4-FFF2-40B4-BE49-F238E27FC236}">
                <a16:creationId xmlns:a16="http://schemas.microsoft.com/office/drawing/2014/main" id="{E30E1553-3528-F1A6-CC96-3EDC9DC70D50}"/>
              </a:ext>
            </a:extLst>
          </p:cNvPr>
          <p:cNvSpPr/>
          <p:nvPr/>
        </p:nvSpPr>
        <p:spPr>
          <a:xfrm>
            <a:off x="3175400" y="1875236"/>
            <a:ext cx="1289475" cy="163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55" name="Google Shape;435;p32">
            <a:extLst>
              <a:ext uri="{FF2B5EF4-FFF2-40B4-BE49-F238E27FC236}">
                <a16:creationId xmlns:a16="http://schemas.microsoft.com/office/drawing/2014/main" id="{7C308ACF-610F-48D4-E5CA-D63B721DE034}"/>
              </a:ext>
            </a:extLst>
          </p:cNvPr>
          <p:cNvSpPr/>
          <p:nvPr/>
        </p:nvSpPr>
        <p:spPr>
          <a:xfrm>
            <a:off x="4679161" y="1875236"/>
            <a:ext cx="1289475" cy="163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208" name="Google Shape;453;p32">
            <a:extLst>
              <a:ext uri="{FF2B5EF4-FFF2-40B4-BE49-F238E27FC236}">
                <a16:creationId xmlns:a16="http://schemas.microsoft.com/office/drawing/2014/main" id="{85001FF0-B082-4218-E6C0-BE560683DD00}"/>
              </a:ext>
            </a:extLst>
          </p:cNvPr>
          <p:cNvSpPr/>
          <p:nvPr/>
        </p:nvSpPr>
        <p:spPr>
          <a:xfrm>
            <a:off x="6182922" y="1875236"/>
            <a:ext cx="1289475" cy="163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pic>
        <p:nvPicPr>
          <p:cNvPr id="13" name="Picture 12" descr="A wrench and screwdriver crossed&#10;&#10;AI-generated content may be incorrect.">
            <a:extLst>
              <a:ext uri="{FF2B5EF4-FFF2-40B4-BE49-F238E27FC236}">
                <a16:creationId xmlns:a16="http://schemas.microsoft.com/office/drawing/2014/main" id="{6DCC574D-7B22-1513-907E-BBCD48CA3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7958" y="35639"/>
            <a:ext cx="412982" cy="412982"/>
          </a:xfrm>
          <a:prstGeom prst="rect">
            <a:avLst/>
          </a:prstGeom>
        </p:spPr>
      </p:pic>
      <p:sp>
        <p:nvSpPr>
          <p:cNvPr id="14" name="Google Shape;229;p29">
            <a:extLst>
              <a:ext uri="{FF2B5EF4-FFF2-40B4-BE49-F238E27FC236}">
                <a16:creationId xmlns:a16="http://schemas.microsoft.com/office/drawing/2014/main" id="{D876F617-96F1-2A84-CE6A-DB2FFD52BDE7}"/>
              </a:ext>
            </a:extLst>
          </p:cNvPr>
          <p:cNvSpPr/>
          <p:nvPr/>
        </p:nvSpPr>
        <p:spPr>
          <a:xfrm>
            <a:off x="530079" y="1326517"/>
            <a:ext cx="8098517" cy="3118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None/>
            </a:pPr>
            <a:r>
              <a:rPr lang="en-US" dirty="0"/>
              <a:t>🛠️ </a:t>
            </a:r>
            <a:r>
              <a:rPr lang="en-US" b="1" dirty="0"/>
              <a:t>What We Prioritized</a:t>
            </a:r>
            <a:br>
              <a:rPr lang="en-US" dirty="0"/>
            </a:br>
            <a:r>
              <a:rPr lang="en-US" dirty="0"/>
              <a:t>We focused on building a secure, end-to-end prototype that validates our full value loop:</a:t>
            </a:r>
            <a:endParaRPr lang="ro-RO" dirty="0"/>
          </a:p>
          <a:p>
            <a:pPr>
              <a:buNone/>
            </a:pPr>
            <a:r>
              <a:rPr lang="en-US" dirty="0"/>
              <a:t>👣 Physical motion → 🔐 Secure transmission → 🪙 On-chain minting → 📲 Real-time feedback</a:t>
            </a:r>
            <a:endParaRPr lang="ro-RO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🔒 </a:t>
            </a:r>
            <a:r>
              <a:rPr lang="en-US" b="1" dirty="0"/>
              <a:t>Tech Stack Choices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ESP32 for physical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Mutual TLS + HMAC for secure step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Solana smart contracts for tokenization</a:t>
            </a:r>
            <a:endParaRPr lang="ro-RO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dirty="0"/>
              <a:t>💡 </a:t>
            </a:r>
            <a:r>
              <a:rPr lang="en-US" b="1" dirty="0"/>
              <a:t>What We Learned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Users respond to instant rewards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Secure onboarding (via captive portal) is critical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Full-cycle validation gives investor confidence in scalability and real-world adoption</a:t>
            </a:r>
          </a:p>
        </p:txBody>
      </p:sp>
      <p:sp>
        <p:nvSpPr>
          <p:cNvPr id="11" name="Google Shape;229;p29">
            <a:extLst>
              <a:ext uri="{FF2B5EF4-FFF2-40B4-BE49-F238E27FC236}">
                <a16:creationId xmlns:a16="http://schemas.microsoft.com/office/drawing/2014/main" id="{7D69113B-2497-9262-E67E-7B63471878CC}"/>
              </a:ext>
            </a:extLst>
          </p:cNvPr>
          <p:cNvSpPr/>
          <p:nvPr/>
        </p:nvSpPr>
        <p:spPr>
          <a:xfrm>
            <a:off x="458246" y="388579"/>
            <a:ext cx="3707346" cy="5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3000"/>
            </a:pPr>
            <a:r>
              <a:rPr lang="en-US" sz="2400" dirty="0">
                <a:solidFill>
                  <a:schemeClr val="bg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Product &amp; Engineering</a:t>
            </a:r>
            <a:endParaRPr lang="en-US" sz="24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229;p29">
            <a:extLst>
              <a:ext uri="{FF2B5EF4-FFF2-40B4-BE49-F238E27FC236}">
                <a16:creationId xmlns:a16="http://schemas.microsoft.com/office/drawing/2014/main" id="{B776DB45-75CB-8CEE-52B0-830A229CAD02}"/>
              </a:ext>
            </a:extLst>
          </p:cNvPr>
          <p:cNvSpPr/>
          <p:nvPr/>
        </p:nvSpPr>
        <p:spPr>
          <a:xfrm>
            <a:off x="556946" y="1025351"/>
            <a:ext cx="3495600" cy="71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3000"/>
            </a:pPr>
            <a:r>
              <a:rPr lang="en-US" sz="1800" dirty="0">
                <a:gradFill>
                  <a:gsLst>
                    <a:gs pos="0">
                      <a:srgbClr val="29878F"/>
                    </a:gs>
                    <a:gs pos="88000">
                      <a:srgbClr val="51AF75"/>
                    </a:gs>
                    <a:gs pos="98000">
                      <a:srgbClr val="79D65B"/>
                    </a:gs>
                  </a:gsLst>
                  <a:lin ang="10800000" scaled="1"/>
                </a:gradFill>
                <a:latin typeface="Archivo ExtraBold"/>
                <a:ea typeface="Calibri"/>
                <a:cs typeface="Archivo ExtraBold"/>
                <a:sym typeface="Archivo ExtraBold"/>
              </a:rPr>
              <a:t>Hackathon Engineering Sprint</a:t>
            </a:r>
            <a:endParaRPr lang="en-US" sz="1800" dirty="0">
              <a:gradFill>
                <a:gsLst>
                  <a:gs pos="0">
                    <a:srgbClr val="29878F"/>
                  </a:gs>
                  <a:gs pos="88000">
                    <a:srgbClr val="51AF75"/>
                  </a:gs>
                  <a:gs pos="98000">
                    <a:srgbClr val="79D65B"/>
                  </a:gs>
                </a:gsLst>
                <a:lin ang="10800000" scaled="1"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17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9878F"/>
            </a:gs>
            <a:gs pos="88000">
              <a:srgbClr val="51AF75"/>
            </a:gs>
            <a:gs pos="98000">
              <a:srgbClr val="79D65B"/>
            </a:gs>
          </a:gsLst>
          <a:lin ang="10800000" scaled="1"/>
        </a:gradFill>
        <a:effectLst/>
      </p:bgPr>
    </p:bg>
    <p:spTree>
      <p:nvGrpSpPr>
        <p:cNvPr id="1" name="Shape 199">
          <a:extLst>
            <a:ext uri="{FF2B5EF4-FFF2-40B4-BE49-F238E27FC236}">
              <a16:creationId xmlns:a16="http://schemas.microsoft.com/office/drawing/2014/main" id="{40095E2D-DE1A-4CC3-135E-5706311FD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0C0C191-952B-5C93-2A1A-130962156318}"/>
              </a:ext>
            </a:extLst>
          </p:cNvPr>
          <p:cNvSpPr/>
          <p:nvPr/>
        </p:nvSpPr>
        <p:spPr>
          <a:xfrm>
            <a:off x="142239" y="906779"/>
            <a:ext cx="8874199" cy="3526670"/>
          </a:xfrm>
          <a:prstGeom prst="roundRect">
            <a:avLst/>
          </a:prstGeom>
          <a:solidFill>
            <a:srgbClr val="EAEAE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oftRound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Google Shape;203;p28">
            <a:extLst>
              <a:ext uri="{FF2B5EF4-FFF2-40B4-BE49-F238E27FC236}">
                <a16:creationId xmlns:a16="http://schemas.microsoft.com/office/drawing/2014/main" id="{A31E1E48-F405-1286-8EEB-130364D98A35}"/>
              </a:ext>
            </a:extLst>
          </p:cNvPr>
          <p:cNvSpPr/>
          <p:nvPr/>
        </p:nvSpPr>
        <p:spPr>
          <a:xfrm>
            <a:off x="1930600" y="1129309"/>
            <a:ext cx="5286375" cy="185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21D8184-63E2-80D8-5E81-D0B9E983C8C1}"/>
              </a:ext>
            </a:extLst>
          </p:cNvPr>
          <p:cNvSpPr/>
          <p:nvPr/>
        </p:nvSpPr>
        <p:spPr>
          <a:xfrm>
            <a:off x="-37724" y="4575611"/>
            <a:ext cx="9182608" cy="608674"/>
          </a:xfrm>
          <a:prstGeom prst="rect">
            <a:avLst/>
          </a:prstGeom>
          <a:solidFill>
            <a:srgbClr val="EAEAE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Google Shape;265;p29">
            <a:extLst>
              <a:ext uri="{FF2B5EF4-FFF2-40B4-BE49-F238E27FC236}">
                <a16:creationId xmlns:a16="http://schemas.microsoft.com/office/drawing/2014/main" id="{0B467667-A622-8573-6566-BAA9EB16A0B6}"/>
              </a:ext>
            </a:extLst>
          </p:cNvPr>
          <p:cNvSpPr/>
          <p:nvPr/>
        </p:nvSpPr>
        <p:spPr>
          <a:xfrm>
            <a:off x="4147172" y="4717881"/>
            <a:ext cx="1016429" cy="256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chivo SemiBold"/>
              <a:buNone/>
            </a:pPr>
            <a:r>
              <a:rPr lang="en-US" sz="1600" b="0" i="0" u="none" strike="noStrike" cap="none" dirty="0" err="1">
                <a:gradFill flip="none" rotWithShape="1">
                  <a:gsLst>
                    <a:gs pos="23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  <a:tileRect/>
                </a:gra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  <a:sym typeface="Calibri"/>
              </a:rPr>
              <a:t>GreenGait</a:t>
            </a:r>
            <a:endParaRPr sz="1600" b="0" i="0" u="none" strike="noStrike" cap="none" dirty="0">
              <a:gradFill flip="none" rotWithShape="1">
                <a:gsLst>
                  <a:gs pos="23000">
                    <a:srgbClr val="79D65B"/>
                  </a:gs>
                  <a:gs pos="100000">
                    <a:srgbClr val="0A9CAB"/>
                  </a:gs>
                </a:gsLst>
                <a:lin ang="10800000" scaled="1"/>
                <a:tileRect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" name="Picture 48" descr="A hexagon with white text&#10;&#10;AI-generated content may be incorrect.">
            <a:extLst>
              <a:ext uri="{FF2B5EF4-FFF2-40B4-BE49-F238E27FC236}">
                <a16:creationId xmlns:a16="http://schemas.microsoft.com/office/drawing/2014/main" id="{794103D3-7047-F3F2-5243-6C07935F36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632" y="4643840"/>
            <a:ext cx="382629" cy="382629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67B6E61-051A-7188-7E84-2DB42A4E3551}"/>
              </a:ext>
            </a:extLst>
          </p:cNvPr>
          <p:cNvSpPr/>
          <p:nvPr/>
        </p:nvSpPr>
        <p:spPr>
          <a:xfrm rot="6349471">
            <a:off x="8227577" y="-1009213"/>
            <a:ext cx="2027886" cy="2256368"/>
          </a:xfrm>
          <a:custGeom>
            <a:avLst/>
            <a:gdLst>
              <a:gd name="connsiteX0" fmla="*/ 1401219 w 2703848"/>
              <a:gd name="connsiteY0" fmla="*/ 0 h 3008491"/>
              <a:gd name="connsiteX1" fmla="*/ 1496286 w 2703848"/>
              <a:gd name="connsiteY1" fmla="*/ 14509 h 3008491"/>
              <a:gd name="connsiteX2" fmla="*/ 2703848 w 2703848"/>
              <a:gd name="connsiteY2" fmla="*/ 1496137 h 3008491"/>
              <a:gd name="connsiteX3" fmla="*/ 2635856 w 2703848"/>
              <a:gd name="connsiteY3" fmla="*/ 1945865 h 3008491"/>
              <a:gd name="connsiteX4" fmla="*/ 2592975 w 2703848"/>
              <a:gd name="connsiteY4" fmla="*/ 2063025 h 3008491"/>
              <a:gd name="connsiteX5" fmla="*/ 2585000 w 2703848"/>
              <a:gd name="connsiteY5" fmla="*/ 2084813 h 3008491"/>
              <a:gd name="connsiteX6" fmla="*/ 1780170 w 2703848"/>
              <a:gd name="connsiteY6" fmla="*/ 2889643 h 3008491"/>
              <a:gd name="connsiteX7" fmla="*/ 1695568 w 2703848"/>
              <a:gd name="connsiteY7" fmla="*/ 2920608 h 3008491"/>
              <a:gd name="connsiteX8" fmla="*/ 1641222 w 2703848"/>
              <a:gd name="connsiteY8" fmla="*/ 2940499 h 3008491"/>
              <a:gd name="connsiteX9" fmla="*/ 1191494 w 2703848"/>
              <a:gd name="connsiteY9" fmla="*/ 3008491 h 3008491"/>
              <a:gd name="connsiteX10" fmla="*/ 741766 w 2703848"/>
              <a:gd name="connsiteY10" fmla="*/ 2940499 h 3008491"/>
              <a:gd name="connsiteX11" fmla="*/ 710448 w 2703848"/>
              <a:gd name="connsiteY11" fmla="*/ 2929037 h 3008491"/>
              <a:gd name="connsiteX12" fmla="*/ 602818 w 2703848"/>
              <a:gd name="connsiteY12" fmla="*/ 2889643 h 3008491"/>
              <a:gd name="connsiteX13" fmla="*/ 229496 w 2703848"/>
              <a:gd name="connsiteY13" fmla="*/ 2663143 h 3008491"/>
              <a:gd name="connsiteX14" fmla="*/ 209725 w 2703848"/>
              <a:gd name="connsiteY14" fmla="*/ 2645174 h 3008491"/>
              <a:gd name="connsiteX15" fmla="*/ 122098 w 2703848"/>
              <a:gd name="connsiteY15" fmla="*/ 2565533 h 3008491"/>
              <a:gd name="connsiteX16" fmla="*/ 24488 w 2703848"/>
              <a:gd name="connsiteY16" fmla="*/ 2458135 h 3008491"/>
              <a:gd name="connsiteX17" fmla="*/ 0 w 2703848"/>
              <a:gd name="connsiteY17" fmla="*/ 2425387 h 3008491"/>
              <a:gd name="connsiteX18" fmla="*/ 55096 w 2703848"/>
              <a:gd name="connsiteY18" fmla="*/ 2433796 h 3008491"/>
              <a:gd name="connsiteX19" fmla="*/ 209725 w 2703848"/>
              <a:gd name="connsiteY19" fmla="*/ 2441604 h 3008491"/>
              <a:gd name="connsiteX20" fmla="*/ 364354 w 2703848"/>
              <a:gd name="connsiteY20" fmla="*/ 2433796 h 3008491"/>
              <a:gd name="connsiteX21" fmla="*/ 419449 w 2703848"/>
              <a:gd name="connsiteY21" fmla="*/ 2425387 h 3008491"/>
              <a:gd name="connsiteX22" fmla="*/ 514517 w 2703848"/>
              <a:gd name="connsiteY22" fmla="*/ 2410878 h 3008491"/>
              <a:gd name="connsiteX23" fmla="*/ 659453 w 2703848"/>
              <a:gd name="connsiteY23" fmla="*/ 2373612 h 3008491"/>
              <a:gd name="connsiteX24" fmla="*/ 713940 w 2703848"/>
              <a:gd name="connsiteY24" fmla="*/ 2353669 h 3008491"/>
              <a:gd name="connsiteX25" fmla="*/ 798401 w 2703848"/>
              <a:gd name="connsiteY25" fmla="*/ 2322756 h 3008491"/>
              <a:gd name="connsiteX26" fmla="*/ 1171723 w 2703848"/>
              <a:gd name="connsiteY26" fmla="*/ 2096256 h 3008491"/>
              <a:gd name="connsiteX27" fmla="*/ 1207747 w 2703848"/>
              <a:gd name="connsiteY27" fmla="*/ 2063516 h 3008491"/>
              <a:gd name="connsiteX28" fmla="*/ 1279121 w 2703848"/>
              <a:gd name="connsiteY28" fmla="*/ 1998646 h 3008491"/>
              <a:gd name="connsiteX29" fmla="*/ 1691353 w 2703848"/>
              <a:gd name="connsiteY29" fmla="*/ 1234042 h 3008491"/>
              <a:gd name="connsiteX30" fmla="*/ 1695710 w 2703848"/>
              <a:gd name="connsiteY30" fmla="*/ 1205494 h 3008491"/>
              <a:gd name="connsiteX31" fmla="*/ 1714271 w 2703848"/>
              <a:gd name="connsiteY31" fmla="*/ 1083879 h 3008491"/>
              <a:gd name="connsiteX32" fmla="*/ 1722079 w 2703848"/>
              <a:gd name="connsiteY32" fmla="*/ 929250 h 3008491"/>
              <a:gd name="connsiteX33" fmla="*/ 1463793 w 2703848"/>
              <a:gd name="connsiteY33" fmla="*/ 83679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3848" h="3008491">
                <a:moveTo>
                  <a:pt x="1401219" y="0"/>
                </a:moveTo>
                <a:lnTo>
                  <a:pt x="1496286" y="14509"/>
                </a:lnTo>
                <a:cubicBezTo>
                  <a:pt x="2185440" y="155530"/>
                  <a:pt x="2703848" y="765293"/>
                  <a:pt x="2703848" y="1496137"/>
                </a:cubicBezTo>
                <a:cubicBezTo>
                  <a:pt x="2703848" y="1652747"/>
                  <a:pt x="2680044" y="1803796"/>
                  <a:pt x="2635856" y="1945865"/>
                </a:cubicBezTo>
                <a:lnTo>
                  <a:pt x="2592975" y="2063025"/>
                </a:lnTo>
                <a:lnTo>
                  <a:pt x="2585000" y="2084813"/>
                </a:lnTo>
                <a:cubicBezTo>
                  <a:pt x="2431941" y="2446685"/>
                  <a:pt x="2142041" y="2736584"/>
                  <a:pt x="1780170" y="2889643"/>
                </a:cubicBezTo>
                <a:lnTo>
                  <a:pt x="1695568" y="2920608"/>
                </a:lnTo>
                <a:lnTo>
                  <a:pt x="1641222" y="2940499"/>
                </a:lnTo>
                <a:cubicBezTo>
                  <a:pt x="1499153" y="2984687"/>
                  <a:pt x="1348104" y="3008491"/>
                  <a:pt x="1191494" y="3008491"/>
                </a:cubicBezTo>
                <a:cubicBezTo>
                  <a:pt x="1034885" y="3008491"/>
                  <a:pt x="883835" y="2984687"/>
                  <a:pt x="741766" y="2940499"/>
                </a:cubicBezTo>
                <a:lnTo>
                  <a:pt x="710448" y="2929037"/>
                </a:lnTo>
                <a:lnTo>
                  <a:pt x="602818" y="2889643"/>
                </a:lnTo>
                <a:cubicBezTo>
                  <a:pt x="467116" y="2832246"/>
                  <a:pt x="341536" y="2755606"/>
                  <a:pt x="229496" y="2663143"/>
                </a:cubicBezTo>
                <a:lnTo>
                  <a:pt x="209725" y="2645174"/>
                </a:lnTo>
                <a:lnTo>
                  <a:pt x="122098" y="2565533"/>
                </a:lnTo>
                <a:cubicBezTo>
                  <a:pt x="87888" y="2531323"/>
                  <a:pt x="55309" y="2495481"/>
                  <a:pt x="24488" y="2458135"/>
                </a:cubicBezTo>
                <a:lnTo>
                  <a:pt x="0" y="2425387"/>
                </a:lnTo>
                <a:lnTo>
                  <a:pt x="55096" y="2433796"/>
                </a:lnTo>
                <a:cubicBezTo>
                  <a:pt x="105937" y="2438959"/>
                  <a:pt x="157522" y="2441604"/>
                  <a:pt x="209725" y="2441604"/>
                </a:cubicBezTo>
                <a:cubicBezTo>
                  <a:pt x="261928" y="2441604"/>
                  <a:pt x="313514" y="2438959"/>
                  <a:pt x="364354" y="2433796"/>
                </a:cubicBezTo>
                <a:lnTo>
                  <a:pt x="419449" y="2425387"/>
                </a:lnTo>
                <a:lnTo>
                  <a:pt x="514517" y="2410878"/>
                </a:lnTo>
                <a:cubicBezTo>
                  <a:pt x="563743" y="2400806"/>
                  <a:pt x="612097" y="2388341"/>
                  <a:pt x="659453" y="2373612"/>
                </a:cubicBezTo>
                <a:lnTo>
                  <a:pt x="713940" y="2353669"/>
                </a:lnTo>
                <a:lnTo>
                  <a:pt x="798401" y="2322756"/>
                </a:lnTo>
                <a:cubicBezTo>
                  <a:pt x="934103" y="2265359"/>
                  <a:pt x="1059684" y="2188719"/>
                  <a:pt x="1171723" y="2096256"/>
                </a:cubicBezTo>
                <a:lnTo>
                  <a:pt x="1207747" y="2063516"/>
                </a:lnTo>
                <a:lnTo>
                  <a:pt x="1279121" y="1998646"/>
                </a:lnTo>
                <a:cubicBezTo>
                  <a:pt x="1484383" y="1793384"/>
                  <a:pt x="1630916" y="1529394"/>
                  <a:pt x="1691353" y="1234042"/>
                </a:cubicBezTo>
                <a:lnTo>
                  <a:pt x="1695710" y="1205494"/>
                </a:lnTo>
                <a:lnTo>
                  <a:pt x="1714271" y="1083879"/>
                </a:lnTo>
                <a:cubicBezTo>
                  <a:pt x="1719434" y="1033039"/>
                  <a:pt x="1722079" y="981453"/>
                  <a:pt x="1722079" y="929250"/>
                </a:cubicBezTo>
                <a:cubicBezTo>
                  <a:pt x="1722079" y="616031"/>
                  <a:pt x="1626861" y="325052"/>
                  <a:pt x="1463793" y="83679"/>
                </a:cubicBezTo>
                <a:close/>
              </a:path>
            </a:pathLst>
          </a:custGeom>
          <a:solidFill>
            <a:srgbClr val="29878F"/>
          </a:solidFill>
          <a:ln>
            <a:solidFill>
              <a:srgbClr val="29878F"/>
            </a:solidFill>
          </a:ln>
          <a:effectLst>
            <a:outerShdw blurRad="190500" dist="190500" dir="48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 dirty="0">
              <a:effectLst>
                <a:outerShdw blurRad="190500" dist="1905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FEDD56F-D00E-0B6D-9CBE-9AD1E59F5426}"/>
              </a:ext>
            </a:extLst>
          </p:cNvPr>
          <p:cNvSpPr/>
          <p:nvPr/>
        </p:nvSpPr>
        <p:spPr>
          <a:xfrm rot="2506641">
            <a:off x="8017601" y="-583886"/>
            <a:ext cx="2268531" cy="1559432"/>
          </a:xfrm>
          <a:custGeom>
            <a:avLst/>
            <a:gdLst>
              <a:gd name="connsiteX0" fmla="*/ 110874 w 3024708"/>
              <a:gd name="connsiteY0" fmla="*/ 0 h 2079242"/>
              <a:gd name="connsiteX1" fmla="*/ 118848 w 3024708"/>
              <a:gd name="connsiteY1" fmla="*/ 21788 h 2079242"/>
              <a:gd name="connsiteX2" fmla="*/ 258286 w 3024708"/>
              <a:gd name="connsiteY2" fmla="*/ 278683 h 2079242"/>
              <a:gd name="connsiteX3" fmla="*/ 320860 w 3024708"/>
              <a:gd name="connsiteY3" fmla="*/ 362362 h 2079242"/>
              <a:gd name="connsiteX4" fmla="*/ 345348 w 3024708"/>
              <a:gd name="connsiteY4" fmla="*/ 395110 h 2079242"/>
              <a:gd name="connsiteX5" fmla="*/ 442958 w 3024708"/>
              <a:gd name="connsiteY5" fmla="*/ 502508 h 2079242"/>
              <a:gd name="connsiteX6" fmla="*/ 530585 w 3024708"/>
              <a:gd name="connsiteY6" fmla="*/ 582149 h 2079242"/>
              <a:gd name="connsiteX7" fmla="*/ 550356 w 3024708"/>
              <a:gd name="connsiteY7" fmla="*/ 600118 h 2079242"/>
              <a:gd name="connsiteX8" fmla="*/ 923678 w 3024708"/>
              <a:gd name="connsiteY8" fmla="*/ 826618 h 2079242"/>
              <a:gd name="connsiteX9" fmla="*/ 1031308 w 3024708"/>
              <a:gd name="connsiteY9" fmla="*/ 866012 h 2079242"/>
              <a:gd name="connsiteX10" fmla="*/ 1062626 w 3024708"/>
              <a:gd name="connsiteY10" fmla="*/ 877474 h 2079242"/>
              <a:gd name="connsiteX11" fmla="*/ 1512354 w 3024708"/>
              <a:gd name="connsiteY11" fmla="*/ 945466 h 2079242"/>
              <a:gd name="connsiteX12" fmla="*/ 1962082 w 3024708"/>
              <a:gd name="connsiteY12" fmla="*/ 877474 h 2079242"/>
              <a:gd name="connsiteX13" fmla="*/ 2016428 w 3024708"/>
              <a:gd name="connsiteY13" fmla="*/ 857583 h 2079242"/>
              <a:gd name="connsiteX14" fmla="*/ 2101030 w 3024708"/>
              <a:gd name="connsiteY14" fmla="*/ 826618 h 2079242"/>
              <a:gd name="connsiteX15" fmla="*/ 2905860 w 3024708"/>
              <a:gd name="connsiteY15" fmla="*/ 21788 h 2079242"/>
              <a:gd name="connsiteX16" fmla="*/ 2913835 w 3024708"/>
              <a:gd name="connsiteY16" fmla="*/ 0 h 2079242"/>
              <a:gd name="connsiteX17" fmla="*/ 2956716 w 3024708"/>
              <a:gd name="connsiteY17" fmla="*/ 117160 h 2079242"/>
              <a:gd name="connsiteX18" fmla="*/ 3024708 w 3024708"/>
              <a:gd name="connsiteY18" fmla="*/ 566888 h 2079242"/>
              <a:gd name="connsiteX19" fmla="*/ 1817146 w 3024708"/>
              <a:gd name="connsiteY19" fmla="*/ 2048516 h 2079242"/>
              <a:gd name="connsiteX20" fmla="*/ 1722908 w 3024708"/>
              <a:gd name="connsiteY20" fmla="*/ 2062899 h 2079242"/>
              <a:gd name="connsiteX21" fmla="*/ 1666983 w 3024708"/>
              <a:gd name="connsiteY21" fmla="*/ 2071434 h 2079242"/>
              <a:gd name="connsiteX22" fmla="*/ 1512354 w 3024708"/>
              <a:gd name="connsiteY22" fmla="*/ 2079242 h 2079242"/>
              <a:gd name="connsiteX23" fmla="*/ 550356 w 3024708"/>
              <a:gd name="connsiteY23" fmla="*/ 1733894 h 2079242"/>
              <a:gd name="connsiteX24" fmla="*/ 530585 w 3024708"/>
              <a:gd name="connsiteY24" fmla="*/ 1715925 h 2079242"/>
              <a:gd name="connsiteX25" fmla="*/ 442958 w 3024708"/>
              <a:gd name="connsiteY25" fmla="*/ 1636284 h 2079242"/>
              <a:gd name="connsiteX26" fmla="*/ 30726 w 3024708"/>
              <a:gd name="connsiteY26" fmla="*/ 871680 h 2079242"/>
              <a:gd name="connsiteX27" fmla="*/ 29861 w 3024708"/>
              <a:gd name="connsiteY27" fmla="*/ 866012 h 2079242"/>
              <a:gd name="connsiteX28" fmla="*/ 7808 w 3024708"/>
              <a:gd name="connsiteY28" fmla="*/ 721517 h 2079242"/>
              <a:gd name="connsiteX29" fmla="*/ 0 w 3024708"/>
              <a:gd name="connsiteY29" fmla="*/ 566888 h 2079242"/>
              <a:gd name="connsiteX30" fmla="*/ 7808 w 3024708"/>
              <a:gd name="connsiteY30" fmla="*/ 412259 h 2079242"/>
              <a:gd name="connsiteX31" fmla="*/ 26369 w 3024708"/>
              <a:gd name="connsiteY31" fmla="*/ 290644 h 2079242"/>
              <a:gd name="connsiteX32" fmla="*/ 30726 w 3024708"/>
              <a:gd name="connsiteY32" fmla="*/ 262096 h 2079242"/>
              <a:gd name="connsiteX33" fmla="*/ 67992 w 3024708"/>
              <a:gd name="connsiteY33" fmla="*/ 11716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024708" h="2079242">
                <a:moveTo>
                  <a:pt x="110874" y="0"/>
                </a:moveTo>
                <a:lnTo>
                  <a:pt x="118848" y="21788"/>
                </a:lnTo>
                <a:cubicBezTo>
                  <a:pt x="157113" y="112256"/>
                  <a:pt x="203930" y="198226"/>
                  <a:pt x="258286" y="278683"/>
                </a:cubicBezTo>
                <a:lnTo>
                  <a:pt x="320860" y="362362"/>
                </a:lnTo>
                <a:lnTo>
                  <a:pt x="345348" y="395110"/>
                </a:lnTo>
                <a:cubicBezTo>
                  <a:pt x="376169" y="432456"/>
                  <a:pt x="408748" y="468298"/>
                  <a:pt x="442958" y="502508"/>
                </a:cubicBezTo>
                <a:lnTo>
                  <a:pt x="530585" y="582149"/>
                </a:lnTo>
                <a:lnTo>
                  <a:pt x="550356" y="600118"/>
                </a:lnTo>
                <a:cubicBezTo>
                  <a:pt x="662396" y="692581"/>
                  <a:pt x="787976" y="769221"/>
                  <a:pt x="923678" y="826618"/>
                </a:cubicBezTo>
                <a:lnTo>
                  <a:pt x="1031308" y="866012"/>
                </a:lnTo>
                <a:lnTo>
                  <a:pt x="1062626" y="877474"/>
                </a:lnTo>
                <a:cubicBezTo>
                  <a:pt x="1204695" y="921662"/>
                  <a:pt x="1355745" y="945466"/>
                  <a:pt x="1512354" y="945466"/>
                </a:cubicBezTo>
                <a:cubicBezTo>
                  <a:pt x="1668964" y="945466"/>
                  <a:pt x="1820013" y="921662"/>
                  <a:pt x="1962082" y="877474"/>
                </a:cubicBezTo>
                <a:lnTo>
                  <a:pt x="2016428" y="857583"/>
                </a:lnTo>
                <a:lnTo>
                  <a:pt x="2101030" y="826618"/>
                </a:lnTo>
                <a:cubicBezTo>
                  <a:pt x="2462901" y="673559"/>
                  <a:pt x="2752801" y="383660"/>
                  <a:pt x="2905860" y="21788"/>
                </a:cubicBezTo>
                <a:lnTo>
                  <a:pt x="2913835" y="0"/>
                </a:lnTo>
                <a:lnTo>
                  <a:pt x="2956716" y="117160"/>
                </a:lnTo>
                <a:cubicBezTo>
                  <a:pt x="3000904" y="259229"/>
                  <a:pt x="3024708" y="410279"/>
                  <a:pt x="3024708" y="566888"/>
                </a:cubicBezTo>
                <a:cubicBezTo>
                  <a:pt x="3024708" y="1297732"/>
                  <a:pt x="2506300" y="1907495"/>
                  <a:pt x="1817146" y="2048516"/>
                </a:cubicBezTo>
                <a:lnTo>
                  <a:pt x="1722908" y="2062899"/>
                </a:lnTo>
                <a:lnTo>
                  <a:pt x="1666983" y="2071434"/>
                </a:lnTo>
                <a:cubicBezTo>
                  <a:pt x="1616143" y="2076597"/>
                  <a:pt x="1564557" y="2079242"/>
                  <a:pt x="1512354" y="2079242"/>
                </a:cubicBezTo>
                <a:cubicBezTo>
                  <a:pt x="1146932" y="2079242"/>
                  <a:pt x="811781" y="1949640"/>
                  <a:pt x="550356" y="1733894"/>
                </a:cubicBezTo>
                <a:lnTo>
                  <a:pt x="530585" y="1715925"/>
                </a:lnTo>
                <a:lnTo>
                  <a:pt x="442958" y="1636284"/>
                </a:lnTo>
                <a:cubicBezTo>
                  <a:pt x="237697" y="1431022"/>
                  <a:pt x="91164" y="1167032"/>
                  <a:pt x="30726" y="871680"/>
                </a:cubicBezTo>
                <a:lnTo>
                  <a:pt x="29861" y="866012"/>
                </a:lnTo>
                <a:lnTo>
                  <a:pt x="7808" y="721517"/>
                </a:lnTo>
                <a:cubicBezTo>
                  <a:pt x="2645" y="670677"/>
                  <a:pt x="0" y="619091"/>
                  <a:pt x="0" y="566888"/>
                </a:cubicBezTo>
                <a:cubicBezTo>
                  <a:pt x="0" y="514685"/>
                  <a:pt x="2645" y="463100"/>
                  <a:pt x="7808" y="412259"/>
                </a:cubicBezTo>
                <a:lnTo>
                  <a:pt x="26369" y="290644"/>
                </a:lnTo>
                <a:lnTo>
                  <a:pt x="30726" y="262096"/>
                </a:lnTo>
                <a:cubicBezTo>
                  <a:pt x="40799" y="212871"/>
                  <a:pt x="53263" y="164517"/>
                  <a:pt x="67992" y="117160"/>
                </a:cubicBezTo>
                <a:close/>
              </a:path>
            </a:pathLst>
          </a:custGeom>
          <a:solidFill>
            <a:srgbClr val="28A6B2"/>
          </a:solidFill>
          <a:ln>
            <a:solidFill>
              <a:srgbClr val="28A6B2"/>
            </a:solidFill>
          </a:ln>
          <a:effectLst>
            <a:outerShdw blurRad="190500" dist="190500" dir="84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6D140A4-BEC9-7044-DB31-9DE202B47608}"/>
              </a:ext>
            </a:extLst>
          </p:cNvPr>
          <p:cNvSpPr/>
          <p:nvPr/>
        </p:nvSpPr>
        <p:spPr>
          <a:xfrm>
            <a:off x="8366637" y="-1252472"/>
            <a:ext cx="2028508" cy="2256274"/>
          </a:xfrm>
          <a:custGeom>
            <a:avLst/>
            <a:gdLst>
              <a:gd name="connsiteX0" fmla="*/ 1301801 w 2704677"/>
              <a:gd name="connsiteY0" fmla="*/ 0 h 3008365"/>
              <a:gd name="connsiteX1" fmla="*/ 1240055 w 2704677"/>
              <a:gd name="connsiteY1" fmla="*/ 82572 h 3008365"/>
              <a:gd name="connsiteX2" fmla="*/ 1100617 w 2704677"/>
              <a:gd name="connsiteY2" fmla="*/ 339467 h 3008365"/>
              <a:gd name="connsiteX3" fmla="*/ 1092643 w 2704677"/>
              <a:gd name="connsiteY3" fmla="*/ 361255 h 3008365"/>
              <a:gd name="connsiteX4" fmla="*/ 1049761 w 2704677"/>
              <a:gd name="connsiteY4" fmla="*/ 478415 h 3008365"/>
              <a:gd name="connsiteX5" fmla="*/ 1012495 w 2704677"/>
              <a:gd name="connsiteY5" fmla="*/ 623351 h 3008365"/>
              <a:gd name="connsiteX6" fmla="*/ 1008138 w 2704677"/>
              <a:gd name="connsiteY6" fmla="*/ 651899 h 3008365"/>
              <a:gd name="connsiteX7" fmla="*/ 989577 w 2704677"/>
              <a:gd name="connsiteY7" fmla="*/ 773514 h 3008365"/>
              <a:gd name="connsiteX8" fmla="*/ 981769 w 2704677"/>
              <a:gd name="connsiteY8" fmla="*/ 928143 h 3008365"/>
              <a:gd name="connsiteX9" fmla="*/ 989577 w 2704677"/>
              <a:gd name="connsiteY9" fmla="*/ 1082772 h 3008365"/>
              <a:gd name="connsiteX10" fmla="*/ 1011630 w 2704677"/>
              <a:gd name="connsiteY10" fmla="*/ 1227267 h 3008365"/>
              <a:gd name="connsiteX11" fmla="*/ 1012495 w 2704677"/>
              <a:gd name="connsiteY11" fmla="*/ 1232935 h 3008365"/>
              <a:gd name="connsiteX12" fmla="*/ 1424727 w 2704677"/>
              <a:gd name="connsiteY12" fmla="*/ 1997539 h 3008365"/>
              <a:gd name="connsiteX13" fmla="*/ 1512354 w 2704677"/>
              <a:gd name="connsiteY13" fmla="*/ 2077180 h 3008365"/>
              <a:gd name="connsiteX14" fmla="*/ 1532125 w 2704677"/>
              <a:gd name="connsiteY14" fmla="*/ 2095149 h 3008365"/>
              <a:gd name="connsiteX15" fmla="*/ 2494123 w 2704677"/>
              <a:gd name="connsiteY15" fmla="*/ 2440497 h 3008365"/>
              <a:gd name="connsiteX16" fmla="*/ 2648752 w 2704677"/>
              <a:gd name="connsiteY16" fmla="*/ 2432689 h 3008365"/>
              <a:gd name="connsiteX17" fmla="*/ 2704677 w 2704677"/>
              <a:gd name="connsiteY17" fmla="*/ 2424154 h 3008365"/>
              <a:gd name="connsiteX18" fmla="*/ 2679360 w 2704677"/>
              <a:gd name="connsiteY18" fmla="*/ 2458009 h 3008365"/>
              <a:gd name="connsiteX19" fmla="*/ 1512354 w 2704677"/>
              <a:gd name="connsiteY19" fmla="*/ 3008365 h 3008365"/>
              <a:gd name="connsiteX20" fmla="*/ 345348 w 2704677"/>
              <a:gd name="connsiteY20" fmla="*/ 2458009 h 3008365"/>
              <a:gd name="connsiteX21" fmla="*/ 320032 w 2704677"/>
              <a:gd name="connsiteY21" fmla="*/ 2424154 h 3008365"/>
              <a:gd name="connsiteX22" fmla="*/ 258286 w 2704677"/>
              <a:gd name="connsiteY22" fmla="*/ 2341582 h 3008365"/>
              <a:gd name="connsiteX23" fmla="*/ 0 w 2704677"/>
              <a:gd name="connsiteY23" fmla="*/ 1496011 h 3008365"/>
              <a:gd name="connsiteX24" fmla="*/ 7808 w 2704677"/>
              <a:gd name="connsiteY24" fmla="*/ 1341382 h 3008365"/>
              <a:gd name="connsiteX25" fmla="*/ 26511 w 2704677"/>
              <a:gd name="connsiteY25" fmla="*/ 1218838 h 3008365"/>
              <a:gd name="connsiteX26" fmla="*/ 30726 w 2704677"/>
              <a:gd name="connsiteY26" fmla="*/ 1191219 h 3008365"/>
              <a:gd name="connsiteX27" fmla="*/ 442958 w 2704677"/>
              <a:gd name="connsiteY27" fmla="*/ 426615 h 3008365"/>
              <a:gd name="connsiteX28" fmla="*/ 514333 w 2704677"/>
              <a:gd name="connsiteY28" fmla="*/ 361746 h 3008365"/>
              <a:gd name="connsiteX29" fmla="*/ 550356 w 2704677"/>
              <a:gd name="connsiteY29" fmla="*/ 329005 h 3008365"/>
              <a:gd name="connsiteX30" fmla="*/ 923678 w 2704677"/>
              <a:gd name="connsiteY30" fmla="*/ 102505 h 3008365"/>
              <a:gd name="connsiteX31" fmla="*/ 1008280 w 2704677"/>
              <a:gd name="connsiteY31" fmla="*/ 71540 h 3008365"/>
              <a:gd name="connsiteX32" fmla="*/ 1062626 w 2704677"/>
              <a:gd name="connsiteY32" fmla="*/ 51649 h 3008365"/>
              <a:gd name="connsiteX33" fmla="*/ 1207562 w 2704677"/>
              <a:gd name="connsiteY33" fmla="*/ 14383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4677" h="3008365">
                <a:moveTo>
                  <a:pt x="1301801" y="0"/>
                </a:moveTo>
                <a:lnTo>
                  <a:pt x="1240055" y="82572"/>
                </a:lnTo>
                <a:cubicBezTo>
                  <a:pt x="1185699" y="163029"/>
                  <a:pt x="1138882" y="248999"/>
                  <a:pt x="1100617" y="339467"/>
                </a:cubicBezTo>
                <a:lnTo>
                  <a:pt x="1092643" y="361255"/>
                </a:lnTo>
                <a:lnTo>
                  <a:pt x="1049761" y="478415"/>
                </a:lnTo>
                <a:cubicBezTo>
                  <a:pt x="1035032" y="525772"/>
                  <a:pt x="1022568" y="574126"/>
                  <a:pt x="1012495" y="623351"/>
                </a:cubicBezTo>
                <a:lnTo>
                  <a:pt x="1008138" y="651899"/>
                </a:lnTo>
                <a:lnTo>
                  <a:pt x="989577" y="773514"/>
                </a:lnTo>
                <a:cubicBezTo>
                  <a:pt x="984414" y="824355"/>
                  <a:pt x="981769" y="875940"/>
                  <a:pt x="981769" y="928143"/>
                </a:cubicBezTo>
                <a:cubicBezTo>
                  <a:pt x="981769" y="980346"/>
                  <a:pt x="984414" y="1031932"/>
                  <a:pt x="989577" y="1082772"/>
                </a:cubicBezTo>
                <a:lnTo>
                  <a:pt x="1011630" y="1227267"/>
                </a:lnTo>
                <a:lnTo>
                  <a:pt x="1012495" y="1232935"/>
                </a:lnTo>
                <a:cubicBezTo>
                  <a:pt x="1072933" y="1528287"/>
                  <a:pt x="1219466" y="1792277"/>
                  <a:pt x="1424727" y="1997539"/>
                </a:cubicBezTo>
                <a:lnTo>
                  <a:pt x="1512354" y="2077180"/>
                </a:lnTo>
                <a:lnTo>
                  <a:pt x="1532125" y="2095149"/>
                </a:lnTo>
                <a:cubicBezTo>
                  <a:pt x="1793550" y="2310895"/>
                  <a:pt x="2128701" y="2440497"/>
                  <a:pt x="2494123" y="2440497"/>
                </a:cubicBezTo>
                <a:cubicBezTo>
                  <a:pt x="2546326" y="2440497"/>
                  <a:pt x="2597912" y="2437852"/>
                  <a:pt x="2648752" y="2432689"/>
                </a:cubicBezTo>
                <a:lnTo>
                  <a:pt x="2704677" y="2424154"/>
                </a:lnTo>
                <a:lnTo>
                  <a:pt x="2679360" y="2458009"/>
                </a:lnTo>
                <a:cubicBezTo>
                  <a:pt x="2401972" y="2794125"/>
                  <a:pt x="1982182" y="3008365"/>
                  <a:pt x="1512354" y="3008365"/>
                </a:cubicBezTo>
                <a:cubicBezTo>
                  <a:pt x="1042526" y="3008365"/>
                  <a:pt x="622736" y="2794125"/>
                  <a:pt x="345348" y="2458009"/>
                </a:cubicBezTo>
                <a:lnTo>
                  <a:pt x="320032" y="2424154"/>
                </a:lnTo>
                <a:lnTo>
                  <a:pt x="258286" y="2341582"/>
                </a:lnTo>
                <a:cubicBezTo>
                  <a:pt x="95218" y="2100209"/>
                  <a:pt x="0" y="1809230"/>
                  <a:pt x="0" y="1496011"/>
                </a:cubicBezTo>
                <a:cubicBezTo>
                  <a:pt x="0" y="1443808"/>
                  <a:pt x="2645" y="1392223"/>
                  <a:pt x="7808" y="1341382"/>
                </a:cubicBezTo>
                <a:lnTo>
                  <a:pt x="26511" y="1218838"/>
                </a:lnTo>
                <a:lnTo>
                  <a:pt x="30726" y="1191219"/>
                </a:lnTo>
                <a:cubicBezTo>
                  <a:pt x="91164" y="895867"/>
                  <a:pt x="237697" y="631877"/>
                  <a:pt x="442958" y="426615"/>
                </a:cubicBezTo>
                <a:lnTo>
                  <a:pt x="514333" y="361746"/>
                </a:lnTo>
                <a:lnTo>
                  <a:pt x="550356" y="329005"/>
                </a:lnTo>
                <a:cubicBezTo>
                  <a:pt x="662396" y="236543"/>
                  <a:pt x="787976" y="159902"/>
                  <a:pt x="923678" y="102505"/>
                </a:cubicBezTo>
                <a:lnTo>
                  <a:pt x="1008280" y="71540"/>
                </a:lnTo>
                <a:lnTo>
                  <a:pt x="1062626" y="51649"/>
                </a:lnTo>
                <a:cubicBezTo>
                  <a:pt x="1109983" y="36920"/>
                  <a:pt x="1158337" y="24456"/>
                  <a:pt x="1207562" y="14383"/>
                </a:cubicBezTo>
                <a:close/>
              </a:path>
            </a:pathLst>
          </a:custGeom>
          <a:solidFill>
            <a:srgbClr val="19A4A0"/>
          </a:solidFill>
          <a:ln>
            <a:solidFill>
              <a:srgbClr val="19A4A0"/>
            </a:solidFill>
          </a:ln>
          <a:effectLst>
            <a:outerShdw blurRad="190500" dist="190500" dir="9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1DBF8C3-774F-872F-8375-12C3CCB077C6}"/>
              </a:ext>
            </a:extLst>
          </p:cNvPr>
          <p:cNvSpPr/>
          <p:nvPr/>
        </p:nvSpPr>
        <p:spPr>
          <a:xfrm rot="17042089">
            <a:off x="8550843" y="-1191604"/>
            <a:ext cx="2028507" cy="2256274"/>
          </a:xfrm>
          <a:custGeom>
            <a:avLst/>
            <a:gdLst>
              <a:gd name="connsiteX0" fmla="*/ 1512354 w 2704676"/>
              <a:gd name="connsiteY0" fmla="*/ 0 h 3008365"/>
              <a:gd name="connsiteX1" fmla="*/ 1962082 w 2704676"/>
              <a:gd name="connsiteY1" fmla="*/ 67992 h 3008365"/>
              <a:gd name="connsiteX2" fmla="*/ 1993400 w 2704676"/>
              <a:gd name="connsiteY2" fmla="*/ 79455 h 3008365"/>
              <a:gd name="connsiteX3" fmla="*/ 2101030 w 2704676"/>
              <a:gd name="connsiteY3" fmla="*/ 118848 h 3008365"/>
              <a:gd name="connsiteX4" fmla="*/ 2474352 w 2704676"/>
              <a:gd name="connsiteY4" fmla="*/ 345348 h 3008365"/>
              <a:gd name="connsiteX5" fmla="*/ 2494124 w 2704676"/>
              <a:gd name="connsiteY5" fmla="*/ 363318 h 3008365"/>
              <a:gd name="connsiteX6" fmla="*/ 2581750 w 2704676"/>
              <a:gd name="connsiteY6" fmla="*/ 442958 h 3008365"/>
              <a:gd name="connsiteX7" fmla="*/ 2679360 w 2704676"/>
              <a:gd name="connsiteY7" fmla="*/ 550356 h 3008365"/>
              <a:gd name="connsiteX8" fmla="*/ 2704676 w 2704676"/>
              <a:gd name="connsiteY8" fmla="*/ 584211 h 3008365"/>
              <a:gd name="connsiteX9" fmla="*/ 2648753 w 2704676"/>
              <a:gd name="connsiteY9" fmla="*/ 575676 h 3008365"/>
              <a:gd name="connsiteX10" fmla="*/ 2494124 w 2704676"/>
              <a:gd name="connsiteY10" fmla="*/ 567868 h 3008365"/>
              <a:gd name="connsiteX11" fmla="*/ 2339495 w 2704676"/>
              <a:gd name="connsiteY11" fmla="*/ 575676 h 3008365"/>
              <a:gd name="connsiteX12" fmla="*/ 2283571 w 2704676"/>
              <a:gd name="connsiteY12" fmla="*/ 584211 h 3008365"/>
              <a:gd name="connsiteX13" fmla="*/ 2189332 w 2704676"/>
              <a:gd name="connsiteY13" fmla="*/ 598594 h 3008365"/>
              <a:gd name="connsiteX14" fmla="*/ 2044396 w 2704676"/>
              <a:gd name="connsiteY14" fmla="*/ 635860 h 3008365"/>
              <a:gd name="connsiteX15" fmla="*/ 1990050 w 2704676"/>
              <a:gd name="connsiteY15" fmla="*/ 655751 h 3008365"/>
              <a:gd name="connsiteX16" fmla="*/ 1905448 w 2704676"/>
              <a:gd name="connsiteY16" fmla="*/ 686716 h 3008365"/>
              <a:gd name="connsiteX17" fmla="*/ 1532126 w 2704676"/>
              <a:gd name="connsiteY17" fmla="*/ 913216 h 3008365"/>
              <a:gd name="connsiteX18" fmla="*/ 1496103 w 2704676"/>
              <a:gd name="connsiteY18" fmla="*/ 945957 h 3008365"/>
              <a:gd name="connsiteX19" fmla="*/ 1424728 w 2704676"/>
              <a:gd name="connsiteY19" fmla="*/ 1010826 h 3008365"/>
              <a:gd name="connsiteX20" fmla="*/ 1012496 w 2704676"/>
              <a:gd name="connsiteY20" fmla="*/ 1775430 h 3008365"/>
              <a:gd name="connsiteX21" fmla="*/ 1008281 w 2704676"/>
              <a:gd name="connsiteY21" fmla="*/ 1803049 h 3008365"/>
              <a:gd name="connsiteX22" fmla="*/ 989578 w 2704676"/>
              <a:gd name="connsiteY22" fmla="*/ 1925593 h 3008365"/>
              <a:gd name="connsiteX23" fmla="*/ 981770 w 2704676"/>
              <a:gd name="connsiteY23" fmla="*/ 2080222 h 3008365"/>
              <a:gd name="connsiteX24" fmla="*/ 1240056 w 2704676"/>
              <a:gd name="connsiteY24" fmla="*/ 2925793 h 3008365"/>
              <a:gd name="connsiteX25" fmla="*/ 1301802 w 2704676"/>
              <a:gd name="connsiteY25" fmla="*/ 3008365 h 3008365"/>
              <a:gd name="connsiteX26" fmla="*/ 1207562 w 2704676"/>
              <a:gd name="connsiteY26" fmla="*/ 2993982 h 3008365"/>
              <a:gd name="connsiteX27" fmla="*/ 0 w 2704676"/>
              <a:gd name="connsiteY27" fmla="*/ 1512354 h 3008365"/>
              <a:gd name="connsiteX28" fmla="*/ 67992 w 2704676"/>
              <a:gd name="connsiteY28" fmla="*/ 1062626 h 3008365"/>
              <a:gd name="connsiteX29" fmla="*/ 110874 w 2704676"/>
              <a:gd name="connsiteY29" fmla="*/ 945466 h 3008365"/>
              <a:gd name="connsiteX30" fmla="*/ 118848 w 2704676"/>
              <a:gd name="connsiteY30" fmla="*/ 923678 h 3008365"/>
              <a:gd name="connsiteX31" fmla="*/ 923678 w 2704676"/>
              <a:gd name="connsiteY31" fmla="*/ 118848 h 3008365"/>
              <a:gd name="connsiteX32" fmla="*/ 1008139 w 2704676"/>
              <a:gd name="connsiteY32" fmla="*/ 87935 h 3008365"/>
              <a:gd name="connsiteX33" fmla="*/ 1062626 w 2704676"/>
              <a:gd name="connsiteY33" fmla="*/ 67992 h 3008365"/>
              <a:gd name="connsiteX34" fmla="*/ 1512354 w 2704676"/>
              <a:gd name="connsiteY34" fmla="*/ 0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04676" h="3008365">
                <a:moveTo>
                  <a:pt x="1512354" y="0"/>
                </a:moveTo>
                <a:cubicBezTo>
                  <a:pt x="1668964" y="0"/>
                  <a:pt x="1820013" y="23805"/>
                  <a:pt x="1962082" y="67992"/>
                </a:cubicBezTo>
                <a:lnTo>
                  <a:pt x="1993400" y="79455"/>
                </a:lnTo>
                <a:lnTo>
                  <a:pt x="2101030" y="118848"/>
                </a:lnTo>
                <a:cubicBezTo>
                  <a:pt x="2236732" y="176245"/>
                  <a:pt x="2362313" y="252886"/>
                  <a:pt x="2474352" y="345348"/>
                </a:cubicBezTo>
                <a:lnTo>
                  <a:pt x="2494124" y="363318"/>
                </a:lnTo>
                <a:lnTo>
                  <a:pt x="2581750" y="442958"/>
                </a:lnTo>
                <a:cubicBezTo>
                  <a:pt x="2615960" y="477169"/>
                  <a:pt x="2648539" y="513010"/>
                  <a:pt x="2679360" y="550356"/>
                </a:cubicBezTo>
                <a:lnTo>
                  <a:pt x="2704676" y="584211"/>
                </a:lnTo>
                <a:lnTo>
                  <a:pt x="2648753" y="575676"/>
                </a:lnTo>
                <a:cubicBezTo>
                  <a:pt x="2597913" y="570513"/>
                  <a:pt x="2546327" y="567868"/>
                  <a:pt x="2494124" y="567868"/>
                </a:cubicBezTo>
                <a:cubicBezTo>
                  <a:pt x="2441921" y="567868"/>
                  <a:pt x="2390336" y="570513"/>
                  <a:pt x="2339495" y="575676"/>
                </a:cubicBezTo>
                <a:lnTo>
                  <a:pt x="2283571" y="584211"/>
                </a:lnTo>
                <a:lnTo>
                  <a:pt x="2189332" y="598594"/>
                </a:lnTo>
                <a:cubicBezTo>
                  <a:pt x="2140107" y="608667"/>
                  <a:pt x="2091753" y="621131"/>
                  <a:pt x="2044396" y="635860"/>
                </a:cubicBezTo>
                <a:lnTo>
                  <a:pt x="1990050" y="655751"/>
                </a:lnTo>
                <a:lnTo>
                  <a:pt x="1905448" y="686716"/>
                </a:lnTo>
                <a:cubicBezTo>
                  <a:pt x="1769746" y="744113"/>
                  <a:pt x="1644166" y="820754"/>
                  <a:pt x="1532126" y="913216"/>
                </a:cubicBezTo>
                <a:lnTo>
                  <a:pt x="1496103" y="945957"/>
                </a:lnTo>
                <a:lnTo>
                  <a:pt x="1424728" y="1010826"/>
                </a:lnTo>
                <a:cubicBezTo>
                  <a:pt x="1219467" y="1216088"/>
                  <a:pt x="1072934" y="1480078"/>
                  <a:pt x="1012496" y="1775430"/>
                </a:cubicBezTo>
                <a:lnTo>
                  <a:pt x="1008281" y="1803049"/>
                </a:lnTo>
                <a:lnTo>
                  <a:pt x="989578" y="1925593"/>
                </a:lnTo>
                <a:cubicBezTo>
                  <a:pt x="984415" y="1976434"/>
                  <a:pt x="981770" y="2028019"/>
                  <a:pt x="981770" y="2080222"/>
                </a:cubicBezTo>
                <a:cubicBezTo>
                  <a:pt x="981770" y="2393441"/>
                  <a:pt x="1076988" y="2684420"/>
                  <a:pt x="1240056" y="2925793"/>
                </a:cubicBezTo>
                <a:lnTo>
                  <a:pt x="1301802" y="3008365"/>
                </a:lnTo>
                <a:lnTo>
                  <a:pt x="1207562" y="2993982"/>
                </a:lnTo>
                <a:cubicBezTo>
                  <a:pt x="518408" y="2852961"/>
                  <a:pt x="0" y="2243198"/>
                  <a:pt x="0" y="1512354"/>
                </a:cubicBezTo>
                <a:cubicBezTo>
                  <a:pt x="0" y="1355745"/>
                  <a:pt x="23805" y="1204695"/>
                  <a:pt x="67992" y="1062626"/>
                </a:cubicBezTo>
                <a:lnTo>
                  <a:pt x="110874" y="945466"/>
                </a:lnTo>
                <a:lnTo>
                  <a:pt x="118848" y="923678"/>
                </a:lnTo>
                <a:cubicBezTo>
                  <a:pt x="271907" y="561807"/>
                  <a:pt x="561807" y="271907"/>
                  <a:pt x="923678" y="118848"/>
                </a:cubicBezTo>
                <a:lnTo>
                  <a:pt x="1008139" y="87935"/>
                </a:lnTo>
                <a:lnTo>
                  <a:pt x="1062626" y="67992"/>
                </a:lnTo>
                <a:cubicBezTo>
                  <a:pt x="1204695" y="23805"/>
                  <a:pt x="1355745" y="0"/>
                  <a:pt x="1512354" y="0"/>
                </a:cubicBezTo>
                <a:close/>
              </a:path>
            </a:pathLst>
          </a:custGeom>
          <a:solidFill>
            <a:srgbClr val="4FC079"/>
          </a:solidFill>
          <a:ln>
            <a:solidFill>
              <a:srgbClr val="4FC079"/>
            </a:solidFill>
          </a:ln>
          <a:effectLst>
            <a:outerShdw blurRad="190500" dist="190500" dir="15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5C15B28-6A53-DC16-C80D-0CB7879E5CA8}"/>
              </a:ext>
            </a:extLst>
          </p:cNvPr>
          <p:cNvSpPr/>
          <p:nvPr/>
        </p:nvSpPr>
        <p:spPr>
          <a:xfrm rot="13534159">
            <a:off x="11113590" y="-2808566"/>
            <a:ext cx="2268531" cy="1559432"/>
          </a:xfrm>
          <a:custGeom>
            <a:avLst/>
            <a:gdLst>
              <a:gd name="connsiteX0" fmla="*/ 1512354 w 3024708"/>
              <a:gd name="connsiteY0" fmla="*/ 0 h 2079242"/>
              <a:gd name="connsiteX1" fmla="*/ 2474352 w 3024708"/>
              <a:gd name="connsiteY1" fmla="*/ 345348 h 2079242"/>
              <a:gd name="connsiteX2" fmla="*/ 2494124 w 3024708"/>
              <a:gd name="connsiteY2" fmla="*/ 363318 h 2079242"/>
              <a:gd name="connsiteX3" fmla="*/ 2581750 w 3024708"/>
              <a:gd name="connsiteY3" fmla="*/ 442958 h 2079242"/>
              <a:gd name="connsiteX4" fmla="*/ 2993982 w 3024708"/>
              <a:gd name="connsiteY4" fmla="*/ 1207562 h 2079242"/>
              <a:gd name="connsiteX5" fmla="*/ 2994847 w 3024708"/>
              <a:gd name="connsiteY5" fmla="*/ 1213231 h 2079242"/>
              <a:gd name="connsiteX6" fmla="*/ 3016900 w 3024708"/>
              <a:gd name="connsiteY6" fmla="*/ 1357725 h 2079242"/>
              <a:gd name="connsiteX7" fmla="*/ 3024708 w 3024708"/>
              <a:gd name="connsiteY7" fmla="*/ 1512354 h 2079242"/>
              <a:gd name="connsiteX8" fmla="*/ 3016900 w 3024708"/>
              <a:gd name="connsiteY8" fmla="*/ 1666983 h 2079242"/>
              <a:gd name="connsiteX9" fmla="*/ 2998198 w 3024708"/>
              <a:gd name="connsiteY9" fmla="*/ 1789527 h 2079242"/>
              <a:gd name="connsiteX10" fmla="*/ 2993982 w 3024708"/>
              <a:gd name="connsiteY10" fmla="*/ 1817146 h 2079242"/>
              <a:gd name="connsiteX11" fmla="*/ 2956716 w 3024708"/>
              <a:gd name="connsiteY11" fmla="*/ 1962082 h 2079242"/>
              <a:gd name="connsiteX12" fmla="*/ 2913835 w 3024708"/>
              <a:gd name="connsiteY12" fmla="*/ 2079242 h 2079242"/>
              <a:gd name="connsiteX13" fmla="*/ 2905860 w 3024708"/>
              <a:gd name="connsiteY13" fmla="*/ 2057454 h 2079242"/>
              <a:gd name="connsiteX14" fmla="*/ 2766422 w 3024708"/>
              <a:gd name="connsiteY14" fmla="*/ 1800559 h 2079242"/>
              <a:gd name="connsiteX15" fmla="*/ 2704676 w 3024708"/>
              <a:gd name="connsiteY15" fmla="*/ 1717987 h 2079242"/>
              <a:gd name="connsiteX16" fmla="*/ 2679360 w 3024708"/>
              <a:gd name="connsiteY16" fmla="*/ 1684132 h 2079242"/>
              <a:gd name="connsiteX17" fmla="*/ 2581750 w 3024708"/>
              <a:gd name="connsiteY17" fmla="*/ 1576734 h 2079242"/>
              <a:gd name="connsiteX18" fmla="*/ 2494124 w 3024708"/>
              <a:gd name="connsiteY18" fmla="*/ 1497094 h 2079242"/>
              <a:gd name="connsiteX19" fmla="*/ 2474352 w 3024708"/>
              <a:gd name="connsiteY19" fmla="*/ 1479124 h 2079242"/>
              <a:gd name="connsiteX20" fmla="*/ 2101030 w 3024708"/>
              <a:gd name="connsiteY20" fmla="*/ 1252624 h 2079242"/>
              <a:gd name="connsiteX21" fmla="*/ 1993400 w 3024708"/>
              <a:gd name="connsiteY21" fmla="*/ 1213231 h 2079242"/>
              <a:gd name="connsiteX22" fmla="*/ 1962082 w 3024708"/>
              <a:gd name="connsiteY22" fmla="*/ 1201768 h 2079242"/>
              <a:gd name="connsiteX23" fmla="*/ 1512354 w 3024708"/>
              <a:gd name="connsiteY23" fmla="*/ 1133776 h 2079242"/>
              <a:gd name="connsiteX24" fmla="*/ 1062626 w 3024708"/>
              <a:gd name="connsiteY24" fmla="*/ 1201768 h 2079242"/>
              <a:gd name="connsiteX25" fmla="*/ 1008139 w 3024708"/>
              <a:gd name="connsiteY25" fmla="*/ 1221711 h 2079242"/>
              <a:gd name="connsiteX26" fmla="*/ 923678 w 3024708"/>
              <a:gd name="connsiteY26" fmla="*/ 1252624 h 2079242"/>
              <a:gd name="connsiteX27" fmla="*/ 118848 w 3024708"/>
              <a:gd name="connsiteY27" fmla="*/ 2057454 h 2079242"/>
              <a:gd name="connsiteX28" fmla="*/ 110874 w 3024708"/>
              <a:gd name="connsiteY28" fmla="*/ 2079242 h 2079242"/>
              <a:gd name="connsiteX29" fmla="*/ 67992 w 3024708"/>
              <a:gd name="connsiteY29" fmla="*/ 1962082 h 2079242"/>
              <a:gd name="connsiteX30" fmla="*/ 0 w 3024708"/>
              <a:gd name="connsiteY30" fmla="*/ 1512354 h 2079242"/>
              <a:gd name="connsiteX31" fmla="*/ 1207562 w 3024708"/>
              <a:gd name="connsiteY31" fmla="*/ 30726 h 2079242"/>
              <a:gd name="connsiteX32" fmla="*/ 1302630 w 3024708"/>
              <a:gd name="connsiteY32" fmla="*/ 16217 h 2079242"/>
              <a:gd name="connsiteX33" fmla="*/ 1357725 w 3024708"/>
              <a:gd name="connsiteY33" fmla="*/ 7808 h 2079242"/>
              <a:gd name="connsiteX34" fmla="*/ 1512354 w 3024708"/>
              <a:gd name="connsiteY34" fmla="*/ 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24708" h="2079242">
                <a:moveTo>
                  <a:pt x="1512354" y="0"/>
                </a:moveTo>
                <a:cubicBezTo>
                  <a:pt x="1877776" y="0"/>
                  <a:pt x="2212928" y="129602"/>
                  <a:pt x="2474352" y="345348"/>
                </a:cubicBezTo>
                <a:lnTo>
                  <a:pt x="2494124" y="363318"/>
                </a:lnTo>
                <a:lnTo>
                  <a:pt x="2581750" y="442958"/>
                </a:lnTo>
                <a:cubicBezTo>
                  <a:pt x="2787012" y="648220"/>
                  <a:pt x="2933545" y="912210"/>
                  <a:pt x="2993982" y="1207562"/>
                </a:cubicBezTo>
                <a:lnTo>
                  <a:pt x="2994847" y="1213231"/>
                </a:lnTo>
                <a:lnTo>
                  <a:pt x="3016900" y="1357725"/>
                </a:lnTo>
                <a:cubicBezTo>
                  <a:pt x="3022063" y="1408566"/>
                  <a:pt x="3024708" y="1460151"/>
                  <a:pt x="3024708" y="1512354"/>
                </a:cubicBezTo>
                <a:cubicBezTo>
                  <a:pt x="3024708" y="1564557"/>
                  <a:pt x="3022063" y="1616143"/>
                  <a:pt x="3016900" y="1666983"/>
                </a:cubicBezTo>
                <a:lnTo>
                  <a:pt x="2998198" y="1789527"/>
                </a:lnTo>
                <a:lnTo>
                  <a:pt x="2993982" y="1817146"/>
                </a:lnTo>
                <a:cubicBezTo>
                  <a:pt x="2983910" y="1866371"/>
                  <a:pt x="2971445" y="1914726"/>
                  <a:pt x="2956716" y="1962082"/>
                </a:cubicBezTo>
                <a:lnTo>
                  <a:pt x="2913835" y="2079242"/>
                </a:lnTo>
                <a:lnTo>
                  <a:pt x="2905860" y="2057454"/>
                </a:lnTo>
                <a:cubicBezTo>
                  <a:pt x="2867595" y="1966986"/>
                  <a:pt x="2820778" y="1881016"/>
                  <a:pt x="2766422" y="1800559"/>
                </a:cubicBezTo>
                <a:lnTo>
                  <a:pt x="2704676" y="1717987"/>
                </a:lnTo>
                <a:lnTo>
                  <a:pt x="2679360" y="1684132"/>
                </a:lnTo>
                <a:cubicBezTo>
                  <a:pt x="2648539" y="1646786"/>
                  <a:pt x="2615960" y="1610945"/>
                  <a:pt x="2581750" y="1576734"/>
                </a:cubicBezTo>
                <a:lnTo>
                  <a:pt x="2494124" y="1497094"/>
                </a:lnTo>
                <a:lnTo>
                  <a:pt x="2474352" y="1479124"/>
                </a:lnTo>
                <a:cubicBezTo>
                  <a:pt x="2362313" y="1386662"/>
                  <a:pt x="2236732" y="1310021"/>
                  <a:pt x="2101030" y="1252624"/>
                </a:cubicBezTo>
                <a:lnTo>
                  <a:pt x="1993400" y="1213231"/>
                </a:lnTo>
                <a:lnTo>
                  <a:pt x="1962082" y="1201768"/>
                </a:lnTo>
                <a:cubicBezTo>
                  <a:pt x="1820013" y="1157581"/>
                  <a:pt x="1668964" y="1133776"/>
                  <a:pt x="1512354" y="1133776"/>
                </a:cubicBezTo>
                <a:cubicBezTo>
                  <a:pt x="1355745" y="1133776"/>
                  <a:pt x="1204695" y="1157581"/>
                  <a:pt x="1062626" y="1201768"/>
                </a:cubicBezTo>
                <a:lnTo>
                  <a:pt x="1008139" y="1221711"/>
                </a:lnTo>
                <a:lnTo>
                  <a:pt x="923678" y="1252624"/>
                </a:lnTo>
                <a:cubicBezTo>
                  <a:pt x="561807" y="1405683"/>
                  <a:pt x="271907" y="1695583"/>
                  <a:pt x="118848" y="2057454"/>
                </a:cubicBezTo>
                <a:lnTo>
                  <a:pt x="110874" y="2079242"/>
                </a:lnTo>
                <a:lnTo>
                  <a:pt x="67992" y="1962082"/>
                </a:lnTo>
                <a:cubicBezTo>
                  <a:pt x="23805" y="1820013"/>
                  <a:pt x="0" y="1668964"/>
                  <a:pt x="0" y="1512354"/>
                </a:cubicBezTo>
                <a:cubicBezTo>
                  <a:pt x="0" y="781510"/>
                  <a:pt x="518408" y="171747"/>
                  <a:pt x="1207562" y="30726"/>
                </a:cubicBezTo>
                <a:lnTo>
                  <a:pt x="1302630" y="16217"/>
                </a:lnTo>
                <a:lnTo>
                  <a:pt x="1357725" y="7808"/>
                </a:lnTo>
                <a:cubicBezTo>
                  <a:pt x="1408566" y="2645"/>
                  <a:pt x="1460151" y="0"/>
                  <a:pt x="1512354" y="0"/>
                </a:cubicBezTo>
                <a:close/>
              </a:path>
            </a:pathLst>
          </a:custGeom>
          <a:solidFill>
            <a:srgbClr val="71D261"/>
          </a:solidFill>
          <a:ln>
            <a:solidFill>
              <a:srgbClr val="79D65B"/>
            </a:solidFill>
          </a:ln>
          <a:effectLst>
            <a:outerShdw blurRad="190500" dist="190500" dir="192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16" name="Google Shape;265;p29">
            <a:extLst>
              <a:ext uri="{FF2B5EF4-FFF2-40B4-BE49-F238E27FC236}">
                <a16:creationId xmlns:a16="http://schemas.microsoft.com/office/drawing/2014/main" id="{36EC5883-BCF0-7EA7-65BC-C1549756643C}"/>
              </a:ext>
            </a:extLst>
          </p:cNvPr>
          <p:cNvSpPr/>
          <p:nvPr/>
        </p:nvSpPr>
        <p:spPr>
          <a:xfrm>
            <a:off x="6748042" y="4722128"/>
            <a:ext cx="2268398" cy="25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chivo SemiBold"/>
              <a:buNone/>
            </a:pPr>
            <a:r>
              <a:rPr lang="en-US" sz="1600" i="0" u="none" strike="noStrike" cap="none" dirty="0">
                <a:gradFill>
                  <a:gsLst>
                    <a:gs pos="71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</a:gra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  <a:sym typeface="Calibri"/>
              </a:rPr>
              <a:t>0</a:t>
            </a:r>
            <a:r>
              <a:rPr lang="ro-RO" sz="1600" i="0" u="none" strike="noStrike" cap="none" dirty="0">
                <a:gradFill>
                  <a:gsLst>
                    <a:gs pos="71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</a:gra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  <a:sym typeface="Calibri"/>
              </a:rPr>
              <a:t>3</a:t>
            </a:r>
            <a:endParaRPr sz="1600" i="0" u="none" strike="noStrike" cap="none" dirty="0">
              <a:gradFill>
                <a:gsLst>
                  <a:gs pos="71000">
                    <a:srgbClr val="79D65B"/>
                  </a:gs>
                  <a:gs pos="100000">
                    <a:srgbClr val="0A9CAB"/>
                  </a:gs>
                </a:gsLst>
                <a:lin ang="10800000" scaled="1"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228;p29">
            <a:extLst>
              <a:ext uri="{FF2B5EF4-FFF2-40B4-BE49-F238E27FC236}">
                <a16:creationId xmlns:a16="http://schemas.microsoft.com/office/drawing/2014/main" id="{A0D7325D-E788-1ECE-B330-EBF7E63C670C}"/>
              </a:ext>
            </a:extLst>
          </p:cNvPr>
          <p:cNvSpPr/>
          <p:nvPr/>
        </p:nvSpPr>
        <p:spPr>
          <a:xfrm>
            <a:off x="1500189" y="1284090"/>
            <a:ext cx="3400425" cy="207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61" name="Google Shape;230;p29">
            <a:extLst>
              <a:ext uri="{FF2B5EF4-FFF2-40B4-BE49-F238E27FC236}">
                <a16:creationId xmlns:a16="http://schemas.microsoft.com/office/drawing/2014/main" id="{118C0078-CC6C-6059-6FB0-81B950D3C6B2}"/>
              </a:ext>
            </a:extLst>
          </p:cNvPr>
          <p:cNvSpPr/>
          <p:nvPr/>
        </p:nvSpPr>
        <p:spPr>
          <a:xfrm>
            <a:off x="1500189" y="2191347"/>
            <a:ext cx="2782575" cy="116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pic>
        <p:nvPicPr>
          <p:cNvPr id="12" name="Picture 11" descr="A pink brain with black background&#10;&#10;AI-generated content may be incorrect.">
            <a:extLst>
              <a:ext uri="{FF2B5EF4-FFF2-40B4-BE49-F238E27FC236}">
                <a16:creationId xmlns:a16="http://schemas.microsoft.com/office/drawing/2014/main" id="{BDA01B01-58F7-B0B1-9F75-A024792A5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2311" y="-2133527"/>
            <a:ext cx="470687" cy="470687"/>
          </a:xfrm>
          <a:prstGeom prst="rect">
            <a:avLst/>
          </a:prstGeom>
        </p:spPr>
      </p:pic>
      <p:sp>
        <p:nvSpPr>
          <p:cNvPr id="2" name="Google Shape;398;p32">
            <a:extLst>
              <a:ext uri="{FF2B5EF4-FFF2-40B4-BE49-F238E27FC236}">
                <a16:creationId xmlns:a16="http://schemas.microsoft.com/office/drawing/2014/main" id="{D5C6E492-4D75-1E1E-EEA7-96C6290EAE7B}"/>
              </a:ext>
            </a:extLst>
          </p:cNvPr>
          <p:cNvSpPr/>
          <p:nvPr/>
        </p:nvSpPr>
        <p:spPr>
          <a:xfrm>
            <a:off x="1671639" y="1875236"/>
            <a:ext cx="5800725" cy="163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10" name="Google Shape;399;p32">
            <a:extLst>
              <a:ext uri="{FF2B5EF4-FFF2-40B4-BE49-F238E27FC236}">
                <a16:creationId xmlns:a16="http://schemas.microsoft.com/office/drawing/2014/main" id="{8ECC7C35-2272-D579-C70F-9298CEBBAE0E}"/>
              </a:ext>
            </a:extLst>
          </p:cNvPr>
          <p:cNvSpPr/>
          <p:nvPr/>
        </p:nvSpPr>
        <p:spPr>
          <a:xfrm>
            <a:off x="1671639" y="1875236"/>
            <a:ext cx="1289475" cy="163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33" name="Google Shape;417;p32">
            <a:extLst>
              <a:ext uri="{FF2B5EF4-FFF2-40B4-BE49-F238E27FC236}">
                <a16:creationId xmlns:a16="http://schemas.microsoft.com/office/drawing/2014/main" id="{820077BF-3E09-5D72-AB6E-7937B9459D44}"/>
              </a:ext>
            </a:extLst>
          </p:cNvPr>
          <p:cNvSpPr/>
          <p:nvPr/>
        </p:nvSpPr>
        <p:spPr>
          <a:xfrm>
            <a:off x="3175400" y="1875236"/>
            <a:ext cx="1289475" cy="163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55" name="Google Shape;435;p32">
            <a:extLst>
              <a:ext uri="{FF2B5EF4-FFF2-40B4-BE49-F238E27FC236}">
                <a16:creationId xmlns:a16="http://schemas.microsoft.com/office/drawing/2014/main" id="{E6734439-6750-6C92-873D-CDB9F677FB14}"/>
              </a:ext>
            </a:extLst>
          </p:cNvPr>
          <p:cNvSpPr/>
          <p:nvPr/>
        </p:nvSpPr>
        <p:spPr>
          <a:xfrm>
            <a:off x="4679161" y="1875236"/>
            <a:ext cx="1289475" cy="163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208" name="Google Shape;453;p32">
            <a:extLst>
              <a:ext uri="{FF2B5EF4-FFF2-40B4-BE49-F238E27FC236}">
                <a16:creationId xmlns:a16="http://schemas.microsoft.com/office/drawing/2014/main" id="{AF60FFEA-4A41-D731-A240-ECB5BA0332A2}"/>
              </a:ext>
            </a:extLst>
          </p:cNvPr>
          <p:cNvSpPr/>
          <p:nvPr/>
        </p:nvSpPr>
        <p:spPr>
          <a:xfrm>
            <a:off x="6182922" y="1875236"/>
            <a:ext cx="1289475" cy="163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pic>
        <p:nvPicPr>
          <p:cNvPr id="13" name="Picture 12" descr="A wrench and screwdriver crossed&#10;&#10;AI-generated content may be incorrect.">
            <a:extLst>
              <a:ext uri="{FF2B5EF4-FFF2-40B4-BE49-F238E27FC236}">
                <a16:creationId xmlns:a16="http://schemas.microsoft.com/office/drawing/2014/main" id="{38795CA2-A0E6-81F8-BB39-38D77DCC5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7958" y="35639"/>
            <a:ext cx="412982" cy="412982"/>
          </a:xfrm>
          <a:prstGeom prst="rect">
            <a:avLst/>
          </a:prstGeom>
        </p:spPr>
      </p:pic>
      <p:pic>
        <p:nvPicPr>
          <p:cNvPr id="9" name="Picture 8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E4398CA4-75A0-9BB1-EB9A-148A8C6E2A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89" y="1404527"/>
            <a:ext cx="7151609" cy="3047804"/>
          </a:xfrm>
          <a:prstGeom prst="rect">
            <a:avLst/>
          </a:prstGeom>
        </p:spPr>
      </p:pic>
      <p:sp>
        <p:nvSpPr>
          <p:cNvPr id="14" name="Google Shape;229;p29">
            <a:extLst>
              <a:ext uri="{FF2B5EF4-FFF2-40B4-BE49-F238E27FC236}">
                <a16:creationId xmlns:a16="http://schemas.microsoft.com/office/drawing/2014/main" id="{241FA674-31DD-90C5-FDA9-FF277812464F}"/>
              </a:ext>
            </a:extLst>
          </p:cNvPr>
          <p:cNvSpPr/>
          <p:nvPr/>
        </p:nvSpPr>
        <p:spPr>
          <a:xfrm>
            <a:off x="458246" y="388579"/>
            <a:ext cx="3707346" cy="5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3000"/>
            </a:pPr>
            <a:r>
              <a:rPr lang="en-US" sz="2400" dirty="0">
                <a:solidFill>
                  <a:schemeClr val="bg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Product &amp; Engineering</a:t>
            </a:r>
            <a:endParaRPr lang="en-US" sz="24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229;p29">
            <a:extLst>
              <a:ext uri="{FF2B5EF4-FFF2-40B4-BE49-F238E27FC236}">
                <a16:creationId xmlns:a16="http://schemas.microsoft.com/office/drawing/2014/main" id="{FA3B4A54-07DC-2ABD-D244-4B390AB2745A}"/>
              </a:ext>
            </a:extLst>
          </p:cNvPr>
          <p:cNvSpPr/>
          <p:nvPr/>
        </p:nvSpPr>
        <p:spPr>
          <a:xfrm>
            <a:off x="556946" y="1025351"/>
            <a:ext cx="3495600" cy="71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3000"/>
            </a:pPr>
            <a:r>
              <a:rPr lang="en-US" sz="1800" dirty="0">
                <a:gradFill>
                  <a:gsLst>
                    <a:gs pos="0">
                      <a:srgbClr val="29878F"/>
                    </a:gs>
                    <a:gs pos="88000">
                      <a:srgbClr val="51AF75"/>
                    </a:gs>
                    <a:gs pos="98000">
                      <a:srgbClr val="79D65B"/>
                    </a:gs>
                  </a:gsLst>
                  <a:lin ang="10800000" scaled="1"/>
                </a:gradFill>
                <a:latin typeface="Archivo ExtraBold"/>
                <a:ea typeface="Calibri"/>
                <a:cs typeface="Archivo ExtraBold"/>
                <a:sym typeface="Archivo ExtraBold"/>
              </a:rPr>
              <a:t>Demo Architecture</a:t>
            </a:r>
            <a:endParaRPr lang="en-US" sz="1800" dirty="0">
              <a:gradFill>
                <a:gsLst>
                  <a:gs pos="0">
                    <a:srgbClr val="29878F"/>
                  </a:gs>
                  <a:gs pos="88000">
                    <a:srgbClr val="51AF75"/>
                  </a:gs>
                  <a:gs pos="98000">
                    <a:srgbClr val="79D65B"/>
                  </a:gs>
                </a:gsLst>
                <a:lin ang="10800000" scaled="1"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5686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9878F"/>
            </a:gs>
            <a:gs pos="88000">
              <a:srgbClr val="51AF75"/>
            </a:gs>
            <a:gs pos="98000">
              <a:srgbClr val="79D65B"/>
            </a:gs>
          </a:gsLst>
          <a:lin ang="10800000" scaled="1"/>
        </a:gradFill>
        <a:effectLst/>
      </p:bgPr>
    </p:bg>
    <p:spTree>
      <p:nvGrpSpPr>
        <p:cNvPr id="1" name="Shape 199">
          <a:extLst>
            <a:ext uri="{FF2B5EF4-FFF2-40B4-BE49-F238E27FC236}">
              <a16:creationId xmlns:a16="http://schemas.microsoft.com/office/drawing/2014/main" id="{31FEE538-BFB1-834E-499F-011DD81E0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30A3597-0D08-A609-28BF-794E9440A1FB}"/>
              </a:ext>
            </a:extLst>
          </p:cNvPr>
          <p:cNvSpPr/>
          <p:nvPr/>
        </p:nvSpPr>
        <p:spPr>
          <a:xfrm>
            <a:off x="142239" y="906779"/>
            <a:ext cx="8874199" cy="3526670"/>
          </a:xfrm>
          <a:prstGeom prst="roundRect">
            <a:avLst/>
          </a:prstGeom>
          <a:solidFill>
            <a:srgbClr val="EAEAE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oftRound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Google Shape;203;p28">
            <a:extLst>
              <a:ext uri="{FF2B5EF4-FFF2-40B4-BE49-F238E27FC236}">
                <a16:creationId xmlns:a16="http://schemas.microsoft.com/office/drawing/2014/main" id="{23A1FBE3-A8DE-B3A6-0012-EF05F1EA9705}"/>
              </a:ext>
            </a:extLst>
          </p:cNvPr>
          <p:cNvSpPr/>
          <p:nvPr/>
        </p:nvSpPr>
        <p:spPr>
          <a:xfrm>
            <a:off x="1930600" y="1129309"/>
            <a:ext cx="5286375" cy="185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39BC97F-9887-AF24-439D-907C6F574E0F}"/>
              </a:ext>
            </a:extLst>
          </p:cNvPr>
          <p:cNvSpPr/>
          <p:nvPr/>
        </p:nvSpPr>
        <p:spPr>
          <a:xfrm>
            <a:off x="-37724" y="4575611"/>
            <a:ext cx="9182608" cy="608674"/>
          </a:xfrm>
          <a:prstGeom prst="rect">
            <a:avLst/>
          </a:prstGeom>
          <a:solidFill>
            <a:srgbClr val="EAEAE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Google Shape;265;p29">
            <a:extLst>
              <a:ext uri="{FF2B5EF4-FFF2-40B4-BE49-F238E27FC236}">
                <a16:creationId xmlns:a16="http://schemas.microsoft.com/office/drawing/2014/main" id="{D51B1692-D435-3056-04B4-ECBB383EEB3C}"/>
              </a:ext>
            </a:extLst>
          </p:cNvPr>
          <p:cNvSpPr/>
          <p:nvPr/>
        </p:nvSpPr>
        <p:spPr>
          <a:xfrm>
            <a:off x="4147172" y="4717881"/>
            <a:ext cx="1016429" cy="256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chivo SemiBold"/>
              <a:buNone/>
            </a:pPr>
            <a:r>
              <a:rPr lang="en-US" sz="1600" b="0" i="0" u="none" strike="noStrike" cap="none" dirty="0" err="1">
                <a:gradFill flip="none" rotWithShape="1">
                  <a:gsLst>
                    <a:gs pos="23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  <a:tileRect/>
                </a:gra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  <a:sym typeface="Calibri"/>
              </a:rPr>
              <a:t>GreenGait</a:t>
            </a:r>
            <a:endParaRPr sz="1600" b="0" i="0" u="none" strike="noStrike" cap="none" dirty="0">
              <a:gradFill flip="none" rotWithShape="1">
                <a:gsLst>
                  <a:gs pos="23000">
                    <a:srgbClr val="79D65B"/>
                  </a:gs>
                  <a:gs pos="100000">
                    <a:srgbClr val="0A9CAB"/>
                  </a:gs>
                </a:gsLst>
                <a:lin ang="10800000" scaled="1"/>
                <a:tileRect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" name="Picture 48" descr="A hexagon with white text&#10;&#10;AI-generated content may be incorrect.">
            <a:extLst>
              <a:ext uri="{FF2B5EF4-FFF2-40B4-BE49-F238E27FC236}">
                <a16:creationId xmlns:a16="http://schemas.microsoft.com/office/drawing/2014/main" id="{22F220D9-619D-F20B-3C91-84E42087AD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632" y="4643840"/>
            <a:ext cx="382629" cy="382629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74842F8-7FB8-461C-DB63-CC1F6310F766}"/>
              </a:ext>
            </a:extLst>
          </p:cNvPr>
          <p:cNvSpPr/>
          <p:nvPr/>
        </p:nvSpPr>
        <p:spPr>
          <a:xfrm rot="6349471">
            <a:off x="8227577" y="-1009213"/>
            <a:ext cx="2027886" cy="2256368"/>
          </a:xfrm>
          <a:custGeom>
            <a:avLst/>
            <a:gdLst>
              <a:gd name="connsiteX0" fmla="*/ 1401219 w 2703848"/>
              <a:gd name="connsiteY0" fmla="*/ 0 h 3008491"/>
              <a:gd name="connsiteX1" fmla="*/ 1496286 w 2703848"/>
              <a:gd name="connsiteY1" fmla="*/ 14509 h 3008491"/>
              <a:gd name="connsiteX2" fmla="*/ 2703848 w 2703848"/>
              <a:gd name="connsiteY2" fmla="*/ 1496137 h 3008491"/>
              <a:gd name="connsiteX3" fmla="*/ 2635856 w 2703848"/>
              <a:gd name="connsiteY3" fmla="*/ 1945865 h 3008491"/>
              <a:gd name="connsiteX4" fmla="*/ 2592975 w 2703848"/>
              <a:gd name="connsiteY4" fmla="*/ 2063025 h 3008491"/>
              <a:gd name="connsiteX5" fmla="*/ 2585000 w 2703848"/>
              <a:gd name="connsiteY5" fmla="*/ 2084813 h 3008491"/>
              <a:gd name="connsiteX6" fmla="*/ 1780170 w 2703848"/>
              <a:gd name="connsiteY6" fmla="*/ 2889643 h 3008491"/>
              <a:gd name="connsiteX7" fmla="*/ 1695568 w 2703848"/>
              <a:gd name="connsiteY7" fmla="*/ 2920608 h 3008491"/>
              <a:gd name="connsiteX8" fmla="*/ 1641222 w 2703848"/>
              <a:gd name="connsiteY8" fmla="*/ 2940499 h 3008491"/>
              <a:gd name="connsiteX9" fmla="*/ 1191494 w 2703848"/>
              <a:gd name="connsiteY9" fmla="*/ 3008491 h 3008491"/>
              <a:gd name="connsiteX10" fmla="*/ 741766 w 2703848"/>
              <a:gd name="connsiteY10" fmla="*/ 2940499 h 3008491"/>
              <a:gd name="connsiteX11" fmla="*/ 710448 w 2703848"/>
              <a:gd name="connsiteY11" fmla="*/ 2929037 h 3008491"/>
              <a:gd name="connsiteX12" fmla="*/ 602818 w 2703848"/>
              <a:gd name="connsiteY12" fmla="*/ 2889643 h 3008491"/>
              <a:gd name="connsiteX13" fmla="*/ 229496 w 2703848"/>
              <a:gd name="connsiteY13" fmla="*/ 2663143 h 3008491"/>
              <a:gd name="connsiteX14" fmla="*/ 209725 w 2703848"/>
              <a:gd name="connsiteY14" fmla="*/ 2645174 h 3008491"/>
              <a:gd name="connsiteX15" fmla="*/ 122098 w 2703848"/>
              <a:gd name="connsiteY15" fmla="*/ 2565533 h 3008491"/>
              <a:gd name="connsiteX16" fmla="*/ 24488 w 2703848"/>
              <a:gd name="connsiteY16" fmla="*/ 2458135 h 3008491"/>
              <a:gd name="connsiteX17" fmla="*/ 0 w 2703848"/>
              <a:gd name="connsiteY17" fmla="*/ 2425387 h 3008491"/>
              <a:gd name="connsiteX18" fmla="*/ 55096 w 2703848"/>
              <a:gd name="connsiteY18" fmla="*/ 2433796 h 3008491"/>
              <a:gd name="connsiteX19" fmla="*/ 209725 w 2703848"/>
              <a:gd name="connsiteY19" fmla="*/ 2441604 h 3008491"/>
              <a:gd name="connsiteX20" fmla="*/ 364354 w 2703848"/>
              <a:gd name="connsiteY20" fmla="*/ 2433796 h 3008491"/>
              <a:gd name="connsiteX21" fmla="*/ 419449 w 2703848"/>
              <a:gd name="connsiteY21" fmla="*/ 2425387 h 3008491"/>
              <a:gd name="connsiteX22" fmla="*/ 514517 w 2703848"/>
              <a:gd name="connsiteY22" fmla="*/ 2410878 h 3008491"/>
              <a:gd name="connsiteX23" fmla="*/ 659453 w 2703848"/>
              <a:gd name="connsiteY23" fmla="*/ 2373612 h 3008491"/>
              <a:gd name="connsiteX24" fmla="*/ 713940 w 2703848"/>
              <a:gd name="connsiteY24" fmla="*/ 2353669 h 3008491"/>
              <a:gd name="connsiteX25" fmla="*/ 798401 w 2703848"/>
              <a:gd name="connsiteY25" fmla="*/ 2322756 h 3008491"/>
              <a:gd name="connsiteX26" fmla="*/ 1171723 w 2703848"/>
              <a:gd name="connsiteY26" fmla="*/ 2096256 h 3008491"/>
              <a:gd name="connsiteX27" fmla="*/ 1207747 w 2703848"/>
              <a:gd name="connsiteY27" fmla="*/ 2063516 h 3008491"/>
              <a:gd name="connsiteX28" fmla="*/ 1279121 w 2703848"/>
              <a:gd name="connsiteY28" fmla="*/ 1998646 h 3008491"/>
              <a:gd name="connsiteX29" fmla="*/ 1691353 w 2703848"/>
              <a:gd name="connsiteY29" fmla="*/ 1234042 h 3008491"/>
              <a:gd name="connsiteX30" fmla="*/ 1695710 w 2703848"/>
              <a:gd name="connsiteY30" fmla="*/ 1205494 h 3008491"/>
              <a:gd name="connsiteX31" fmla="*/ 1714271 w 2703848"/>
              <a:gd name="connsiteY31" fmla="*/ 1083879 h 3008491"/>
              <a:gd name="connsiteX32" fmla="*/ 1722079 w 2703848"/>
              <a:gd name="connsiteY32" fmla="*/ 929250 h 3008491"/>
              <a:gd name="connsiteX33" fmla="*/ 1463793 w 2703848"/>
              <a:gd name="connsiteY33" fmla="*/ 83679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3848" h="3008491">
                <a:moveTo>
                  <a:pt x="1401219" y="0"/>
                </a:moveTo>
                <a:lnTo>
                  <a:pt x="1496286" y="14509"/>
                </a:lnTo>
                <a:cubicBezTo>
                  <a:pt x="2185440" y="155530"/>
                  <a:pt x="2703848" y="765293"/>
                  <a:pt x="2703848" y="1496137"/>
                </a:cubicBezTo>
                <a:cubicBezTo>
                  <a:pt x="2703848" y="1652747"/>
                  <a:pt x="2680044" y="1803796"/>
                  <a:pt x="2635856" y="1945865"/>
                </a:cubicBezTo>
                <a:lnTo>
                  <a:pt x="2592975" y="2063025"/>
                </a:lnTo>
                <a:lnTo>
                  <a:pt x="2585000" y="2084813"/>
                </a:lnTo>
                <a:cubicBezTo>
                  <a:pt x="2431941" y="2446685"/>
                  <a:pt x="2142041" y="2736584"/>
                  <a:pt x="1780170" y="2889643"/>
                </a:cubicBezTo>
                <a:lnTo>
                  <a:pt x="1695568" y="2920608"/>
                </a:lnTo>
                <a:lnTo>
                  <a:pt x="1641222" y="2940499"/>
                </a:lnTo>
                <a:cubicBezTo>
                  <a:pt x="1499153" y="2984687"/>
                  <a:pt x="1348104" y="3008491"/>
                  <a:pt x="1191494" y="3008491"/>
                </a:cubicBezTo>
                <a:cubicBezTo>
                  <a:pt x="1034885" y="3008491"/>
                  <a:pt x="883835" y="2984687"/>
                  <a:pt x="741766" y="2940499"/>
                </a:cubicBezTo>
                <a:lnTo>
                  <a:pt x="710448" y="2929037"/>
                </a:lnTo>
                <a:lnTo>
                  <a:pt x="602818" y="2889643"/>
                </a:lnTo>
                <a:cubicBezTo>
                  <a:pt x="467116" y="2832246"/>
                  <a:pt x="341536" y="2755606"/>
                  <a:pt x="229496" y="2663143"/>
                </a:cubicBezTo>
                <a:lnTo>
                  <a:pt x="209725" y="2645174"/>
                </a:lnTo>
                <a:lnTo>
                  <a:pt x="122098" y="2565533"/>
                </a:lnTo>
                <a:cubicBezTo>
                  <a:pt x="87888" y="2531323"/>
                  <a:pt x="55309" y="2495481"/>
                  <a:pt x="24488" y="2458135"/>
                </a:cubicBezTo>
                <a:lnTo>
                  <a:pt x="0" y="2425387"/>
                </a:lnTo>
                <a:lnTo>
                  <a:pt x="55096" y="2433796"/>
                </a:lnTo>
                <a:cubicBezTo>
                  <a:pt x="105937" y="2438959"/>
                  <a:pt x="157522" y="2441604"/>
                  <a:pt x="209725" y="2441604"/>
                </a:cubicBezTo>
                <a:cubicBezTo>
                  <a:pt x="261928" y="2441604"/>
                  <a:pt x="313514" y="2438959"/>
                  <a:pt x="364354" y="2433796"/>
                </a:cubicBezTo>
                <a:lnTo>
                  <a:pt x="419449" y="2425387"/>
                </a:lnTo>
                <a:lnTo>
                  <a:pt x="514517" y="2410878"/>
                </a:lnTo>
                <a:cubicBezTo>
                  <a:pt x="563743" y="2400806"/>
                  <a:pt x="612097" y="2388341"/>
                  <a:pt x="659453" y="2373612"/>
                </a:cubicBezTo>
                <a:lnTo>
                  <a:pt x="713940" y="2353669"/>
                </a:lnTo>
                <a:lnTo>
                  <a:pt x="798401" y="2322756"/>
                </a:lnTo>
                <a:cubicBezTo>
                  <a:pt x="934103" y="2265359"/>
                  <a:pt x="1059684" y="2188719"/>
                  <a:pt x="1171723" y="2096256"/>
                </a:cubicBezTo>
                <a:lnTo>
                  <a:pt x="1207747" y="2063516"/>
                </a:lnTo>
                <a:lnTo>
                  <a:pt x="1279121" y="1998646"/>
                </a:lnTo>
                <a:cubicBezTo>
                  <a:pt x="1484383" y="1793384"/>
                  <a:pt x="1630916" y="1529394"/>
                  <a:pt x="1691353" y="1234042"/>
                </a:cubicBezTo>
                <a:lnTo>
                  <a:pt x="1695710" y="1205494"/>
                </a:lnTo>
                <a:lnTo>
                  <a:pt x="1714271" y="1083879"/>
                </a:lnTo>
                <a:cubicBezTo>
                  <a:pt x="1719434" y="1033039"/>
                  <a:pt x="1722079" y="981453"/>
                  <a:pt x="1722079" y="929250"/>
                </a:cubicBezTo>
                <a:cubicBezTo>
                  <a:pt x="1722079" y="616031"/>
                  <a:pt x="1626861" y="325052"/>
                  <a:pt x="1463793" y="83679"/>
                </a:cubicBezTo>
                <a:close/>
              </a:path>
            </a:pathLst>
          </a:custGeom>
          <a:solidFill>
            <a:srgbClr val="29878F"/>
          </a:solidFill>
          <a:ln>
            <a:solidFill>
              <a:srgbClr val="29878F"/>
            </a:solidFill>
          </a:ln>
          <a:effectLst>
            <a:outerShdw blurRad="190500" dist="190500" dir="48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 dirty="0">
              <a:effectLst>
                <a:outerShdw blurRad="190500" dist="1905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C92D5FC-0801-895B-AA42-49EA0D6752F2}"/>
              </a:ext>
            </a:extLst>
          </p:cNvPr>
          <p:cNvSpPr/>
          <p:nvPr/>
        </p:nvSpPr>
        <p:spPr>
          <a:xfrm rot="2506641">
            <a:off x="8017601" y="-583886"/>
            <a:ext cx="2268531" cy="1559432"/>
          </a:xfrm>
          <a:custGeom>
            <a:avLst/>
            <a:gdLst>
              <a:gd name="connsiteX0" fmla="*/ 110874 w 3024708"/>
              <a:gd name="connsiteY0" fmla="*/ 0 h 2079242"/>
              <a:gd name="connsiteX1" fmla="*/ 118848 w 3024708"/>
              <a:gd name="connsiteY1" fmla="*/ 21788 h 2079242"/>
              <a:gd name="connsiteX2" fmla="*/ 258286 w 3024708"/>
              <a:gd name="connsiteY2" fmla="*/ 278683 h 2079242"/>
              <a:gd name="connsiteX3" fmla="*/ 320860 w 3024708"/>
              <a:gd name="connsiteY3" fmla="*/ 362362 h 2079242"/>
              <a:gd name="connsiteX4" fmla="*/ 345348 w 3024708"/>
              <a:gd name="connsiteY4" fmla="*/ 395110 h 2079242"/>
              <a:gd name="connsiteX5" fmla="*/ 442958 w 3024708"/>
              <a:gd name="connsiteY5" fmla="*/ 502508 h 2079242"/>
              <a:gd name="connsiteX6" fmla="*/ 530585 w 3024708"/>
              <a:gd name="connsiteY6" fmla="*/ 582149 h 2079242"/>
              <a:gd name="connsiteX7" fmla="*/ 550356 w 3024708"/>
              <a:gd name="connsiteY7" fmla="*/ 600118 h 2079242"/>
              <a:gd name="connsiteX8" fmla="*/ 923678 w 3024708"/>
              <a:gd name="connsiteY8" fmla="*/ 826618 h 2079242"/>
              <a:gd name="connsiteX9" fmla="*/ 1031308 w 3024708"/>
              <a:gd name="connsiteY9" fmla="*/ 866012 h 2079242"/>
              <a:gd name="connsiteX10" fmla="*/ 1062626 w 3024708"/>
              <a:gd name="connsiteY10" fmla="*/ 877474 h 2079242"/>
              <a:gd name="connsiteX11" fmla="*/ 1512354 w 3024708"/>
              <a:gd name="connsiteY11" fmla="*/ 945466 h 2079242"/>
              <a:gd name="connsiteX12" fmla="*/ 1962082 w 3024708"/>
              <a:gd name="connsiteY12" fmla="*/ 877474 h 2079242"/>
              <a:gd name="connsiteX13" fmla="*/ 2016428 w 3024708"/>
              <a:gd name="connsiteY13" fmla="*/ 857583 h 2079242"/>
              <a:gd name="connsiteX14" fmla="*/ 2101030 w 3024708"/>
              <a:gd name="connsiteY14" fmla="*/ 826618 h 2079242"/>
              <a:gd name="connsiteX15" fmla="*/ 2905860 w 3024708"/>
              <a:gd name="connsiteY15" fmla="*/ 21788 h 2079242"/>
              <a:gd name="connsiteX16" fmla="*/ 2913835 w 3024708"/>
              <a:gd name="connsiteY16" fmla="*/ 0 h 2079242"/>
              <a:gd name="connsiteX17" fmla="*/ 2956716 w 3024708"/>
              <a:gd name="connsiteY17" fmla="*/ 117160 h 2079242"/>
              <a:gd name="connsiteX18" fmla="*/ 3024708 w 3024708"/>
              <a:gd name="connsiteY18" fmla="*/ 566888 h 2079242"/>
              <a:gd name="connsiteX19" fmla="*/ 1817146 w 3024708"/>
              <a:gd name="connsiteY19" fmla="*/ 2048516 h 2079242"/>
              <a:gd name="connsiteX20" fmla="*/ 1722908 w 3024708"/>
              <a:gd name="connsiteY20" fmla="*/ 2062899 h 2079242"/>
              <a:gd name="connsiteX21" fmla="*/ 1666983 w 3024708"/>
              <a:gd name="connsiteY21" fmla="*/ 2071434 h 2079242"/>
              <a:gd name="connsiteX22" fmla="*/ 1512354 w 3024708"/>
              <a:gd name="connsiteY22" fmla="*/ 2079242 h 2079242"/>
              <a:gd name="connsiteX23" fmla="*/ 550356 w 3024708"/>
              <a:gd name="connsiteY23" fmla="*/ 1733894 h 2079242"/>
              <a:gd name="connsiteX24" fmla="*/ 530585 w 3024708"/>
              <a:gd name="connsiteY24" fmla="*/ 1715925 h 2079242"/>
              <a:gd name="connsiteX25" fmla="*/ 442958 w 3024708"/>
              <a:gd name="connsiteY25" fmla="*/ 1636284 h 2079242"/>
              <a:gd name="connsiteX26" fmla="*/ 30726 w 3024708"/>
              <a:gd name="connsiteY26" fmla="*/ 871680 h 2079242"/>
              <a:gd name="connsiteX27" fmla="*/ 29861 w 3024708"/>
              <a:gd name="connsiteY27" fmla="*/ 866012 h 2079242"/>
              <a:gd name="connsiteX28" fmla="*/ 7808 w 3024708"/>
              <a:gd name="connsiteY28" fmla="*/ 721517 h 2079242"/>
              <a:gd name="connsiteX29" fmla="*/ 0 w 3024708"/>
              <a:gd name="connsiteY29" fmla="*/ 566888 h 2079242"/>
              <a:gd name="connsiteX30" fmla="*/ 7808 w 3024708"/>
              <a:gd name="connsiteY30" fmla="*/ 412259 h 2079242"/>
              <a:gd name="connsiteX31" fmla="*/ 26369 w 3024708"/>
              <a:gd name="connsiteY31" fmla="*/ 290644 h 2079242"/>
              <a:gd name="connsiteX32" fmla="*/ 30726 w 3024708"/>
              <a:gd name="connsiteY32" fmla="*/ 262096 h 2079242"/>
              <a:gd name="connsiteX33" fmla="*/ 67992 w 3024708"/>
              <a:gd name="connsiteY33" fmla="*/ 11716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024708" h="2079242">
                <a:moveTo>
                  <a:pt x="110874" y="0"/>
                </a:moveTo>
                <a:lnTo>
                  <a:pt x="118848" y="21788"/>
                </a:lnTo>
                <a:cubicBezTo>
                  <a:pt x="157113" y="112256"/>
                  <a:pt x="203930" y="198226"/>
                  <a:pt x="258286" y="278683"/>
                </a:cubicBezTo>
                <a:lnTo>
                  <a:pt x="320860" y="362362"/>
                </a:lnTo>
                <a:lnTo>
                  <a:pt x="345348" y="395110"/>
                </a:lnTo>
                <a:cubicBezTo>
                  <a:pt x="376169" y="432456"/>
                  <a:pt x="408748" y="468298"/>
                  <a:pt x="442958" y="502508"/>
                </a:cubicBezTo>
                <a:lnTo>
                  <a:pt x="530585" y="582149"/>
                </a:lnTo>
                <a:lnTo>
                  <a:pt x="550356" y="600118"/>
                </a:lnTo>
                <a:cubicBezTo>
                  <a:pt x="662396" y="692581"/>
                  <a:pt x="787976" y="769221"/>
                  <a:pt x="923678" y="826618"/>
                </a:cubicBezTo>
                <a:lnTo>
                  <a:pt x="1031308" y="866012"/>
                </a:lnTo>
                <a:lnTo>
                  <a:pt x="1062626" y="877474"/>
                </a:lnTo>
                <a:cubicBezTo>
                  <a:pt x="1204695" y="921662"/>
                  <a:pt x="1355745" y="945466"/>
                  <a:pt x="1512354" y="945466"/>
                </a:cubicBezTo>
                <a:cubicBezTo>
                  <a:pt x="1668964" y="945466"/>
                  <a:pt x="1820013" y="921662"/>
                  <a:pt x="1962082" y="877474"/>
                </a:cubicBezTo>
                <a:lnTo>
                  <a:pt x="2016428" y="857583"/>
                </a:lnTo>
                <a:lnTo>
                  <a:pt x="2101030" y="826618"/>
                </a:lnTo>
                <a:cubicBezTo>
                  <a:pt x="2462901" y="673559"/>
                  <a:pt x="2752801" y="383660"/>
                  <a:pt x="2905860" y="21788"/>
                </a:cubicBezTo>
                <a:lnTo>
                  <a:pt x="2913835" y="0"/>
                </a:lnTo>
                <a:lnTo>
                  <a:pt x="2956716" y="117160"/>
                </a:lnTo>
                <a:cubicBezTo>
                  <a:pt x="3000904" y="259229"/>
                  <a:pt x="3024708" y="410279"/>
                  <a:pt x="3024708" y="566888"/>
                </a:cubicBezTo>
                <a:cubicBezTo>
                  <a:pt x="3024708" y="1297732"/>
                  <a:pt x="2506300" y="1907495"/>
                  <a:pt x="1817146" y="2048516"/>
                </a:cubicBezTo>
                <a:lnTo>
                  <a:pt x="1722908" y="2062899"/>
                </a:lnTo>
                <a:lnTo>
                  <a:pt x="1666983" y="2071434"/>
                </a:lnTo>
                <a:cubicBezTo>
                  <a:pt x="1616143" y="2076597"/>
                  <a:pt x="1564557" y="2079242"/>
                  <a:pt x="1512354" y="2079242"/>
                </a:cubicBezTo>
                <a:cubicBezTo>
                  <a:pt x="1146932" y="2079242"/>
                  <a:pt x="811781" y="1949640"/>
                  <a:pt x="550356" y="1733894"/>
                </a:cubicBezTo>
                <a:lnTo>
                  <a:pt x="530585" y="1715925"/>
                </a:lnTo>
                <a:lnTo>
                  <a:pt x="442958" y="1636284"/>
                </a:lnTo>
                <a:cubicBezTo>
                  <a:pt x="237697" y="1431022"/>
                  <a:pt x="91164" y="1167032"/>
                  <a:pt x="30726" y="871680"/>
                </a:cubicBezTo>
                <a:lnTo>
                  <a:pt x="29861" y="866012"/>
                </a:lnTo>
                <a:lnTo>
                  <a:pt x="7808" y="721517"/>
                </a:lnTo>
                <a:cubicBezTo>
                  <a:pt x="2645" y="670677"/>
                  <a:pt x="0" y="619091"/>
                  <a:pt x="0" y="566888"/>
                </a:cubicBezTo>
                <a:cubicBezTo>
                  <a:pt x="0" y="514685"/>
                  <a:pt x="2645" y="463100"/>
                  <a:pt x="7808" y="412259"/>
                </a:cubicBezTo>
                <a:lnTo>
                  <a:pt x="26369" y="290644"/>
                </a:lnTo>
                <a:lnTo>
                  <a:pt x="30726" y="262096"/>
                </a:lnTo>
                <a:cubicBezTo>
                  <a:pt x="40799" y="212871"/>
                  <a:pt x="53263" y="164517"/>
                  <a:pt x="67992" y="117160"/>
                </a:cubicBezTo>
                <a:close/>
              </a:path>
            </a:pathLst>
          </a:custGeom>
          <a:solidFill>
            <a:srgbClr val="28A6B2"/>
          </a:solidFill>
          <a:ln>
            <a:solidFill>
              <a:srgbClr val="28A6B2"/>
            </a:solidFill>
          </a:ln>
          <a:effectLst>
            <a:outerShdw blurRad="190500" dist="190500" dir="84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9A4839C-412B-B9DE-8E48-779B6BEA572F}"/>
              </a:ext>
            </a:extLst>
          </p:cNvPr>
          <p:cNvSpPr/>
          <p:nvPr/>
        </p:nvSpPr>
        <p:spPr>
          <a:xfrm>
            <a:off x="8366637" y="-1252472"/>
            <a:ext cx="2028508" cy="2256274"/>
          </a:xfrm>
          <a:custGeom>
            <a:avLst/>
            <a:gdLst>
              <a:gd name="connsiteX0" fmla="*/ 1301801 w 2704677"/>
              <a:gd name="connsiteY0" fmla="*/ 0 h 3008365"/>
              <a:gd name="connsiteX1" fmla="*/ 1240055 w 2704677"/>
              <a:gd name="connsiteY1" fmla="*/ 82572 h 3008365"/>
              <a:gd name="connsiteX2" fmla="*/ 1100617 w 2704677"/>
              <a:gd name="connsiteY2" fmla="*/ 339467 h 3008365"/>
              <a:gd name="connsiteX3" fmla="*/ 1092643 w 2704677"/>
              <a:gd name="connsiteY3" fmla="*/ 361255 h 3008365"/>
              <a:gd name="connsiteX4" fmla="*/ 1049761 w 2704677"/>
              <a:gd name="connsiteY4" fmla="*/ 478415 h 3008365"/>
              <a:gd name="connsiteX5" fmla="*/ 1012495 w 2704677"/>
              <a:gd name="connsiteY5" fmla="*/ 623351 h 3008365"/>
              <a:gd name="connsiteX6" fmla="*/ 1008138 w 2704677"/>
              <a:gd name="connsiteY6" fmla="*/ 651899 h 3008365"/>
              <a:gd name="connsiteX7" fmla="*/ 989577 w 2704677"/>
              <a:gd name="connsiteY7" fmla="*/ 773514 h 3008365"/>
              <a:gd name="connsiteX8" fmla="*/ 981769 w 2704677"/>
              <a:gd name="connsiteY8" fmla="*/ 928143 h 3008365"/>
              <a:gd name="connsiteX9" fmla="*/ 989577 w 2704677"/>
              <a:gd name="connsiteY9" fmla="*/ 1082772 h 3008365"/>
              <a:gd name="connsiteX10" fmla="*/ 1011630 w 2704677"/>
              <a:gd name="connsiteY10" fmla="*/ 1227267 h 3008365"/>
              <a:gd name="connsiteX11" fmla="*/ 1012495 w 2704677"/>
              <a:gd name="connsiteY11" fmla="*/ 1232935 h 3008365"/>
              <a:gd name="connsiteX12" fmla="*/ 1424727 w 2704677"/>
              <a:gd name="connsiteY12" fmla="*/ 1997539 h 3008365"/>
              <a:gd name="connsiteX13" fmla="*/ 1512354 w 2704677"/>
              <a:gd name="connsiteY13" fmla="*/ 2077180 h 3008365"/>
              <a:gd name="connsiteX14" fmla="*/ 1532125 w 2704677"/>
              <a:gd name="connsiteY14" fmla="*/ 2095149 h 3008365"/>
              <a:gd name="connsiteX15" fmla="*/ 2494123 w 2704677"/>
              <a:gd name="connsiteY15" fmla="*/ 2440497 h 3008365"/>
              <a:gd name="connsiteX16" fmla="*/ 2648752 w 2704677"/>
              <a:gd name="connsiteY16" fmla="*/ 2432689 h 3008365"/>
              <a:gd name="connsiteX17" fmla="*/ 2704677 w 2704677"/>
              <a:gd name="connsiteY17" fmla="*/ 2424154 h 3008365"/>
              <a:gd name="connsiteX18" fmla="*/ 2679360 w 2704677"/>
              <a:gd name="connsiteY18" fmla="*/ 2458009 h 3008365"/>
              <a:gd name="connsiteX19" fmla="*/ 1512354 w 2704677"/>
              <a:gd name="connsiteY19" fmla="*/ 3008365 h 3008365"/>
              <a:gd name="connsiteX20" fmla="*/ 345348 w 2704677"/>
              <a:gd name="connsiteY20" fmla="*/ 2458009 h 3008365"/>
              <a:gd name="connsiteX21" fmla="*/ 320032 w 2704677"/>
              <a:gd name="connsiteY21" fmla="*/ 2424154 h 3008365"/>
              <a:gd name="connsiteX22" fmla="*/ 258286 w 2704677"/>
              <a:gd name="connsiteY22" fmla="*/ 2341582 h 3008365"/>
              <a:gd name="connsiteX23" fmla="*/ 0 w 2704677"/>
              <a:gd name="connsiteY23" fmla="*/ 1496011 h 3008365"/>
              <a:gd name="connsiteX24" fmla="*/ 7808 w 2704677"/>
              <a:gd name="connsiteY24" fmla="*/ 1341382 h 3008365"/>
              <a:gd name="connsiteX25" fmla="*/ 26511 w 2704677"/>
              <a:gd name="connsiteY25" fmla="*/ 1218838 h 3008365"/>
              <a:gd name="connsiteX26" fmla="*/ 30726 w 2704677"/>
              <a:gd name="connsiteY26" fmla="*/ 1191219 h 3008365"/>
              <a:gd name="connsiteX27" fmla="*/ 442958 w 2704677"/>
              <a:gd name="connsiteY27" fmla="*/ 426615 h 3008365"/>
              <a:gd name="connsiteX28" fmla="*/ 514333 w 2704677"/>
              <a:gd name="connsiteY28" fmla="*/ 361746 h 3008365"/>
              <a:gd name="connsiteX29" fmla="*/ 550356 w 2704677"/>
              <a:gd name="connsiteY29" fmla="*/ 329005 h 3008365"/>
              <a:gd name="connsiteX30" fmla="*/ 923678 w 2704677"/>
              <a:gd name="connsiteY30" fmla="*/ 102505 h 3008365"/>
              <a:gd name="connsiteX31" fmla="*/ 1008280 w 2704677"/>
              <a:gd name="connsiteY31" fmla="*/ 71540 h 3008365"/>
              <a:gd name="connsiteX32" fmla="*/ 1062626 w 2704677"/>
              <a:gd name="connsiteY32" fmla="*/ 51649 h 3008365"/>
              <a:gd name="connsiteX33" fmla="*/ 1207562 w 2704677"/>
              <a:gd name="connsiteY33" fmla="*/ 14383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4677" h="3008365">
                <a:moveTo>
                  <a:pt x="1301801" y="0"/>
                </a:moveTo>
                <a:lnTo>
                  <a:pt x="1240055" y="82572"/>
                </a:lnTo>
                <a:cubicBezTo>
                  <a:pt x="1185699" y="163029"/>
                  <a:pt x="1138882" y="248999"/>
                  <a:pt x="1100617" y="339467"/>
                </a:cubicBezTo>
                <a:lnTo>
                  <a:pt x="1092643" y="361255"/>
                </a:lnTo>
                <a:lnTo>
                  <a:pt x="1049761" y="478415"/>
                </a:lnTo>
                <a:cubicBezTo>
                  <a:pt x="1035032" y="525772"/>
                  <a:pt x="1022568" y="574126"/>
                  <a:pt x="1012495" y="623351"/>
                </a:cubicBezTo>
                <a:lnTo>
                  <a:pt x="1008138" y="651899"/>
                </a:lnTo>
                <a:lnTo>
                  <a:pt x="989577" y="773514"/>
                </a:lnTo>
                <a:cubicBezTo>
                  <a:pt x="984414" y="824355"/>
                  <a:pt x="981769" y="875940"/>
                  <a:pt x="981769" y="928143"/>
                </a:cubicBezTo>
                <a:cubicBezTo>
                  <a:pt x="981769" y="980346"/>
                  <a:pt x="984414" y="1031932"/>
                  <a:pt x="989577" y="1082772"/>
                </a:cubicBezTo>
                <a:lnTo>
                  <a:pt x="1011630" y="1227267"/>
                </a:lnTo>
                <a:lnTo>
                  <a:pt x="1012495" y="1232935"/>
                </a:lnTo>
                <a:cubicBezTo>
                  <a:pt x="1072933" y="1528287"/>
                  <a:pt x="1219466" y="1792277"/>
                  <a:pt x="1424727" y="1997539"/>
                </a:cubicBezTo>
                <a:lnTo>
                  <a:pt x="1512354" y="2077180"/>
                </a:lnTo>
                <a:lnTo>
                  <a:pt x="1532125" y="2095149"/>
                </a:lnTo>
                <a:cubicBezTo>
                  <a:pt x="1793550" y="2310895"/>
                  <a:pt x="2128701" y="2440497"/>
                  <a:pt x="2494123" y="2440497"/>
                </a:cubicBezTo>
                <a:cubicBezTo>
                  <a:pt x="2546326" y="2440497"/>
                  <a:pt x="2597912" y="2437852"/>
                  <a:pt x="2648752" y="2432689"/>
                </a:cubicBezTo>
                <a:lnTo>
                  <a:pt x="2704677" y="2424154"/>
                </a:lnTo>
                <a:lnTo>
                  <a:pt x="2679360" y="2458009"/>
                </a:lnTo>
                <a:cubicBezTo>
                  <a:pt x="2401972" y="2794125"/>
                  <a:pt x="1982182" y="3008365"/>
                  <a:pt x="1512354" y="3008365"/>
                </a:cubicBezTo>
                <a:cubicBezTo>
                  <a:pt x="1042526" y="3008365"/>
                  <a:pt x="622736" y="2794125"/>
                  <a:pt x="345348" y="2458009"/>
                </a:cubicBezTo>
                <a:lnTo>
                  <a:pt x="320032" y="2424154"/>
                </a:lnTo>
                <a:lnTo>
                  <a:pt x="258286" y="2341582"/>
                </a:lnTo>
                <a:cubicBezTo>
                  <a:pt x="95218" y="2100209"/>
                  <a:pt x="0" y="1809230"/>
                  <a:pt x="0" y="1496011"/>
                </a:cubicBezTo>
                <a:cubicBezTo>
                  <a:pt x="0" y="1443808"/>
                  <a:pt x="2645" y="1392223"/>
                  <a:pt x="7808" y="1341382"/>
                </a:cubicBezTo>
                <a:lnTo>
                  <a:pt x="26511" y="1218838"/>
                </a:lnTo>
                <a:lnTo>
                  <a:pt x="30726" y="1191219"/>
                </a:lnTo>
                <a:cubicBezTo>
                  <a:pt x="91164" y="895867"/>
                  <a:pt x="237697" y="631877"/>
                  <a:pt x="442958" y="426615"/>
                </a:cubicBezTo>
                <a:lnTo>
                  <a:pt x="514333" y="361746"/>
                </a:lnTo>
                <a:lnTo>
                  <a:pt x="550356" y="329005"/>
                </a:lnTo>
                <a:cubicBezTo>
                  <a:pt x="662396" y="236543"/>
                  <a:pt x="787976" y="159902"/>
                  <a:pt x="923678" y="102505"/>
                </a:cubicBezTo>
                <a:lnTo>
                  <a:pt x="1008280" y="71540"/>
                </a:lnTo>
                <a:lnTo>
                  <a:pt x="1062626" y="51649"/>
                </a:lnTo>
                <a:cubicBezTo>
                  <a:pt x="1109983" y="36920"/>
                  <a:pt x="1158337" y="24456"/>
                  <a:pt x="1207562" y="14383"/>
                </a:cubicBezTo>
                <a:close/>
              </a:path>
            </a:pathLst>
          </a:custGeom>
          <a:solidFill>
            <a:srgbClr val="19A4A0"/>
          </a:solidFill>
          <a:ln>
            <a:solidFill>
              <a:srgbClr val="19A4A0"/>
            </a:solidFill>
          </a:ln>
          <a:effectLst>
            <a:outerShdw blurRad="190500" dist="190500" dir="9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30E7743-6340-2F95-8145-574488CFDFA7}"/>
              </a:ext>
            </a:extLst>
          </p:cNvPr>
          <p:cNvSpPr/>
          <p:nvPr/>
        </p:nvSpPr>
        <p:spPr>
          <a:xfrm rot="17042089">
            <a:off x="8550843" y="-1191604"/>
            <a:ext cx="2028507" cy="2256274"/>
          </a:xfrm>
          <a:custGeom>
            <a:avLst/>
            <a:gdLst>
              <a:gd name="connsiteX0" fmla="*/ 1512354 w 2704676"/>
              <a:gd name="connsiteY0" fmla="*/ 0 h 3008365"/>
              <a:gd name="connsiteX1" fmla="*/ 1962082 w 2704676"/>
              <a:gd name="connsiteY1" fmla="*/ 67992 h 3008365"/>
              <a:gd name="connsiteX2" fmla="*/ 1993400 w 2704676"/>
              <a:gd name="connsiteY2" fmla="*/ 79455 h 3008365"/>
              <a:gd name="connsiteX3" fmla="*/ 2101030 w 2704676"/>
              <a:gd name="connsiteY3" fmla="*/ 118848 h 3008365"/>
              <a:gd name="connsiteX4" fmla="*/ 2474352 w 2704676"/>
              <a:gd name="connsiteY4" fmla="*/ 345348 h 3008365"/>
              <a:gd name="connsiteX5" fmla="*/ 2494124 w 2704676"/>
              <a:gd name="connsiteY5" fmla="*/ 363318 h 3008365"/>
              <a:gd name="connsiteX6" fmla="*/ 2581750 w 2704676"/>
              <a:gd name="connsiteY6" fmla="*/ 442958 h 3008365"/>
              <a:gd name="connsiteX7" fmla="*/ 2679360 w 2704676"/>
              <a:gd name="connsiteY7" fmla="*/ 550356 h 3008365"/>
              <a:gd name="connsiteX8" fmla="*/ 2704676 w 2704676"/>
              <a:gd name="connsiteY8" fmla="*/ 584211 h 3008365"/>
              <a:gd name="connsiteX9" fmla="*/ 2648753 w 2704676"/>
              <a:gd name="connsiteY9" fmla="*/ 575676 h 3008365"/>
              <a:gd name="connsiteX10" fmla="*/ 2494124 w 2704676"/>
              <a:gd name="connsiteY10" fmla="*/ 567868 h 3008365"/>
              <a:gd name="connsiteX11" fmla="*/ 2339495 w 2704676"/>
              <a:gd name="connsiteY11" fmla="*/ 575676 h 3008365"/>
              <a:gd name="connsiteX12" fmla="*/ 2283571 w 2704676"/>
              <a:gd name="connsiteY12" fmla="*/ 584211 h 3008365"/>
              <a:gd name="connsiteX13" fmla="*/ 2189332 w 2704676"/>
              <a:gd name="connsiteY13" fmla="*/ 598594 h 3008365"/>
              <a:gd name="connsiteX14" fmla="*/ 2044396 w 2704676"/>
              <a:gd name="connsiteY14" fmla="*/ 635860 h 3008365"/>
              <a:gd name="connsiteX15" fmla="*/ 1990050 w 2704676"/>
              <a:gd name="connsiteY15" fmla="*/ 655751 h 3008365"/>
              <a:gd name="connsiteX16" fmla="*/ 1905448 w 2704676"/>
              <a:gd name="connsiteY16" fmla="*/ 686716 h 3008365"/>
              <a:gd name="connsiteX17" fmla="*/ 1532126 w 2704676"/>
              <a:gd name="connsiteY17" fmla="*/ 913216 h 3008365"/>
              <a:gd name="connsiteX18" fmla="*/ 1496103 w 2704676"/>
              <a:gd name="connsiteY18" fmla="*/ 945957 h 3008365"/>
              <a:gd name="connsiteX19" fmla="*/ 1424728 w 2704676"/>
              <a:gd name="connsiteY19" fmla="*/ 1010826 h 3008365"/>
              <a:gd name="connsiteX20" fmla="*/ 1012496 w 2704676"/>
              <a:gd name="connsiteY20" fmla="*/ 1775430 h 3008365"/>
              <a:gd name="connsiteX21" fmla="*/ 1008281 w 2704676"/>
              <a:gd name="connsiteY21" fmla="*/ 1803049 h 3008365"/>
              <a:gd name="connsiteX22" fmla="*/ 989578 w 2704676"/>
              <a:gd name="connsiteY22" fmla="*/ 1925593 h 3008365"/>
              <a:gd name="connsiteX23" fmla="*/ 981770 w 2704676"/>
              <a:gd name="connsiteY23" fmla="*/ 2080222 h 3008365"/>
              <a:gd name="connsiteX24" fmla="*/ 1240056 w 2704676"/>
              <a:gd name="connsiteY24" fmla="*/ 2925793 h 3008365"/>
              <a:gd name="connsiteX25" fmla="*/ 1301802 w 2704676"/>
              <a:gd name="connsiteY25" fmla="*/ 3008365 h 3008365"/>
              <a:gd name="connsiteX26" fmla="*/ 1207562 w 2704676"/>
              <a:gd name="connsiteY26" fmla="*/ 2993982 h 3008365"/>
              <a:gd name="connsiteX27" fmla="*/ 0 w 2704676"/>
              <a:gd name="connsiteY27" fmla="*/ 1512354 h 3008365"/>
              <a:gd name="connsiteX28" fmla="*/ 67992 w 2704676"/>
              <a:gd name="connsiteY28" fmla="*/ 1062626 h 3008365"/>
              <a:gd name="connsiteX29" fmla="*/ 110874 w 2704676"/>
              <a:gd name="connsiteY29" fmla="*/ 945466 h 3008365"/>
              <a:gd name="connsiteX30" fmla="*/ 118848 w 2704676"/>
              <a:gd name="connsiteY30" fmla="*/ 923678 h 3008365"/>
              <a:gd name="connsiteX31" fmla="*/ 923678 w 2704676"/>
              <a:gd name="connsiteY31" fmla="*/ 118848 h 3008365"/>
              <a:gd name="connsiteX32" fmla="*/ 1008139 w 2704676"/>
              <a:gd name="connsiteY32" fmla="*/ 87935 h 3008365"/>
              <a:gd name="connsiteX33" fmla="*/ 1062626 w 2704676"/>
              <a:gd name="connsiteY33" fmla="*/ 67992 h 3008365"/>
              <a:gd name="connsiteX34" fmla="*/ 1512354 w 2704676"/>
              <a:gd name="connsiteY34" fmla="*/ 0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04676" h="3008365">
                <a:moveTo>
                  <a:pt x="1512354" y="0"/>
                </a:moveTo>
                <a:cubicBezTo>
                  <a:pt x="1668964" y="0"/>
                  <a:pt x="1820013" y="23805"/>
                  <a:pt x="1962082" y="67992"/>
                </a:cubicBezTo>
                <a:lnTo>
                  <a:pt x="1993400" y="79455"/>
                </a:lnTo>
                <a:lnTo>
                  <a:pt x="2101030" y="118848"/>
                </a:lnTo>
                <a:cubicBezTo>
                  <a:pt x="2236732" y="176245"/>
                  <a:pt x="2362313" y="252886"/>
                  <a:pt x="2474352" y="345348"/>
                </a:cubicBezTo>
                <a:lnTo>
                  <a:pt x="2494124" y="363318"/>
                </a:lnTo>
                <a:lnTo>
                  <a:pt x="2581750" y="442958"/>
                </a:lnTo>
                <a:cubicBezTo>
                  <a:pt x="2615960" y="477169"/>
                  <a:pt x="2648539" y="513010"/>
                  <a:pt x="2679360" y="550356"/>
                </a:cubicBezTo>
                <a:lnTo>
                  <a:pt x="2704676" y="584211"/>
                </a:lnTo>
                <a:lnTo>
                  <a:pt x="2648753" y="575676"/>
                </a:lnTo>
                <a:cubicBezTo>
                  <a:pt x="2597913" y="570513"/>
                  <a:pt x="2546327" y="567868"/>
                  <a:pt x="2494124" y="567868"/>
                </a:cubicBezTo>
                <a:cubicBezTo>
                  <a:pt x="2441921" y="567868"/>
                  <a:pt x="2390336" y="570513"/>
                  <a:pt x="2339495" y="575676"/>
                </a:cubicBezTo>
                <a:lnTo>
                  <a:pt x="2283571" y="584211"/>
                </a:lnTo>
                <a:lnTo>
                  <a:pt x="2189332" y="598594"/>
                </a:lnTo>
                <a:cubicBezTo>
                  <a:pt x="2140107" y="608667"/>
                  <a:pt x="2091753" y="621131"/>
                  <a:pt x="2044396" y="635860"/>
                </a:cubicBezTo>
                <a:lnTo>
                  <a:pt x="1990050" y="655751"/>
                </a:lnTo>
                <a:lnTo>
                  <a:pt x="1905448" y="686716"/>
                </a:lnTo>
                <a:cubicBezTo>
                  <a:pt x="1769746" y="744113"/>
                  <a:pt x="1644166" y="820754"/>
                  <a:pt x="1532126" y="913216"/>
                </a:cubicBezTo>
                <a:lnTo>
                  <a:pt x="1496103" y="945957"/>
                </a:lnTo>
                <a:lnTo>
                  <a:pt x="1424728" y="1010826"/>
                </a:lnTo>
                <a:cubicBezTo>
                  <a:pt x="1219467" y="1216088"/>
                  <a:pt x="1072934" y="1480078"/>
                  <a:pt x="1012496" y="1775430"/>
                </a:cubicBezTo>
                <a:lnTo>
                  <a:pt x="1008281" y="1803049"/>
                </a:lnTo>
                <a:lnTo>
                  <a:pt x="989578" y="1925593"/>
                </a:lnTo>
                <a:cubicBezTo>
                  <a:pt x="984415" y="1976434"/>
                  <a:pt x="981770" y="2028019"/>
                  <a:pt x="981770" y="2080222"/>
                </a:cubicBezTo>
                <a:cubicBezTo>
                  <a:pt x="981770" y="2393441"/>
                  <a:pt x="1076988" y="2684420"/>
                  <a:pt x="1240056" y="2925793"/>
                </a:cubicBezTo>
                <a:lnTo>
                  <a:pt x="1301802" y="3008365"/>
                </a:lnTo>
                <a:lnTo>
                  <a:pt x="1207562" y="2993982"/>
                </a:lnTo>
                <a:cubicBezTo>
                  <a:pt x="518408" y="2852961"/>
                  <a:pt x="0" y="2243198"/>
                  <a:pt x="0" y="1512354"/>
                </a:cubicBezTo>
                <a:cubicBezTo>
                  <a:pt x="0" y="1355745"/>
                  <a:pt x="23805" y="1204695"/>
                  <a:pt x="67992" y="1062626"/>
                </a:cubicBezTo>
                <a:lnTo>
                  <a:pt x="110874" y="945466"/>
                </a:lnTo>
                <a:lnTo>
                  <a:pt x="118848" y="923678"/>
                </a:lnTo>
                <a:cubicBezTo>
                  <a:pt x="271907" y="561807"/>
                  <a:pt x="561807" y="271907"/>
                  <a:pt x="923678" y="118848"/>
                </a:cubicBezTo>
                <a:lnTo>
                  <a:pt x="1008139" y="87935"/>
                </a:lnTo>
                <a:lnTo>
                  <a:pt x="1062626" y="67992"/>
                </a:lnTo>
                <a:cubicBezTo>
                  <a:pt x="1204695" y="23805"/>
                  <a:pt x="1355745" y="0"/>
                  <a:pt x="1512354" y="0"/>
                </a:cubicBezTo>
                <a:close/>
              </a:path>
            </a:pathLst>
          </a:custGeom>
          <a:solidFill>
            <a:srgbClr val="4FC079"/>
          </a:solidFill>
          <a:ln>
            <a:solidFill>
              <a:srgbClr val="4FC079"/>
            </a:solidFill>
          </a:ln>
          <a:effectLst>
            <a:outerShdw blurRad="190500" dist="190500" dir="15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E83EB0B-2295-CC58-4C2D-E8D0A789FB75}"/>
              </a:ext>
            </a:extLst>
          </p:cNvPr>
          <p:cNvSpPr/>
          <p:nvPr/>
        </p:nvSpPr>
        <p:spPr>
          <a:xfrm rot="13534159">
            <a:off x="11113590" y="-2808566"/>
            <a:ext cx="2268531" cy="1559432"/>
          </a:xfrm>
          <a:custGeom>
            <a:avLst/>
            <a:gdLst>
              <a:gd name="connsiteX0" fmla="*/ 1512354 w 3024708"/>
              <a:gd name="connsiteY0" fmla="*/ 0 h 2079242"/>
              <a:gd name="connsiteX1" fmla="*/ 2474352 w 3024708"/>
              <a:gd name="connsiteY1" fmla="*/ 345348 h 2079242"/>
              <a:gd name="connsiteX2" fmla="*/ 2494124 w 3024708"/>
              <a:gd name="connsiteY2" fmla="*/ 363318 h 2079242"/>
              <a:gd name="connsiteX3" fmla="*/ 2581750 w 3024708"/>
              <a:gd name="connsiteY3" fmla="*/ 442958 h 2079242"/>
              <a:gd name="connsiteX4" fmla="*/ 2993982 w 3024708"/>
              <a:gd name="connsiteY4" fmla="*/ 1207562 h 2079242"/>
              <a:gd name="connsiteX5" fmla="*/ 2994847 w 3024708"/>
              <a:gd name="connsiteY5" fmla="*/ 1213231 h 2079242"/>
              <a:gd name="connsiteX6" fmla="*/ 3016900 w 3024708"/>
              <a:gd name="connsiteY6" fmla="*/ 1357725 h 2079242"/>
              <a:gd name="connsiteX7" fmla="*/ 3024708 w 3024708"/>
              <a:gd name="connsiteY7" fmla="*/ 1512354 h 2079242"/>
              <a:gd name="connsiteX8" fmla="*/ 3016900 w 3024708"/>
              <a:gd name="connsiteY8" fmla="*/ 1666983 h 2079242"/>
              <a:gd name="connsiteX9" fmla="*/ 2998198 w 3024708"/>
              <a:gd name="connsiteY9" fmla="*/ 1789527 h 2079242"/>
              <a:gd name="connsiteX10" fmla="*/ 2993982 w 3024708"/>
              <a:gd name="connsiteY10" fmla="*/ 1817146 h 2079242"/>
              <a:gd name="connsiteX11" fmla="*/ 2956716 w 3024708"/>
              <a:gd name="connsiteY11" fmla="*/ 1962082 h 2079242"/>
              <a:gd name="connsiteX12" fmla="*/ 2913835 w 3024708"/>
              <a:gd name="connsiteY12" fmla="*/ 2079242 h 2079242"/>
              <a:gd name="connsiteX13" fmla="*/ 2905860 w 3024708"/>
              <a:gd name="connsiteY13" fmla="*/ 2057454 h 2079242"/>
              <a:gd name="connsiteX14" fmla="*/ 2766422 w 3024708"/>
              <a:gd name="connsiteY14" fmla="*/ 1800559 h 2079242"/>
              <a:gd name="connsiteX15" fmla="*/ 2704676 w 3024708"/>
              <a:gd name="connsiteY15" fmla="*/ 1717987 h 2079242"/>
              <a:gd name="connsiteX16" fmla="*/ 2679360 w 3024708"/>
              <a:gd name="connsiteY16" fmla="*/ 1684132 h 2079242"/>
              <a:gd name="connsiteX17" fmla="*/ 2581750 w 3024708"/>
              <a:gd name="connsiteY17" fmla="*/ 1576734 h 2079242"/>
              <a:gd name="connsiteX18" fmla="*/ 2494124 w 3024708"/>
              <a:gd name="connsiteY18" fmla="*/ 1497094 h 2079242"/>
              <a:gd name="connsiteX19" fmla="*/ 2474352 w 3024708"/>
              <a:gd name="connsiteY19" fmla="*/ 1479124 h 2079242"/>
              <a:gd name="connsiteX20" fmla="*/ 2101030 w 3024708"/>
              <a:gd name="connsiteY20" fmla="*/ 1252624 h 2079242"/>
              <a:gd name="connsiteX21" fmla="*/ 1993400 w 3024708"/>
              <a:gd name="connsiteY21" fmla="*/ 1213231 h 2079242"/>
              <a:gd name="connsiteX22" fmla="*/ 1962082 w 3024708"/>
              <a:gd name="connsiteY22" fmla="*/ 1201768 h 2079242"/>
              <a:gd name="connsiteX23" fmla="*/ 1512354 w 3024708"/>
              <a:gd name="connsiteY23" fmla="*/ 1133776 h 2079242"/>
              <a:gd name="connsiteX24" fmla="*/ 1062626 w 3024708"/>
              <a:gd name="connsiteY24" fmla="*/ 1201768 h 2079242"/>
              <a:gd name="connsiteX25" fmla="*/ 1008139 w 3024708"/>
              <a:gd name="connsiteY25" fmla="*/ 1221711 h 2079242"/>
              <a:gd name="connsiteX26" fmla="*/ 923678 w 3024708"/>
              <a:gd name="connsiteY26" fmla="*/ 1252624 h 2079242"/>
              <a:gd name="connsiteX27" fmla="*/ 118848 w 3024708"/>
              <a:gd name="connsiteY27" fmla="*/ 2057454 h 2079242"/>
              <a:gd name="connsiteX28" fmla="*/ 110874 w 3024708"/>
              <a:gd name="connsiteY28" fmla="*/ 2079242 h 2079242"/>
              <a:gd name="connsiteX29" fmla="*/ 67992 w 3024708"/>
              <a:gd name="connsiteY29" fmla="*/ 1962082 h 2079242"/>
              <a:gd name="connsiteX30" fmla="*/ 0 w 3024708"/>
              <a:gd name="connsiteY30" fmla="*/ 1512354 h 2079242"/>
              <a:gd name="connsiteX31" fmla="*/ 1207562 w 3024708"/>
              <a:gd name="connsiteY31" fmla="*/ 30726 h 2079242"/>
              <a:gd name="connsiteX32" fmla="*/ 1302630 w 3024708"/>
              <a:gd name="connsiteY32" fmla="*/ 16217 h 2079242"/>
              <a:gd name="connsiteX33" fmla="*/ 1357725 w 3024708"/>
              <a:gd name="connsiteY33" fmla="*/ 7808 h 2079242"/>
              <a:gd name="connsiteX34" fmla="*/ 1512354 w 3024708"/>
              <a:gd name="connsiteY34" fmla="*/ 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24708" h="2079242">
                <a:moveTo>
                  <a:pt x="1512354" y="0"/>
                </a:moveTo>
                <a:cubicBezTo>
                  <a:pt x="1877776" y="0"/>
                  <a:pt x="2212928" y="129602"/>
                  <a:pt x="2474352" y="345348"/>
                </a:cubicBezTo>
                <a:lnTo>
                  <a:pt x="2494124" y="363318"/>
                </a:lnTo>
                <a:lnTo>
                  <a:pt x="2581750" y="442958"/>
                </a:lnTo>
                <a:cubicBezTo>
                  <a:pt x="2787012" y="648220"/>
                  <a:pt x="2933545" y="912210"/>
                  <a:pt x="2993982" y="1207562"/>
                </a:cubicBezTo>
                <a:lnTo>
                  <a:pt x="2994847" y="1213231"/>
                </a:lnTo>
                <a:lnTo>
                  <a:pt x="3016900" y="1357725"/>
                </a:lnTo>
                <a:cubicBezTo>
                  <a:pt x="3022063" y="1408566"/>
                  <a:pt x="3024708" y="1460151"/>
                  <a:pt x="3024708" y="1512354"/>
                </a:cubicBezTo>
                <a:cubicBezTo>
                  <a:pt x="3024708" y="1564557"/>
                  <a:pt x="3022063" y="1616143"/>
                  <a:pt x="3016900" y="1666983"/>
                </a:cubicBezTo>
                <a:lnTo>
                  <a:pt x="2998198" y="1789527"/>
                </a:lnTo>
                <a:lnTo>
                  <a:pt x="2993982" y="1817146"/>
                </a:lnTo>
                <a:cubicBezTo>
                  <a:pt x="2983910" y="1866371"/>
                  <a:pt x="2971445" y="1914726"/>
                  <a:pt x="2956716" y="1962082"/>
                </a:cubicBezTo>
                <a:lnTo>
                  <a:pt x="2913835" y="2079242"/>
                </a:lnTo>
                <a:lnTo>
                  <a:pt x="2905860" y="2057454"/>
                </a:lnTo>
                <a:cubicBezTo>
                  <a:pt x="2867595" y="1966986"/>
                  <a:pt x="2820778" y="1881016"/>
                  <a:pt x="2766422" y="1800559"/>
                </a:cubicBezTo>
                <a:lnTo>
                  <a:pt x="2704676" y="1717987"/>
                </a:lnTo>
                <a:lnTo>
                  <a:pt x="2679360" y="1684132"/>
                </a:lnTo>
                <a:cubicBezTo>
                  <a:pt x="2648539" y="1646786"/>
                  <a:pt x="2615960" y="1610945"/>
                  <a:pt x="2581750" y="1576734"/>
                </a:cubicBezTo>
                <a:lnTo>
                  <a:pt x="2494124" y="1497094"/>
                </a:lnTo>
                <a:lnTo>
                  <a:pt x="2474352" y="1479124"/>
                </a:lnTo>
                <a:cubicBezTo>
                  <a:pt x="2362313" y="1386662"/>
                  <a:pt x="2236732" y="1310021"/>
                  <a:pt x="2101030" y="1252624"/>
                </a:cubicBezTo>
                <a:lnTo>
                  <a:pt x="1993400" y="1213231"/>
                </a:lnTo>
                <a:lnTo>
                  <a:pt x="1962082" y="1201768"/>
                </a:lnTo>
                <a:cubicBezTo>
                  <a:pt x="1820013" y="1157581"/>
                  <a:pt x="1668964" y="1133776"/>
                  <a:pt x="1512354" y="1133776"/>
                </a:cubicBezTo>
                <a:cubicBezTo>
                  <a:pt x="1355745" y="1133776"/>
                  <a:pt x="1204695" y="1157581"/>
                  <a:pt x="1062626" y="1201768"/>
                </a:cubicBezTo>
                <a:lnTo>
                  <a:pt x="1008139" y="1221711"/>
                </a:lnTo>
                <a:lnTo>
                  <a:pt x="923678" y="1252624"/>
                </a:lnTo>
                <a:cubicBezTo>
                  <a:pt x="561807" y="1405683"/>
                  <a:pt x="271907" y="1695583"/>
                  <a:pt x="118848" y="2057454"/>
                </a:cubicBezTo>
                <a:lnTo>
                  <a:pt x="110874" y="2079242"/>
                </a:lnTo>
                <a:lnTo>
                  <a:pt x="67992" y="1962082"/>
                </a:lnTo>
                <a:cubicBezTo>
                  <a:pt x="23805" y="1820013"/>
                  <a:pt x="0" y="1668964"/>
                  <a:pt x="0" y="1512354"/>
                </a:cubicBezTo>
                <a:cubicBezTo>
                  <a:pt x="0" y="781510"/>
                  <a:pt x="518408" y="171747"/>
                  <a:pt x="1207562" y="30726"/>
                </a:cubicBezTo>
                <a:lnTo>
                  <a:pt x="1302630" y="16217"/>
                </a:lnTo>
                <a:lnTo>
                  <a:pt x="1357725" y="7808"/>
                </a:lnTo>
                <a:cubicBezTo>
                  <a:pt x="1408566" y="2645"/>
                  <a:pt x="1460151" y="0"/>
                  <a:pt x="1512354" y="0"/>
                </a:cubicBezTo>
                <a:close/>
              </a:path>
            </a:pathLst>
          </a:custGeom>
          <a:solidFill>
            <a:srgbClr val="71D261"/>
          </a:solidFill>
          <a:ln>
            <a:solidFill>
              <a:srgbClr val="79D65B"/>
            </a:solidFill>
          </a:ln>
          <a:effectLst>
            <a:outerShdw blurRad="190500" dist="190500" dir="192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16" name="Google Shape;265;p29">
            <a:extLst>
              <a:ext uri="{FF2B5EF4-FFF2-40B4-BE49-F238E27FC236}">
                <a16:creationId xmlns:a16="http://schemas.microsoft.com/office/drawing/2014/main" id="{D0C9F528-24AC-2AE9-1BF2-7AB983061B0E}"/>
              </a:ext>
            </a:extLst>
          </p:cNvPr>
          <p:cNvSpPr/>
          <p:nvPr/>
        </p:nvSpPr>
        <p:spPr>
          <a:xfrm>
            <a:off x="6748042" y="4722128"/>
            <a:ext cx="2268398" cy="25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chivo SemiBold"/>
              <a:buNone/>
            </a:pPr>
            <a:r>
              <a:rPr lang="en-US" sz="1600" i="0" u="none" strike="noStrike" cap="none" dirty="0">
                <a:gradFill>
                  <a:gsLst>
                    <a:gs pos="71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</a:gra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  <a:sym typeface="Calibri"/>
              </a:rPr>
              <a:t>0</a:t>
            </a:r>
            <a:r>
              <a:rPr lang="ro-RO" sz="1600" i="0" u="none" strike="noStrike" cap="none" dirty="0">
                <a:gradFill>
                  <a:gsLst>
                    <a:gs pos="71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</a:gra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  <a:sym typeface="Calibri"/>
              </a:rPr>
              <a:t>3</a:t>
            </a:r>
            <a:endParaRPr sz="1600" i="0" u="none" strike="noStrike" cap="none" dirty="0">
              <a:gradFill>
                <a:gsLst>
                  <a:gs pos="71000">
                    <a:srgbClr val="79D65B"/>
                  </a:gs>
                  <a:gs pos="100000">
                    <a:srgbClr val="0A9CAB"/>
                  </a:gs>
                </a:gsLst>
                <a:lin ang="10800000" scaled="1"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228;p29">
            <a:extLst>
              <a:ext uri="{FF2B5EF4-FFF2-40B4-BE49-F238E27FC236}">
                <a16:creationId xmlns:a16="http://schemas.microsoft.com/office/drawing/2014/main" id="{A4BC306E-9772-6018-4BD9-5430E2F7D40F}"/>
              </a:ext>
            </a:extLst>
          </p:cNvPr>
          <p:cNvSpPr/>
          <p:nvPr/>
        </p:nvSpPr>
        <p:spPr>
          <a:xfrm>
            <a:off x="1500189" y="1284090"/>
            <a:ext cx="3400425" cy="207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61" name="Google Shape;230;p29">
            <a:extLst>
              <a:ext uri="{FF2B5EF4-FFF2-40B4-BE49-F238E27FC236}">
                <a16:creationId xmlns:a16="http://schemas.microsoft.com/office/drawing/2014/main" id="{B2CA8CE6-A930-2BE1-D363-51B23C2D3936}"/>
              </a:ext>
            </a:extLst>
          </p:cNvPr>
          <p:cNvSpPr/>
          <p:nvPr/>
        </p:nvSpPr>
        <p:spPr>
          <a:xfrm>
            <a:off x="1500189" y="2191347"/>
            <a:ext cx="2782575" cy="116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pic>
        <p:nvPicPr>
          <p:cNvPr id="12" name="Picture 11" descr="A pink brain with black background&#10;&#10;AI-generated content may be incorrect.">
            <a:extLst>
              <a:ext uri="{FF2B5EF4-FFF2-40B4-BE49-F238E27FC236}">
                <a16:creationId xmlns:a16="http://schemas.microsoft.com/office/drawing/2014/main" id="{75EFBF07-351D-8F24-442C-9F013B988A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2311" y="-2133527"/>
            <a:ext cx="470687" cy="470687"/>
          </a:xfrm>
          <a:prstGeom prst="rect">
            <a:avLst/>
          </a:prstGeom>
        </p:spPr>
      </p:pic>
      <p:sp>
        <p:nvSpPr>
          <p:cNvPr id="2" name="Google Shape;398;p32">
            <a:extLst>
              <a:ext uri="{FF2B5EF4-FFF2-40B4-BE49-F238E27FC236}">
                <a16:creationId xmlns:a16="http://schemas.microsoft.com/office/drawing/2014/main" id="{5E363438-6914-ABC6-C256-0C21CCA5DC73}"/>
              </a:ext>
            </a:extLst>
          </p:cNvPr>
          <p:cNvSpPr/>
          <p:nvPr/>
        </p:nvSpPr>
        <p:spPr>
          <a:xfrm>
            <a:off x="1671639" y="1875236"/>
            <a:ext cx="5800725" cy="163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10" name="Google Shape;399;p32">
            <a:extLst>
              <a:ext uri="{FF2B5EF4-FFF2-40B4-BE49-F238E27FC236}">
                <a16:creationId xmlns:a16="http://schemas.microsoft.com/office/drawing/2014/main" id="{BAC09F46-B37C-C808-6356-5D690A708CBA}"/>
              </a:ext>
            </a:extLst>
          </p:cNvPr>
          <p:cNvSpPr/>
          <p:nvPr/>
        </p:nvSpPr>
        <p:spPr>
          <a:xfrm>
            <a:off x="1671639" y="1875236"/>
            <a:ext cx="1289475" cy="163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33" name="Google Shape;417;p32">
            <a:extLst>
              <a:ext uri="{FF2B5EF4-FFF2-40B4-BE49-F238E27FC236}">
                <a16:creationId xmlns:a16="http://schemas.microsoft.com/office/drawing/2014/main" id="{249E4F07-5EAF-2A7F-D9BE-CD8C589F6C2B}"/>
              </a:ext>
            </a:extLst>
          </p:cNvPr>
          <p:cNvSpPr/>
          <p:nvPr/>
        </p:nvSpPr>
        <p:spPr>
          <a:xfrm>
            <a:off x="3175400" y="1875236"/>
            <a:ext cx="1289475" cy="163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55" name="Google Shape;435;p32">
            <a:extLst>
              <a:ext uri="{FF2B5EF4-FFF2-40B4-BE49-F238E27FC236}">
                <a16:creationId xmlns:a16="http://schemas.microsoft.com/office/drawing/2014/main" id="{F5ADA870-8DE1-62D3-AEAA-F8F7DA15AEBC}"/>
              </a:ext>
            </a:extLst>
          </p:cNvPr>
          <p:cNvSpPr/>
          <p:nvPr/>
        </p:nvSpPr>
        <p:spPr>
          <a:xfrm>
            <a:off x="4679161" y="1875236"/>
            <a:ext cx="1289475" cy="163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208" name="Google Shape;453;p32">
            <a:extLst>
              <a:ext uri="{FF2B5EF4-FFF2-40B4-BE49-F238E27FC236}">
                <a16:creationId xmlns:a16="http://schemas.microsoft.com/office/drawing/2014/main" id="{B01F6227-8059-A8B0-9A7D-71333A7A6A7E}"/>
              </a:ext>
            </a:extLst>
          </p:cNvPr>
          <p:cNvSpPr/>
          <p:nvPr/>
        </p:nvSpPr>
        <p:spPr>
          <a:xfrm>
            <a:off x="6182922" y="1875236"/>
            <a:ext cx="1289475" cy="163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pic>
        <p:nvPicPr>
          <p:cNvPr id="13" name="Picture 12" descr="A wrench and screwdriver crossed&#10;&#10;AI-generated content may be incorrect.">
            <a:extLst>
              <a:ext uri="{FF2B5EF4-FFF2-40B4-BE49-F238E27FC236}">
                <a16:creationId xmlns:a16="http://schemas.microsoft.com/office/drawing/2014/main" id="{8C82EBCB-5824-E365-B7CA-7CA4C05E8C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7958" y="35639"/>
            <a:ext cx="412982" cy="412982"/>
          </a:xfrm>
          <a:prstGeom prst="rect">
            <a:avLst/>
          </a:prstGeom>
        </p:spPr>
      </p:pic>
      <p:sp>
        <p:nvSpPr>
          <p:cNvPr id="15" name="Google Shape;229;p29">
            <a:extLst>
              <a:ext uri="{FF2B5EF4-FFF2-40B4-BE49-F238E27FC236}">
                <a16:creationId xmlns:a16="http://schemas.microsoft.com/office/drawing/2014/main" id="{5631DB86-4DAA-3799-2CC5-14B354903827}"/>
              </a:ext>
            </a:extLst>
          </p:cNvPr>
          <p:cNvSpPr/>
          <p:nvPr/>
        </p:nvSpPr>
        <p:spPr>
          <a:xfrm>
            <a:off x="556946" y="1441106"/>
            <a:ext cx="8098517" cy="3118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None/>
            </a:pPr>
            <a:endParaRPr lang="en-US" dirty="0"/>
          </a:p>
        </p:txBody>
      </p:sp>
      <p:pic>
        <p:nvPicPr>
          <p:cNvPr id="17" name="Picture 16" descr="A money bag with a stack of coins&#10;&#10;AI-generated content may be incorrect.">
            <a:extLst>
              <a:ext uri="{FF2B5EF4-FFF2-40B4-BE49-F238E27FC236}">
                <a16:creationId xmlns:a16="http://schemas.microsoft.com/office/drawing/2014/main" id="{AD8C075D-50D4-6416-397A-84A1874C16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41585" y="-2133527"/>
            <a:ext cx="451413" cy="451413"/>
          </a:xfrm>
          <a:prstGeom prst="rect">
            <a:avLst/>
          </a:prstGeom>
        </p:spPr>
      </p:pic>
      <p:sp>
        <p:nvSpPr>
          <p:cNvPr id="11" name="Google Shape;229;p29">
            <a:extLst>
              <a:ext uri="{FF2B5EF4-FFF2-40B4-BE49-F238E27FC236}">
                <a16:creationId xmlns:a16="http://schemas.microsoft.com/office/drawing/2014/main" id="{5A94FA80-2EB3-EEA0-F1D0-61738551C666}"/>
              </a:ext>
            </a:extLst>
          </p:cNvPr>
          <p:cNvSpPr/>
          <p:nvPr/>
        </p:nvSpPr>
        <p:spPr>
          <a:xfrm>
            <a:off x="458246" y="388579"/>
            <a:ext cx="3707346" cy="5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3000"/>
            </a:pPr>
            <a:r>
              <a:rPr lang="en-US" sz="2400" dirty="0">
                <a:solidFill>
                  <a:schemeClr val="bg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Product &amp; Engineering</a:t>
            </a:r>
            <a:endParaRPr lang="en-US" sz="24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29;p29">
            <a:extLst>
              <a:ext uri="{FF2B5EF4-FFF2-40B4-BE49-F238E27FC236}">
                <a16:creationId xmlns:a16="http://schemas.microsoft.com/office/drawing/2014/main" id="{7C21FBD4-A91B-9754-08EA-121527B25F5F}"/>
              </a:ext>
            </a:extLst>
          </p:cNvPr>
          <p:cNvSpPr/>
          <p:nvPr/>
        </p:nvSpPr>
        <p:spPr>
          <a:xfrm>
            <a:off x="556946" y="1025351"/>
            <a:ext cx="3495600" cy="71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3000"/>
            </a:pPr>
            <a:r>
              <a:rPr lang="en-US" sz="1800" dirty="0">
                <a:gradFill>
                  <a:gsLst>
                    <a:gs pos="0">
                      <a:srgbClr val="29878F"/>
                    </a:gs>
                    <a:gs pos="88000">
                      <a:srgbClr val="51AF75"/>
                    </a:gs>
                    <a:gs pos="98000">
                      <a:srgbClr val="79D65B"/>
                    </a:gs>
                  </a:gsLst>
                  <a:lin ang="10800000" scaled="1"/>
                </a:gradFill>
                <a:latin typeface="Archivo ExtraBold"/>
                <a:ea typeface="Calibri"/>
                <a:cs typeface="Archivo ExtraBold"/>
                <a:sym typeface="Archivo ExtraBold"/>
              </a:rPr>
              <a:t>Live Demo</a:t>
            </a:r>
            <a:endParaRPr lang="en-US" sz="1800" dirty="0">
              <a:gradFill>
                <a:gsLst>
                  <a:gs pos="0">
                    <a:srgbClr val="29878F"/>
                  </a:gs>
                  <a:gs pos="88000">
                    <a:srgbClr val="51AF75"/>
                  </a:gs>
                  <a:gs pos="98000">
                    <a:srgbClr val="79D65B"/>
                  </a:gs>
                </a:gsLst>
                <a:lin ang="10800000" scaled="1"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694;p36">
            <a:extLst>
              <a:ext uri="{FF2B5EF4-FFF2-40B4-BE49-F238E27FC236}">
                <a16:creationId xmlns:a16="http://schemas.microsoft.com/office/drawing/2014/main" id="{DF3E5FE2-AD7B-E56D-621C-C1B2C5B1D082}"/>
              </a:ext>
            </a:extLst>
          </p:cNvPr>
          <p:cNvSpPr/>
          <p:nvPr/>
        </p:nvSpPr>
        <p:spPr>
          <a:xfrm>
            <a:off x="4063653" y="939405"/>
            <a:ext cx="1013175" cy="27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FFFFFF"/>
              </a:buClr>
              <a:buSzPts val="2000"/>
            </a:pPr>
            <a:endParaRPr sz="1500" dirty="0">
              <a:gradFill>
                <a:gsLst>
                  <a:gs pos="0">
                    <a:srgbClr val="29878F"/>
                  </a:gs>
                  <a:gs pos="88000">
                    <a:srgbClr val="51AF75"/>
                  </a:gs>
                  <a:gs pos="98000">
                    <a:srgbClr val="79D65B"/>
                  </a:gs>
                </a:gsLst>
                <a:lin ang="10800000" scaled="1"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695;p36">
            <a:extLst>
              <a:ext uri="{FF2B5EF4-FFF2-40B4-BE49-F238E27FC236}">
                <a16:creationId xmlns:a16="http://schemas.microsoft.com/office/drawing/2014/main" id="{577E1E08-1402-9077-9008-12479C9F4269}"/>
              </a:ext>
            </a:extLst>
          </p:cNvPr>
          <p:cNvSpPr/>
          <p:nvPr/>
        </p:nvSpPr>
        <p:spPr>
          <a:xfrm>
            <a:off x="3286037" y="1189436"/>
            <a:ext cx="2568375" cy="33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FFFFFF"/>
              </a:buClr>
              <a:buSzPts val="2500"/>
            </a:pPr>
            <a:endParaRPr sz="1875" dirty="0">
              <a:gradFill>
                <a:gsLst>
                  <a:gs pos="0">
                    <a:srgbClr val="29878F"/>
                  </a:gs>
                  <a:gs pos="88000">
                    <a:srgbClr val="51AF75"/>
                  </a:gs>
                  <a:gs pos="98000">
                    <a:srgbClr val="79D65B"/>
                  </a:gs>
                </a:gsLst>
                <a:lin ang="10800000" scaled="1"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GreenGait Technical Demo">
            <a:hlinkClick r:id="" action="ppaction://media"/>
            <a:extLst>
              <a:ext uri="{FF2B5EF4-FFF2-40B4-BE49-F238E27FC236}">
                <a16:creationId xmlns:a16="http://schemas.microsoft.com/office/drawing/2014/main" id="{25B318CC-A21B-B3E7-F3C5-005019184B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808141" y="1441106"/>
            <a:ext cx="5442608" cy="273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01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204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9878F"/>
            </a:gs>
            <a:gs pos="88000">
              <a:srgbClr val="51AF75"/>
            </a:gs>
            <a:gs pos="98000">
              <a:srgbClr val="79D65B"/>
            </a:gs>
          </a:gsLst>
          <a:lin ang="10800000" scaled="1"/>
        </a:gradFill>
        <a:effectLst/>
      </p:bgPr>
    </p:bg>
    <p:spTree>
      <p:nvGrpSpPr>
        <p:cNvPr id="1" name="Shape 199">
          <a:extLst>
            <a:ext uri="{FF2B5EF4-FFF2-40B4-BE49-F238E27FC236}">
              <a16:creationId xmlns:a16="http://schemas.microsoft.com/office/drawing/2014/main" id="{B2BFB398-0FED-B59C-4790-1E9267740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2749A04-3862-8046-D840-437991E64173}"/>
              </a:ext>
            </a:extLst>
          </p:cNvPr>
          <p:cNvSpPr/>
          <p:nvPr/>
        </p:nvSpPr>
        <p:spPr>
          <a:xfrm>
            <a:off x="142239" y="906779"/>
            <a:ext cx="8874199" cy="3526670"/>
          </a:xfrm>
          <a:prstGeom prst="roundRect">
            <a:avLst/>
          </a:prstGeom>
          <a:solidFill>
            <a:srgbClr val="EAEAE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oftRound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Google Shape;203;p28">
            <a:extLst>
              <a:ext uri="{FF2B5EF4-FFF2-40B4-BE49-F238E27FC236}">
                <a16:creationId xmlns:a16="http://schemas.microsoft.com/office/drawing/2014/main" id="{10C37757-28EE-5073-89A4-5E84D3193267}"/>
              </a:ext>
            </a:extLst>
          </p:cNvPr>
          <p:cNvSpPr/>
          <p:nvPr/>
        </p:nvSpPr>
        <p:spPr>
          <a:xfrm>
            <a:off x="1930600" y="1129309"/>
            <a:ext cx="5286375" cy="185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875C487-EE76-DDB2-1300-EC9F2DC00900}"/>
              </a:ext>
            </a:extLst>
          </p:cNvPr>
          <p:cNvSpPr/>
          <p:nvPr/>
        </p:nvSpPr>
        <p:spPr>
          <a:xfrm>
            <a:off x="-37724" y="4575611"/>
            <a:ext cx="9182608" cy="608674"/>
          </a:xfrm>
          <a:prstGeom prst="rect">
            <a:avLst/>
          </a:prstGeom>
          <a:solidFill>
            <a:srgbClr val="EAEAE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Google Shape;265;p29">
            <a:extLst>
              <a:ext uri="{FF2B5EF4-FFF2-40B4-BE49-F238E27FC236}">
                <a16:creationId xmlns:a16="http://schemas.microsoft.com/office/drawing/2014/main" id="{C0A46F93-D55E-E420-E351-765C921FDA7F}"/>
              </a:ext>
            </a:extLst>
          </p:cNvPr>
          <p:cNvSpPr/>
          <p:nvPr/>
        </p:nvSpPr>
        <p:spPr>
          <a:xfrm>
            <a:off x="4147172" y="4717881"/>
            <a:ext cx="1016429" cy="256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chivo SemiBold"/>
              <a:buNone/>
            </a:pPr>
            <a:r>
              <a:rPr lang="en-US" sz="1600" b="0" i="0" u="none" strike="noStrike" cap="none" dirty="0" err="1">
                <a:gradFill flip="none" rotWithShape="1">
                  <a:gsLst>
                    <a:gs pos="23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  <a:tileRect/>
                </a:gra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  <a:sym typeface="Calibri"/>
              </a:rPr>
              <a:t>GreenGait</a:t>
            </a:r>
            <a:endParaRPr sz="1600" b="0" i="0" u="none" strike="noStrike" cap="none" dirty="0">
              <a:gradFill flip="none" rotWithShape="1">
                <a:gsLst>
                  <a:gs pos="23000">
                    <a:srgbClr val="79D65B"/>
                  </a:gs>
                  <a:gs pos="100000">
                    <a:srgbClr val="0A9CAB"/>
                  </a:gs>
                </a:gsLst>
                <a:lin ang="10800000" scaled="1"/>
                <a:tileRect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" name="Picture 48" descr="A hexagon with white text&#10;&#10;AI-generated content may be incorrect.">
            <a:extLst>
              <a:ext uri="{FF2B5EF4-FFF2-40B4-BE49-F238E27FC236}">
                <a16:creationId xmlns:a16="http://schemas.microsoft.com/office/drawing/2014/main" id="{4B644058-6AB5-9EDF-5B4D-A79AAF8E8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632" y="4643840"/>
            <a:ext cx="382629" cy="382629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C921121-52D6-2E6C-230C-27DAA0E7E9CB}"/>
              </a:ext>
            </a:extLst>
          </p:cNvPr>
          <p:cNvSpPr/>
          <p:nvPr/>
        </p:nvSpPr>
        <p:spPr>
          <a:xfrm rot="6349471">
            <a:off x="8273877" y="-1009213"/>
            <a:ext cx="2027886" cy="2256368"/>
          </a:xfrm>
          <a:custGeom>
            <a:avLst/>
            <a:gdLst>
              <a:gd name="connsiteX0" fmla="*/ 1401219 w 2703848"/>
              <a:gd name="connsiteY0" fmla="*/ 0 h 3008491"/>
              <a:gd name="connsiteX1" fmla="*/ 1496286 w 2703848"/>
              <a:gd name="connsiteY1" fmla="*/ 14509 h 3008491"/>
              <a:gd name="connsiteX2" fmla="*/ 2703848 w 2703848"/>
              <a:gd name="connsiteY2" fmla="*/ 1496137 h 3008491"/>
              <a:gd name="connsiteX3" fmla="*/ 2635856 w 2703848"/>
              <a:gd name="connsiteY3" fmla="*/ 1945865 h 3008491"/>
              <a:gd name="connsiteX4" fmla="*/ 2592975 w 2703848"/>
              <a:gd name="connsiteY4" fmla="*/ 2063025 h 3008491"/>
              <a:gd name="connsiteX5" fmla="*/ 2585000 w 2703848"/>
              <a:gd name="connsiteY5" fmla="*/ 2084813 h 3008491"/>
              <a:gd name="connsiteX6" fmla="*/ 1780170 w 2703848"/>
              <a:gd name="connsiteY6" fmla="*/ 2889643 h 3008491"/>
              <a:gd name="connsiteX7" fmla="*/ 1695568 w 2703848"/>
              <a:gd name="connsiteY7" fmla="*/ 2920608 h 3008491"/>
              <a:gd name="connsiteX8" fmla="*/ 1641222 w 2703848"/>
              <a:gd name="connsiteY8" fmla="*/ 2940499 h 3008491"/>
              <a:gd name="connsiteX9" fmla="*/ 1191494 w 2703848"/>
              <a:gd name="connsiteY9" fmla="*/ 3008491 h 3008491"/>
              <a:gd name="connsiteX10" fmla="*/ 741766 w 2703848"/>
              <a:gd name="connsiteY10" fmla="*/ 2940499 h 3008491"/>
              <a:gd name="connsiteX11" fmla="*/ 710448 w 2703848"/>
              <a:gd name="connsiteY11" fmla="*/ 2929037 h 3008491"/>
              <a:gd name="connsiteX12" fmla="*/ 602818 w 2703848"/>
              <a:gd name="connsiteY12" fmla="*/ 2889643 h 3008491"/>
              <a:gd name="connsiteX13" fmla="*/ 229496 w 2703848"/>
              <a:gd name="connsiteY13" fmla="*/ 2663143 h 3008491"/>
              <a:gd name="connsiteX14" fmla="*/ 209725 w 2703848"/>
              <a:gd name="connsiteY14" fmla="*/ 2645174 h 3008491"/>
              <a:gd name="connsiteX15" fmla="*/ 122098 w 2703848"/>
              <a:gd name="connsiteY15" fmla="*/ 2565533 h 3008491"/>
              <a:gd name="connsiteX16" fmla="*/ 24488 w 2703848"/>
              <a:gd name="connsiteY16" fmla="*/ 2458135 h 3008491"/>
              <a:gd name="connsiteX17" fmla="*/ 0 w 2703848"/>
              <a:gd name="connsiteY17" fmla="*/ 2425387 h 3008491"/>
              <a:gd name="connsiteX18" fmla="*/ 55096 w 2703848"/>
              <a:gd name="connsiteY18" fmla="*/ 2433796 h 3008491"/>
              <a:gd name="connsiteX19" fmla="*/ 209725 w 2703848"/>
              <a:gd name="connsiteY19" fmla="*/ 2441604 h 3008491"/>
              <a:gd name="connsiteX20" fmla="*/ 364354 w 2703848"/>
              <a:gd name="connsiteY20" fmla="*/ 2433796 h 3008491"/>
              <a:gd name="connsiteX21" fmla="*/ 419449 w 2703848"/>
              <a:gd name="connsiteY21" fmla="*/ 2425387 h 3008491"/>
              <a:gd name="connsiteX22" fmla="*/ 514517 w 2703848"/>
              <a:gd name="connsiteY22" fmla="*/ 2410878 h 3008491"/>
              <a:gd name="connsiteX23" fmla="*/ 659453 w 2703848"/>
              <a:gd name="connsiteY23" fmla="*/ 2373612 h 3008491"/>
              <a:gd name="connsiteX24" fmla="*/ 713940 w 2703848"/>
              <a:gd name="connsiteY24" fmla="*/ 2353669 h 3008491"/>
              <a:gd name="connsiteX25" fmla="*/ 798401 w 2703848"/>
              <a:gd name="connsiteY25" fmla="*/ 2322756 h 3008491"/>
              <a:gd name="connsiteX26" fmla="*/ 1171723 w 2703848"/>
              <a:gd name="connsiteY26" fmla="*/ 2096256 h 3008491"/>
              <a:gd name="connsiteX27" fmla="*/ 1207747 w 2703848"/>
              <a:gd name="connsiteY27" fmla="*/ 2063516 h 3008491"/>
              <a:gd name="connsiteX28" fmla="*/ 1279121 w 2703848"/>
              <a:gd name="connsiteY28" fmla="*/ 1998646 h 3008491"/>
              <a:gd name="connsiteX29" fmla="*/ 1691353 w 2703848"/>
              <a:gd name="connsiteY29" fmla="*/ 1234042 h 3008491"/>
              <a:gd name="connsiteX30" fmla="*/ 1695710 w 2703848"/>
              <a:gd name="connsiteY30" fmla="*/ 1205494 h 3008491"/>
              <a:gd name="connsiteX31" fmla="*/ 1714271 w 2703848"/>
              <a:gd name="connsiteY31" fmla="*/ 1083879 h 3008491"/>
              <a:gd name="connsiteX32" fmla="*/ 1722079 w 2703848"/>
              <a:gd name="connsiteY32" fmla="*/ 929250 h 3008491"/>
              <a:gd name="connsiteX33" fmla="*/ 1463793 w 2703848"/>
              <a:gd name="connsiteY33" fmla="*/ 83679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3848" h="3008491">
                <a:moveTo>
                  <a:pt x="1401219" y="0"/>
                </a:moveTo>
                <a:lnTo>
                  <a:pt x="1496286" y="14509"/>
                </a:lnTo>
                <a:cubicBezTo>
                  <a:pt x="2185440" y="155530"/>
                  <a:pt x="2703848" y="765293"/>
                  <a:pt x="2703848" y="1496137"/>
                </a:cubicBezTo>
                <a:cubicBezTo>
                  <a:pt x="2703848" y="1652747"/>
                  <a:pt x="2680044" y="1803796"/>
                  <a:pt x="2635856" y="1945865"/>
                </a:cubicBezTo>
                <a:lnTo>
                  <a:pt x="2592975" y="2063025"/>
                </a:lnTo>
                <a:lnTo>
                  <a:pt x="2585000" y="2084813"/>
                </a:lnTo>
                <a:cubicBezTo>
                  <a:pt x="2431941" y="2446685"/>
                  <a:pt x="2142041" y="2736584"/>
                  <a:pt x="1780170" y="2889643"/>
                </a:cubicBezTo>
                <a:lnTo>
                  <a:pt x="1695568" y="2920608"/>
                </a:lnTo>
                <a:lnTo>
                  <a:pt x="1641222" y="2940499"/>
                </a:lnTo>
                <a:cubicBezTo>
                  <a:pt x="1499153" y="2984687"/>
                  <a:pt x="1348104" y="3008491"/>
                  <a:pt x="1191494" y="3008491"/>
                </a:cubicBezTo>
                <a:cubicBezTo>
                  <a:pt x="1034885" y="3008491"/>
                  <a:pt x="883835" y="2984687"/>
                  <a:pt x="741766" y="2940499"/>
                </a:cubicBezTo>
                <a:lnTo>
                  <a:pt x="710448" y="2929037"/>
                </a:lnTo>
                <a:lnTo>
                  <a:pt x="602818" y="2889643"/>
                </a:lnTo>
                <a:cubicBezTo>
                  <a:pt x="467116" y="2832246"/>
                  <a:pt x="341536" y="2755606"/>
                  <a:pt x="229496" y="2663143"/>
                </a:cubicBezTo>
                <a:lnTo>
                  <a:pt x="209725" y="2645174"/>
                </a:lnTo>
                <a:lnTo>
                  <a:pt x="122098" y="2565533"/>
                </a:lnTo>
                <a:cubicBezTo>
                  <a:pt x="87888" y="2531323"/>
                  <a:pt x="55309" y="2495481"/>
                  <a:pt x="24488" y="2458135"/>
                </a:cubicBezTo>
                <a:lnTo>
                  <a:pt x="0" y="2425387"/>
                </a:lnTo>
                <a:lnTo>
                  <a:pt x="55096" y="2433796"/>
                </a:lnTo>
                <a:cubicBezTo>
                  <a:pt x="105937" y="2438959"/>
                  <a:pt x="157522" y="2441604"/>
                  <a:pt x="209725" y="2441604"/>
                </a:cubicBezTo>
                <a:cubicBezTo>
                  <a:pt x="261928" y="2441604"/>
                  <a:pt x="313514" y="2438959"/>
                  <a:pt x="364354" y="2433796"/>
                </a:cubicBezTo>
                <a:lnTo>
                  <a:pt x="419449" y="2425387"/>
                </a:lnTo>
                <a:lnTo>
                  <a:pt x="514517" y="2410878"/>
                </a:lnTo>
                <a:cubicBezTo>
                  <a:pt x="563743" y="2400806"/>
                  <a:pt x="612097" y="2388341"/>
                  <a:pt x="659453" y="2373612"/>
                </a:cubicBezTo>
                <a:lnTo>
                  <a:pt x="713940" y="2353669"/>
                </a:lnTo>
                <a:lnTo>
                  <a:pt x="798401" y="2322756"/>
                </a:lnTo>
                <a:cubicBezTo>
                  <a:pt x="934103" y="2265359"/>
                  <a:pt x="1059684" y="2188719"/>
                  <a:pt x="1171723" y="2096256"/>
                </a:cubicBezTo>
                <a:lnTo>
                  <a:pt x="1207747" y="2063516"/>
                </a:lnTo>
                <a:lnTo>
                  <a:pt x="1279121" y="1998646"/>
                </a:lnTo>
                <a:cubicBezTo>
                  <a:pt x="1484383" y="1793384"/>
                  <a:pt x="1630916" y="1529394"/>
                  <a:pt x="1691353" y="1234042"/>
                </a:cubicBezTo>
                <a:lnTo>
                  <a:pt x="1695710" y="1205494"/>
                </a:lnTo>
                <a:lnTo>
                  <a:pt x="1714271" y="1083879"/>
                </a:lnTo>
                <a:cubicBezTo>
                  <a:pt x="1719434" y="1033039"/>
                  <a:pt x="1722079" y="981453"/>
                  <a:pt x="1722079" y="929250"/>
                </a:cubicBezTo>
                <a:cubicBezTo>
                  <a:pt x="1722079" y="616031"/>
                  <a:pt x="1626861" y="325052"/>
                  <a:pt x="1463793" y="83679"/>
                </a:cubicBezTo>
                <a:close/>
              </a:path>
            </a:pathLst>
          </a:custGeom>
          <a:solidFill>
            <a:srgbClr val="29878F"/>
          </a:solidFill>
          <a:ln>
            <a:solidFill>
              <a:srgbClr val="29878F"/>
            </a:solidFill>
          </a:ln>
          <a:effectLst>
            <a:outerShdw blurRad="190500" dist="190500" dir="48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 dirty="0">
              <a:effectLst>
                <a:outerShdw blurRad="190500" dist="1905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F93CA62-AF6B-219A-1795-2A684942D4D3}"/>
              </a:ext>
            </a:extLst>
          </p:cNvPr>
          <p:cNvSpPr/>
          <p:nvPr/>
        </p:nvSpPr>
        <p:spPr>
          <a:xfrm rot="2506641">
            <a:off x="8063901" y="-583886"/>
            <a:ext cx="2268531" cy="1559432"/>
          </a:xfrm>
          <a:custGeom>
            <a:avLst/>
            <a:gdLst>
              <a:gd name="connsiteX0" fmla="*/ 110874 w 3024708"/>
              <a:gd name="connsiteY0" fmla="*/ 0 h 2079242"/>
              <a:gd name="connsiteX1" fmla="*/ 118848 w 3024708"/>
              <a:gd name="connsiteY1" fmla="*/ 21788 h 2079242"/>
              <a:gd name="connsiteX2" fmla="*/ 258286 w 3024708"/>
              <a:gd name="connsiteY2" fmla="*/ 278683 h 2079242"/>
              <a:gd name="connsiteX3" fmla="*/ 320860 w 3024708"/>
              <a:gd name="connsiteY3" fmla="*/ 362362 h 2079242"/>
              <a:gd name="connsiteX4" fmla="*/ 345348 w 3024708"/>
              <a:gd name="connsiteY4" fmla="*/ 395110 h 2079242"/>
              <a:gd name="connsiteX5" fmla="*/ 442958 w 3024708"/>
              <a:gd name="connsiteY5" fmla="*/ 502508 h 2079242"/>
              <a:gd name="connsiteX6" fmla="*/ 530585 w 3024708"/>
              <a:gd name="connsiteY6" fmla="*/ 582149 h 2079242"/>
              <a:gd name="connsiteX7" fmla="*/ 550356 w 3024708"/>
              <a:gd name="connsiteY7" fmla="*/ 600118 h 2079242"/>
              <a:gd name="connsiteX8" fmla="*/ 923678 w 3024708"/>
              <a:gd name="connsiteY8" fmla="*/ 826618 h 2079242"/>
              <a:gd name="connsiteX9" fmla="*/ 1031308 w 3024708"/>
              <a:gd name="connsiteY9" fmla="*/ 866012 h 2079242"/>
              <a:gd name="connsiteX10" fmla="*/ 1062626 w 3024708"/>
              <a:gd name="connsiteY10" fmla="*/ 877474 h 2079242"/>
              <a:gd name="connsiteX11" fmla="*/ 1512354 w 3024708"/>
              <a:gd name="connsiteY11" fmla="*/ 945466 h 2079242"/>
              <a:gd name="connsiteX12" fmla="*/ 1962082 w 3024708"/>
              <a:gd name="connsiteY12" fmla="*/ 877474 h 2079242"/>
              <a:gd name="connsiteX13" fmla="*/ 2016428 w 3024708"/>
              <a:gd name="connsiteY13" fmla="*/ 857583 h 2079242"/>
              <a:gd name="connsiteX14" fmla="*/ 2101030 w 3024708"/>
              <a:gd name="connsiteY14" fmla="*/ 826618 h 2079242"/>
              <a:gd name="connsiteX15" fmla="*/ 2905860 w 3024708"/>
              <a:gd name="connsiteY15" fmla="*/ 21788 h 2079242"/>
              <a:gd name="connsiteX16" fmla="*/ 2913835 w 3024708"/>
              <a:gd name="connsiteY16" fmla="*/ 0 h 2079242"/>
              <a:gd name="connsiteX17" fmla="*/ 2956716 w 3024708"/>
              <a:gd name="connsiteY17" fmla="*/ 117160 h 2079242"/>
              <a:gd name="connsiteX18" fmla="*/ 3024708 w 3024708"/>
              <a:gd name="connsiteY18" fmla="*/ 566888 h 2079242"/>
              <a:gd name="connsiteX19" fmla="*/ 1817146 w 3024708"/>
              <a:gd name="connsiteY19" fmla="*/ 2048516 h 2079242"/>
              <a:gd name="connsiteX20" fmla="*/ 1722908 w 3024708"/>
              <a:gd name="connsiteY20" fmla="*/ 2062899 h 2079242"/>
              <a:gd name="connsiteX21" fmla="*/ 1666983 w 3024708"/>
              <a:gd name="connsiteY21" fmla="*/ 2071434 h 2079242"/>
              <a:gd name="connsiteX22" fmla="*/ 1512354 w 3024708"/>
              <a:gd name="connsiteY22" fmla="*/ 2079242 h 2079242"/>
              <a:gd name="connsiteX23" fmla="*/ 550356 w 3024708"/>
              <a:gd name="connsiteY23" fmla="*/ 1733894 h 2079242"/>
              <a:gd name="connsiteX24" fmla="*/ 530585 w 3024708"/>
              <a:gd name="connsiteY24" fmla="*/ 1715925 h 2079242"/>
              <a:gd name="connsiteX25" fmla="*/ 442958 w 3024708"/>
              <a:gd name="connsiteY25" fmla="*/ 1636284 h 2079242"/>
              <a:gd name="connsiteX26" fmla="*/ 30726 w 3024708"/>
              <a:gd name="connsiteY26" fmla="*/ 871680 h 2079242"/>
              <a:gd name="connsiteX27" fmla="*/ 29861 w 3024708"/>
              <a:gd name="connsiteY27" fmla="*/ 866012 h 2079242"/>
              <a:gd name="connsiteX28" fmla="*/ 7808 w 3024708"/>
              <a:gd name="connsiteY28" fmla="*/ 721517 h 2079242"/>
              <a:gd name="connsiteX29" fmla="*/ 0 w 3024708"/>
              <a:gd name="connsiteY29" fmla="*/ 566888 h 2079242"/>
              <a:gd name="connsiteX30" fmla="*/ 7808 w 3024708"/>
              <a:gd name="connsiteY30" fmla="*/ 412259 h 2079242"/>
              <a:gd name="connsiteX31" fmla="*/ 26369 w 3024708"/>
              <a:gd name="connsiteY31" fmla="*/ 290644 h 2079242"/>
              <a:gd name="connsiteX32" fmla="*/ 30726 w 3024708"/>
              <a:gd name="connsiteY32" fmla="*/ 262096 h 2079242"/>
              <a:gd name="connsiteX33" fmla="*/ 67992 w 3024708"/>
              <a:gd name="connsiteY33" fmla="*/ 11716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024708" h="2079242">
                <a:moveTo>
                  <a:pt x="110874" y="0"/>
                </a:moveTo>
                <a:lnTo>
                  <a:pt x="118848" y="21788"/>
                </a:lnTo>
                <a:cubicBezTo>
                  <a:pt x="157113" y="112256"/>
                  <a:pt x="203930" y="198226"/>
                  <a:pt x="258286" y="278683"/>
                </a:cubicBezTo>
                <a:lnTo>
                  <a:pt x="320860" y="362362"/>
                </a:lnTo>
                <a:lnTo>
                  <a:pt x="345348" y="395110"/>
                </a:lnTo>
                <a:cubicBezTo>
                  <a:pt x="376169" y="432456"/>
                  <a:pt x="408748" y="468298"/>
                  <a:pt x="442958" y="502508"/>
                </a:cubicBezTo>
                <a:lnTo>
                  <a:pt x="530585" y="582149"/>
                </a:lnTo>
                <a:lnTo>
                  <a:pt x="550356" y="600118"/>
                </a:lnTo>
                <a:cubicBezTo>
                  <a:pt x="662396" y="692581"/>
                  <a:pt x="787976" y="769221"/>
                  <a:pt x="923678" y="826618"/>
                </a:cubicBezTo>
                <a:lnTo>
                  <a:pt x="1031308" y="866012"/>
                </a:lnTo>
                <a:lnTo>
                  <a:pt x="1062626" y="877474"/>
                </a:lnTo>
                <a:cubicBezTo>
                  <a:pt x="1204695" y="921662"/>
                  <a:pt x="1355745" y="945466"/>
                  <a:pt x="1512354" y="945466"/>
                </a:cubicBezTo>
                <a:cubicBezTo>
                  <a:pt x="1668964" y="945466"/>
                  <a:pt x="1820013" y="921662"/>
                  <a:pt x="1962082" y="877474"/>
                </a:cubicBezTo>
                <a:lnTo>
                  <a:pt x="2016428" y="857583"/>
                </a:lnTo>
                <a:lnTo>
                  <a:pt x="2101030" y="826618"/>
                </a:lnTo>
                <a:cubicBezTo>
                  <a:pt x="2462901" y="673559"/>
                  <a:pt x="2752801" y="383660"/>
                  <a:pt x="2905860" y="21788"/>
                </a:cubicBezTo>
                <a:lnTo>
                  <a:pt x="2913835" y="0"/>
                </a:lnTo>
                <a:lnTo>
                  <a:pt x="2956716" y="117160"/>
                </a:lnTo>
                <a:cubicBezTo>
                  <a:pt x="3000904" y="259229"/>
                  <a:pt x="3024708" y="410279"/>
                  <a:pt x="3024708" y="566888"/>
                </a:cubicBezTo>
                <a:cubicBezTo>
                  <a:pt x="3024708" y="1297732"/>
                  <a:pt x="2506300" y="1907495"/>
                  <a:pt x="1817146" y="2048516"/>
                </a:cubicBezTo>
                <a:lnTo>
                  <a:pt x="1722908" y="2062899"/>
                </a:lnTo>
                <a:lnTo>
                  <a:pt x="1666983" y="2071434"/>
                </a:lnTo>
                <a:cubicBezTo>
                  <a:pt x="1616143" y="2076597"/>
                  <a:pt x="1564557" y="2079242"/>
                  <a:pt x="1512354" y="2079242"/>
                </a:cubicBezTo>
                <a:cubicBezTo>
                  <a:pt x="1146932" y="2079242"/>
                  <a:pt x="811781" y="1949640"/>
                  <a:pt x="550356" y="1733894"/>
                </a:cubicBezTo>
                <a:lnTo>
                  <a:pt x="530585" y="1715925"/>
                </a:lnTo>
                <a:lnTo>
                  <a:pt x="442958" y="1636284"/>
                </a:lnTo>
                <a:cubicBezTo>
                  <a:pt x="237697" y="1431022"/>
                  <a:pt x="91164" y="1167032"/>
                  <a:pt x="30726" y="871680"/>
                </a:cubicBezTo>
                <a:lnTo>
                  <a:pt x="29861" y="866012"/>
                </a:lnTo>
                <a:lnTo>
                  <a:pt x="7808" y="721517"/>
                </a:lnTo>
                <a:cubicBezTo>
                  <a:pt x="2645" y="670677"/>
                  <a:pt x="0" y="619091"/>
                  <a:pt x="0" y="566888"/>
                </a:cubicBezTo>
                <a:cubicBezTo>
                  <a:pt x="0" y="514685"/>
                  <a:pt x="2645" y="463100"/>
                  <a:pt x="7808" y="412259"/>
                </a:cubicBezTo>
                <a:lnTo>
                  <a:pt x="26369" y="290644"/>
                </a:lnTo>
                <a:lnTo>
                  <a:pt x="30726" y="262096"/>
                </a:lnTo>
                <a:cubicBezTo>
                  <a:pt x="40799" y="212871"/>
                  <a:pt x="53263" y="164517"/>
                  <a:pt x="67992" y="117160"/>
                </a:cubicBezTo>
                <a:close/>
              </a:path>
            </a:pathLst>
          </a:custGeom>
          <a:solidFill>
            <a:srgbClr val="28A6B2"/>
          </a:solidFill>
          <a:ln>
            <a:solidFill>
              <a:srgbClr val="28A6B2"/>
            </a:solidFill>
          </a:ln>
          <a:effectLst>
            <a:outerShdw blurRad="190500" dist="190500" dir="84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F02F93-584D-0485-1A09-F15411CBD8AF}"/>
              </a:ext>
            </a:extLst>
          </p:cNvPr>
          <p:cNvSpPr/>
          <p:nvPr/>
        </p:nvSpPr>
        <p:spPr>
          <a:xfrm>
            <a:off x="8412937" y="-1252472"/>
            <a:ext cx="2028508" cy="2256274"/>
          </a:xfrm>
          <a:custGeom>
            <a:avLst/>
            <a:gdLst>
              <a:gd name="connsiteX0" fmla="*/ 1301801 w 2704677"/>
              <a:gd name="connsiteY0" fmla="*/ 0 h 3008365"/>
              <a:gd name="connsiteX1" fmla="*/ 1240055 w 2704677"/>
              <a:gd name="connsiteY1" fmla="*/ 82572 h 3008365"/>
              <a:gd name="connsiteX2" fmla="*/ 1100617 w 2704677"/>
              <a:gd name="connsiteY2" fmla="*/ 339467 h 3008365"/>
              <a:gd name="connsiteX3" fmla="*/ 1092643 w 2704677"/>
              <a:gd name="connsiteY3" fmla="*/ 361255 h 3008365"/>
              <a:gd name="connsiteX4" fmla="*/ 1049761 w 2704677"/>
              <a:gd name="connsiteY4" fmla="*/ 478415 h 3008365"/>
              <a:gd name="connsiteX5" fmla="*/ 1012495 w 2704677"/>
              <a:gd name="connsiteY5" fmla="*/ 623351 h 3008365"/>
              <a:gd name="connsiteX6" fmla="*/ 1008138 w 2704677"/>
              <a:gd name="connsiteY6" fmla="*/ 651899 h 3008365"/>
              <a:gd name="connsiteX7" fmla="*/ 989577 w 2704677"/>
              <a:gd name="connsiteY7" fmla="*/ 773514 h 3008365"/>
              <a:gd name="connsiteX8" fmla="*/ 981769 w 2704677"/>
              <a:gd name="connsiteY8" fmla="*/ 928143 h 3008365"/>
              <a:gd name="connsiteX9" fmla="*/ 989577 w 2704677"/>
              <a:gd name="connsiteY9" fmla="*/ 1082772 h 3008365"/>
              <a:gd name="connsiteX10" fmla="*/ 1011630 w 2704677"/>
              <a:gd name="connsiteY10" fmla="*/ 1227267 h 3008365"/>
              <a:gd name="connsiteX11" fmla="*/ 1012495 w 2704677"/>
              <a:gd name="connsiteY11" fmla="*/ 1232935 h 3008365"/>
              <a:gd name="connsiteX12" fmla="*/ 1424727 w 2704677"/>
              <a:gd name="connsiteY12" fmla="*/ 1997539 h 3008365"/>
              <a:gd name="connsiteX13" fmla="*/ 1512354 w 2704677"/>
              <a:gd name="connsiteY13" fmla="*/ 2077180 h 3008365"/>
              <a:gd name="connsiteX14" fmla="*/ 1532125 w 2704677"/>
              <a:gd name="connsiteY14" fmla="*/ 2095149 h 3008365"/>
              <a:gd name="connsiteX15" fmla="*/ 2494123 w 2704677"/>
              <a:gd name="connsiteY15" fmla="*/ 2440497 h 3008365"/>
              <a:gd name="connsiteX16" fmla="*/ 2648752 w 2704677"/>
              <a:gd name="connsiteY16" fmla="*/ 2432689 h 3008365"/>
              <a:gd name="connsiteX17" fmla="*/ 2704677 w 2704677"/>
              <a:gd name="connsiteY17" fmla="*/ 2424154 h 3008365"/>
              <a:gd name="connsiteX18" fmla="*/ 2679360 w 2704677"/>
              <a:gd name="connsiteY18" fmla="*/ 2458009 h 3008365"/>
              <a:gd name="connsiteX19" fmla="*/ 1512354 w 2704677"/>
              <a:gd name="connsiteY19" fmla="*/ 3008365 h 3008365"/>
              <a:gd name="connsiteX20" fmla="*/ 345348 w 2704677"/>
              <a:gd name="connsiteY20" fmla="*/ 2458009 h 3008365"/>
              <a:gd name="connsiteX21" fmla="*/ 320032 w 2704677"/>
              <a:gd name="connsiteY21" fmla="*/ 2424154 h 3008365"/>
              <a:gd name="connsiteX22" fmla="*/ 258286 w 2704677"/>
              <a:gd name="connsiteY22" fmla="*/ 2341582 h 3008365"/>
              <a:gd name="connsiteX23" fmla="*/ 0 w 2704677"/>
              <a:gd name="connsiteY23" fmla="*/ 1496011 h 3008365"/>
              <a:gd name="connsiteX24" fmla="*/ 7808 w 2704677"/>
              <a:gd name="connsiteY24" fmla="*/ 1341382 h 3008365"/>
              <a:gd name="connsiteX25" fmla="*/ 26511 w 2704677"/>
              <a:gd name="connsiteY25" fmla="*/ 1218838 h 3008365"/>
              <a:gd name="connsiteX26" fmla="*/ 30726 w 2704677"/>
              <a:gd name="connsiteY26" fmla="*/ 1191219 h 3008365"/>
              <a:gd name="connsiteX27" fmla="*/ 442958 w 2704677"/>
              <a:gd name="connsiteY27" fmla="*/ 426615 h 3008365"/>
              <a:gd name="connsiteX28" fmla="*/ 514333 w 2704677"/>
              <a:gd name="connsiteY28" fmla="*/ 361746 h 3008365"/>
              <a:gd name="connsiteX29" fmla="*/ 550356 w 2704677"/>
              <a:gd name="connsiteY29" fmla="*/ 329005 h 3008365"/>
              <a:gd name="connsiteX30" fmla="*/ 923678 w 2704677"/>
              <a:gd name="connsiteY30" fmla="*/ 102505 h 3008365"/>
              <a:gd name="connsiteX31" fmla="*/ 1008280 w 2704677"/>
              <a:gd name="connsiteY31" fmla="*/ 71540 h 3008365"/>
              <a:gd name="connsiteX32" fmla="*/ 1062626 w 2704677"/>
              <a:gd name="connsiteY32" fmla="*/ 51649 h 3008365"/>
              <a:gd name="connsiteX33" fmla="*/ 1207562 w 2704677"/>
              <a:gd name="connsiteY33" fmla="*/ 14383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4677" h="3008365">
                <a:moveTo>
                  <a:pt x="1301801" y="0"/>
                </a:moveTo>
                <a:lnTo>
                  <a:pt x="1240055" y="82572"/>
                </a:lnTo>
                <a:cubicBezTo>
                  <a:pt x="1185699" y="163029"/>
                  <a:pt x="1138882" y="248999"/>
                  <a:pt x="1100617" y="339467"/>
                </a:cubicBezTo>
                <a:lnTo>
                  <a:pt x="1092643" y="361255"/>
                </a:lnTo>
                <a:lnTo>
                  <a:pt x="1049761" y="478415"/>
                </a:lnTo>
                <a:cubicBezTo>
                  <a:pt x="1035032" y="525772"/>
                  <a:pt x="1022568" y="574126"/>
                  <a:pt x="1012495" y="623351"/>
                </a:cubicBezTo>
                <a:lnTo>
                  <a:pt x="1008138" y="651899"/>
                </a:lnTo>
                <a:lnTo>
                  <a:pt x="989577" y="773514"/>
                </a:lnTo>
                <a:cubicBezTo>
                  <a:pt x="984414" y="824355"/>
                  <a:pt x="981769" y="875940"/>
                  <a:pt x="981769" y="928143"/>
                </a:cubicBezTo>
                <a:cubicBezTo>
                  <a:pt x="981769" y="980346"/>
                  <a:pt x="984414" y="1031932"/>
                  <a:pt x="989577" y="1082772"/>
                </a:cubicBezTo>
                <a:lnTo>
                  <a:pt x="1011630" y="1227267"/>
                </a:lnTo>
                <a:lnTo>
                  <a:pt x="1012495" y="1232935"/>
                </a:lnTo>
                <a:cubicBezTo>
                  <a:pt x="1072933" y="1528287"/>
                  <a:pt x="1219466" y="1792277"/>
                  <a:pt x="1424727" y="1997539"/>
                </a:cubicBezTo>
                <a:lnTo>
                  <a:pt x="1512354" y="2077180"/>
                </a:lnTo>
                <a:lnTo>
                  <a:pt x="1532125" y="2095149"/>
                </a:lnTo>
                <a:cubicBezTo>
                  <a:pt x="1793550" y="2310895"/>
                  <a:pt x="2128701" y="2440497"/>
                  <a:pt x="2494123" y="2440497"/>
                </a:cubicBezTo>
                <a:cubicBezTo>
                  <a:pt x="2546326" y="2440497"/>
                  <a:pt x="2597912" y="2437852"/>
                  <a:pt x="2648752" y="2432689"/>
                </a:cubicBezTo>
                <a:lnTo>
                  <a:pt x="2704677" y="2424154"/>
                </a:lnTo>
                <a:lnTo>
                  <a:pt x="2679360" y="2458009"/>
                </a:lnTo>
                <a:cubicBezTo>
                  <a:pt x="2401972" y="2794125"/>
                  <a:pt x="1982182" y="3008365"/>
                  <a:pt x="1512354" y="3008365"/>
                </a:cubicBezTo>
                <a:cubicBezTo>
                  <a:pt x="1042526" y="3008365"/>
                  <a:pt x="622736" y="2794125"/>
                  <a:pt x="345348" y="2458009"/>
                </a:cubicBezTo>
                <a:lnTo>
                  <a:pt x="320032" y="2424154"/>
                </a:lnTo>
                <a:lnTo>
                  <a:pt x="258286" y="2341582"/>
                </a:lnTo>
                <a:cubicBezTo>
                  <a:pt x="95218" y="2100209"/>
                  <a:pt x="0" y="1809230"/>
                  <a:pt x="0" y="1496011"/>
                </a:cubicBezTo>
                <a:cubicBezTo>
                  <a:pt x="0" y="1443808"/>
                  <a:pt x="2645" y="1392223"/>
                  <a:pt x="7808" y="1341382"/>
                </a:cubicBezTo>
                <a:lnTo>
                  <a:pt x="26511" y="1218838"/>
                </a:lnTo>
                <a:lnTo>
                  <a:pt x="30726" y="1191219"/>
                </a:lnTo>
                <a:cubicBezTo>
                  <a:pt x="91164" y="895867"/>
                  <a:pt x="237697" y="631877"/>
                  <a:pt x="442958" y="426615"/>
                </a:cubicBezTo>
                <a:lnTo>
                  <a:pt x="514333" y="361746"/>
                </a:lnTo>
                <a:lnTo>
                  <a:pt x="550356" y="329005"/>
                </a:lnTo>
                <a:cubicBezTo>
                  <a:pt x="662396" y="236543"/>
                  <a:pt x="787976" y="159902"/>
                  <a:pt x="923678" y="102505"/>
                </a:cubicBezTo>
                <a:lnTo>
                  <a:pt x="1008280" y="71540"/>
                </a:lnTo>
                <a:lnTo>
                  <a:pt x="1062626" y="51649"/>
                </a:lnTo>
                <a:cubicBezTo>
                  <a:pt x="1109983" y="36920"/>
                  <a:pt x="1158337" y="24456"/>
                  <a:pt x="1207562" y="14383"/>
                </a:cubicBezTo>
                <a:close/>
              </a:path>
            </a:pathLst>
          </a:custGeom>
          <a:solidFill>
            <a:srgbClr val="19A4A0"/>
          </a:solidFill>
          <a:ln>
            <a:solidFill>
              <a:srgbClr val="19A4A0"/>
            </a:solidFill>
          </a:ln>
          <a:effectLst>
            <a:outerShdw blurRad="190500" dist="190500" dir="9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A40335A-BAE1-75B2-C838-82AF92DFC410}"/>
              </a:ext>
            </a:extLst>
          </p:cNvPr>
          <p:cNvSpPr/>
          <p:nvPr/>
        </p:nvSpPr>
        <p:spPr>
          <a:xfrm rot="17042089">
            <a:off x="11022691" y="-2916232"/>
            <a:ext cx="2028507" cy="2256274"/>
          </a:xfrm>
          <a:custGeom>
            <a:avLst/>
            <a:gdLst>
              <a:gd name="connsiteX0" fmla="*/ 1512354 w 2704676"/>
              <a:gd name="connsiteY0" fmla="*/ 0 h 3008365"/>
              <a:gd name="connsiteX1" fmla="*/ 1962082 w 2704676"/>
              <a:gd name="connsiteY1" fmla="*/ 67992 h 3008365"/>
              <a:gd name="connsiteX2" fmla="*/ 1993400 w 2704676"/>
              <a:gd name="connsiteY2" fmla="*/ 79455 h 3008365"/>
              <a:gd name="connsiteX3" fmla="*/ 2101030 w 2704676"/>
              <a:gd name="connsiteY3" fmla="*/ 118848 h 3008365"/>
              <a:gd name="connsiteX4" fmla="*/ 2474352 w 2704676"/>
              <a:gd name="connsiteY4" fmla="*/ 345348 h 3008365"/>
              <a:gd name="connsiteX5" fmla="*/ 2494124 w 2704676"/>
              <a:gd name="connsiteY5" fmla="*/ 363318 h 3008365"/>
              <a:gd name="connsiteX6" fmla="*/ 2581750 w 2704676"/>
              <a:gd name="connsiteY6" fmla="*/ 442958 h 3008365"/>
              <a:gd name="connsiteX7" fmla="*/ 2679360 w 2704676"/>
              <a:gd name="connsiteY7" fmla="*/ 550356 h 3008365"/>
              <a:gd name="connsiteX8" fmla="*/ 2704676 w 2704676"/>
              <a:gd name="connsiteY8" fmla="*/ 584211 h 3008365"/>
              <a:gd name="connsiteX9" fmla="*/ 2648753 w 2704676"/>
              <a:gd name="connsiteY9" fmla="*/ 575676 h 3008365"/>
              <a:gd name="connsiteX10" fmla="*/ 2494124 w 2704676"/>
              <a:gd name="connsiteY10" fmla="*/ 567868 h 3008365"/>
              <a:gd name="connsiteX11" fmla="*/ 2339495 w 2704676"/>
              <a:gd name="connsiteY11" fmla="*/ 575676 h 3008365"/>
              <a:gd name="connsiteX12" fmla="*/ 2283571 w 2704676"/>
              <a:gd name="connsiteY12" fmla="*/ 584211 h 3008365"/>
              <a:gd name="connsiteX13" fmla="*/ 2189332 w 2704676"/>
              <a:gd name="connsiteY13" fmla="*/ 598594 h 3008365"/>
              <a:gd name="connsiteX14" fmla="*/ 2044396 w 2704676"/>
              <a:gd name="connsiteY14" fmla="*/ 635860 h 3008365"/>
              <a:gd name="connsiteX15" fmla="*/ 1990050 w 2704676"/>
              <a:gd name="connsiteY15" fmla="*/ 655751 h 3008365"/>
              <a:gd name="connsiteX16" fmla="*/ 1905448 w 2704676"/>
              <a:gd name="connsiteY16" fmla="*/ 686716 h 3008365"/>
              <a:gd name="connsiteX17" fmla="*/ 1532126 w 2704676"/>
              <a:gd name="connsiteY17" fmla="*/ 913216 h 3008365"/>
              <a:gd name="connsiteX18" fmla="*/ 1496103 w 2704676"/>
              <a:gd name="connsiteY18" fmla="*/ 945957 h 3008365"/>
              <a:gd name="connsiteX19" fmla="*/ 1424728 w 2704676"/>
              <a:gd name="connsiteY19" fmla="*/ 1010826 h 3008365"/>
              <a:gd name="connsiteX20" fmla="*/ 1012496 w 2704676"/>
              <a:gd name="connsiteY20" fmla="*/ 1775430 h 3008365"/>
              <a:gd name="connsiteX21" fmla="*/ 1008281 w 2704676"/>
              <a:gd name="connsiteY21" fmla="*/ 1803049 h 3008365"/>
              <a:gd name="connsiteX22" fmla="*/ 989578 w 2704676"/>
              <a:gd name="connsiteY22" fmla="*/ 1925593 h 3008365"/>
              <a:gd name="connsiteX23" fmla="*/ 981770 w 2704676"/>
              <a:gd name="connsiteY23" fmla="*/ 2080222 h 3008365"/>
              <a:gd name="connsiteX24" fmla="*/ 1240056 w 2704676"/>
              <a:gd name="connsiteY24" fmla="*/ 2925793 h 3008365"/>
              <a:gd name="connsiteX25" fmla="*/ 1301802 w 2704676"/>
              <a:gd name="connsiteY25" fmla="*/ 3008365 h 3008365"/>
              <a:gd name="connsiteX26" fmla="*/ 1207562 w 2704676"/>
              <a:gd name="connsiteY26" fmla="*/ 2993982 h 3008365"/>
              <a:gd name="connsiteX27" fmla="*/ 0 w 2704676"/>
              <a:gd name="connsiteY27" fmla="*/ 1512354 h 3008365"/>
              <a:gd name="connsiteX28" fmla="*/ 67992 w 2704676"/>
              <a:gd name="connsiteY28" fmla="*/ 1062626 h 3008365"/>
              <a:gd name="connsiteX29" fmla="*/ 110874 w 2704676"/>
              <a:gd name="connsiteY29" fmla="*/ 945466 h 3008365"/>
              <a:gd name="connsiteX30" fmla="*/ 118848 w 2704676"/>
              <a:gd name="connsiteY30" fmla="*/ 923678 h 3008365"/>
              <a:gd name="connsiteX31" fmla="*/ 923678 w 2704676"/>
              <a:gd name="connsiteY31" fmla="*/ 118848 h 3008365"/>
              <a:gd name="connsiteX32" fmla="*/ 1008139 w 2704676"/>
              <a:gd name="connsiteY32" fmla="*/ 87935 h 3008365"/>
              <a:gd name="connsiteX33" fmla="*/ 1062626 w 2704676"/>
              <a:gd name="connsiteY33" fmla="*/ 67992 h 3008365"/>
              <a:gd name="connsiteX34" fmla="*/ 1512354 w 2704676"/>
              <a:gd name="connsiteY34" fmla="*/ 0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04676" h="3008365">
                <a:moveTo>
                  <a:pt x="1512354" y="0"/>
                </a:moveTo>
                <a:cubicBezTo>
                  <a:pt x="1668964" y="0"/>
                  <a:pt x="1820013" y="23805"/>
                  <a:pt x="1962082" y="67992"/>
                </a:cubicBezTo>
                <a:lnTo>
                  <a:pt x="1993400" y="79455"/>
                </a:lnTo>
                <a:lnTo>
                  <a:pt x="2101030" y="118848"/>
                </a:lnTo>
                <a:cubicBezTo>
                  <a:pt x="2236732" y="176245"/>
                  <a:pt x="2362313" y="252886"/>
                  <a:pt x="2474352" y="345348"/>
                </a:cubicBezTo>
                <a:lnTo>
                  <a:pt x="2494124" y="363318"/>
                </a:lnTo>
                <a:lnTo>
                  <a:pt x="2581750" y="442958"/>
                </a:lnTo>
                <a:cubicBezTo>
                  <a:pt x="2615960" y="477169"/>
                  <a:pt x="2648539" y="513010"/>
                  <a:pt x="2679360" y="550356"/>
                </a:cubicBezTo>
                <a:lnTo>
                  <a:pt x="2704676" y="584211"/>
                </a:lnTo>
                <a:lnTo>
                  <a:pt x="2648753" y="575676"/>
                </a:lnTo>
                <a:cubicBezTo>
                  <a:pt x="2597913" y="570513"/>
                  <a:pt x="2546327" y="567868"/>
                  <a:pt x="2494124" y="567868"/>
                </a:cubicBezTo>
                <a:cubicBezTo>
                  <a:pt x="2441921" y="567868"/>
                  <a:pt x="2390336" y="570513"/>
                  <a:pt x="2339495" y="575676"/>
                </a:cubicBezTo>
                <a:lnTo>
                  <a:pt x="2283571" y="584211"/>
                </a:lnTo>
                <a:lnTo>
                  <a:pt x="2189332" y="598594"/>
                </a:lnTo>
                <a:cubicBezTo>
                  <a:pt x="2140107" y="608667"/>
                  <a:pt x="2091753" y="621131"/>
                  <a:pt x="2044396" y="635860"/>
                </a:cubicBezTo>
                <a:lnTo>
                  <a:pt x="1990050" y="655751"/>
                </a:lnTo>
                <a:lnTo>
                  <a:pt x="1905448" y="686716"/>
                </a:lnTo>
                <a:cubicBezTo>
                  <a:pt x="1769746" y="744113"/>
                  <a:pt x="1644166" y="820754"/>
                  <a:pt x="1532126" y="913216"/>
                </a:cubicBezTo>
                <a:lnTo>
                  <a:pt x="1496103" y="945957"/>
                </a:lnTo>
                <a:lnTo>
                  <a:pt x="1424728" y="1010826"/>
                </a:lnTo>
                <a:cubicBezTo>
                  <a:pt x="1219467" y="1216088"/>
                  <a:pt x="1072934" y="1480078"/>
                  <a:pt x="1012496" y="1775430"/>
                </a:cubicBezTo>
                <a:lnTo>
                  <a:pt x="1008281" y="1803049"/>
                </a:lnTo>
                <a:lnTo>
                  <a:pt x="989578" y="1925593"/>
                </a:lnTo>
                <a:cubicBezTo>
                  <a:pt x="984415" y="1976434"/>
                  <a:pt x="981770" y="2028019"/>
                  <a:pt x="981770" y="2080222"/>
                </a:cubicBezTo>
                <a:cubicBezTo>
                  <a:pt x="981770" y="2393441"/>
                  <a:pt x="1076988" y="2684420"/>
                  <a:pt x="1240056" y="2925793"/>
                </a:cubicBezTo>
                <a:lnTo>
                  <a:pt x="1301802" y="3008365"/>
                </a:lnTo>
                <a:lnTo>
                  <a:pt x="1207562" y="2993982"/>
                </a:lnTo>
                <a:cubicBezTo>
                  <a:pt x="518408" y="2852961"/>
                  <a:pt x="0" y="2243198"/>
                  <a:pt x="0" y="1512354"/>
                </a:cubicBezTo>
                <a:cubicBezTo>
                  <a:pt x="0" y="1355745"/>
                  <a:pt x="23805" y="1204695"/>
                  <a:pt x="67992" y="1062626"/>
                </a:cubicBezTo>
                <a:lnTo>
                  <a:pt x="110874" y="945466"/>
                </a:lnTo>
                <a:lnTo>
                  <a:pt x="118848" y="923678"/>
                </a:lnTo>
                <a:cubicBezTo>
                  <a:pt x="271907" y="561807"/>
                  <a:pt x="561807" y="271907"/>
                  <a:pt x="923678" y="118848"/>
                </a:cubicBezTo>
                <a:lnTo>
                  <a:pt x="1008139" y="87935"/>
                </a:lnTo>
                <a:lnTo>
                  <a:pt x="1062626" y="67992"/>
                </a:lnTo>
                <a:cubicBezTo>
                  <a:pt x="1204695" y="23805"/>
                  <a:pt x="1355745" y="0"/>
                  <a:pt x="1512354" y="0"/>
                </a:cubicBezTo>
                <a:close/>
              </a:path>
            </a:pathLst>
          </a:custGeom>
          <a:solidFill>
            <a:srgbClr val="4FC079"/>
          </a:solidFill>
          <a:ln>
            <a:solidFill>
              <a:srgbClr val="4FC079"/>
            </a:solidFill>
          </a:ln>
          <a:effectLst>
            <a:outerShdw blurRad="190500" dist="190500" dir="15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16" name="Google Shape;265;p29">
            <a:extLst>
              <a:ext uri="{FF2B5EF4-FFF2-40B4-BE49-F238E27FC236}">
                <a16:creationId xmlns:a16="http://schemas.microsoft.com/office/drawing/2014/main" id="{90577253-F465-13BF-BA33-927E67751AC3}"/>
              </a:ext>
            </a:extLst>
          </p:cNvPr>
          <p:cNvSpPr/>
          <p:nvPr/>
        </p:nvSpPr>
        <p:spPr>
          <a:xfrm>
            <a:off x="6748042" y="4722128"/>
            <a:ext cx="2268398" cy="25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chivo SemiBold"/>
              <a:buNone/>
            </a:pPr>
            <a:r>
              <a:rPr lang="en-US" sz="1600" i="0" u="none" strike="noStrike" cap="none" dirty="0">
                <a:gradFill>
                  <a:gsLst>
                    <a:gs pos="71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</a:gra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  <a:sym typeface="Calibri"/>
              </a:rPr>
              <a:t>0</a:t>
            </a:r>
            <a:r>
              <a:rPr lang="ro-RO" sz="1600" dirty="0">
                <a:gradFill>
                  <a:gsLst>
                    <a:gs pos="71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</a:gra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  <a:sym typeface="Calibri"/>
              </a:rPr>
              <a:t>4</a:t>
            </a:r>
            <a:endParaRPr sz="1600" i="0" u="none" strike="noStrike" cap="none" dirty="0">
              <a:gradFill>
                <a:gsLst>
                  <a:gs pos="71000">
                    <a:srgbClr val="79D65B"/>
                  </a:gs>
                  <a:gs pos="100000">
                    <a:srgbClr val="0A9CAB"/>
                  </a:gs>
                </a:gsLst>
                <a:lin ang="10800000" scaled="1"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228;p29">
            <a:extLst>
              <a:ext uri="{FF2B5EF4-FFF2-40B4-BE49-F238E27FC236}">
                <a16:creationId xmlns:a16="http://schemas.microsoft.com/office/drawing/2014/main" id="{4375257A-66DE-0991-D48F-0EE3C4471294}"/>
              </a:ext>
            </a:extLst>
          </p:cNvPr>
          <p:cNvSpPr/>
          <p:nvPr/>
        </p:nvSpPr>
        <p:spPr>
          <a:xfrm>
            <a:off x="1500189" y="1284090"/>
            <a:ext cx="3400425" cy="207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61" name="Google Shape;230;p29">
            <a:extLst>
              <a:ext uri="{FF2B5EF4-FFF2-40B4-BE49-F238E27FC236}">
                <a16:creationId xmlns:a16="http://schemas.microsoft.com/office/drawing/2014/main" id="{8468ABEB-56D7-A019-7C40-D4234C6FFD63}"/>
              </a:ext>
            </a:extLst>
          </p:cNvPr>
          <p:cNvSpPr/>
          <p:nvPr/>
        </p:nvSpPr>
        <p:spPr>
          <a:xfrm>
            <a:off x="1500189" y="2191347"/>
            <a:ext cx="2782575" cy="116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2" name="Google Shape;398;p32">
            <a:extLst>
              <a:ext uri="{FF2B5EF4-FFF2-40B4-BE49-F238E27FC236}">
                <a16:creationId xmlns:a16="http://schemas.microsoft.com/office/drawing/2014/main" id="{22F87603-1DB9-9D01-52E7-1E0E12049BBE}"/>
              </a:ext>
            </a:extLst>
          </p:cNvPr>
          <p:cNvSpPr/>
          <p:nvPr/>
        </p:nvSpPr>
        <p:spPr>
          <a:xfrm>
            <a:off x="1671639" y="1875236"/>
            <a:ext cx="5800725" cy="163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10" name="Google Shape;399;p32">
            <a:extLst>
              <a:ext uri="{FF2B5EF4-FFF2-40B4-BE49-F238E27FC236}">
                <a16:creationId xmlns:a16="http://schemas.microsoft.com/office/drawing/2014/main" id="{AA2E2A69-4A89-B9BF-16B4-6C6AA387FDD7}"/>
              </a:ext>
            </a:extLst>
          </p:cNvPr>
          <p:cNvSpPr/>
          <p:nvPr/>
        </p:nvSpPr>
        <p:spPr>
          <a:xfrm>
            <a:off x="1671639" y="1875236"/>
            <a:ext cx="1289475" cy="163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33" name="Google Shape;417;p32">
            <a:extLst>
              <a:ext uri="{FF2B5EF4-FFF2-40B4-BE49-F238E27FC236}">
                <a16:creationId xmlns:a16="http://schemas.microsoft.com/office/drawing/2014/main" id="{5CDE7ACD-68AC-2B94-AE0A-AC88B944A418}"/>
              </a:ext>
            </a:extLst>
          </p:cNvPr>
          <p:cNvSpPr/>
          <p:nvPr/>
        </p:nvSpPr>
        <p:spPr>
          <a:xfrm>
            <a:off x="3175400" y="1875236"/>
            <a:ext cx="1289475" cy="163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55" name="Google Shape;435;p32">
            <a:extLst>
              <a:ext uri="{FF2B5EF4-FFF2-40B4-BE49-F238E27FC236}">
                <a16:creationId xmlns:a16="http://schemas.microsoft.com/office/drawing/2014/main" id="{C4AC4485-A39B-554E-CAEA-F47E55A17799}"/>
              </a:ext>
            </a:extLst>
          </p:cNvPr>
          <p:cNvSpPr/>
          <p:nvPr/>
        </p:nvSpPr>
        <p:spPr>
          <a:xfrm>
            <a:off x="4679161" y="1875236"/>
            <a:ext cx="1289475" cy="163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208" name="Google Shape;453;p32">
            <a:extLst>
              <a:ext uri="{FF2B5EF4-FFF2-40B4-BE49-F238E27FC236}">
                <a16:creationId xmlns:a16="http://schemas.microsoft.com/office/drawing/2014/main" id="{1840FF16-1DFA-3224-50D9-E8E137AF1D15}"/>
              </a:ext>
            </a:extLst>
          </p:cNvPr>
          <p:cNvSpPr/>
          <p:nvPr/>
        </p:nvSpPr>
        <p:spPr>
          <a:xfrm>
            <a:off x="5916704" y="1875236"/>
            <a:ext cx="1289475" cy="163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pic>
        <p:nvPicPr>
          <p:cNvPr id="13" name="Picture 12" descr="A wrench and screwdriver crossed&#10;&#10;AI-generated content may be incorrect.">
            <a:extLst>
              <a:ext uri="{FF2B5EF4-FFF2-40B4-BE49-F238E27FC236}">
                <a16:creationId xmlns:a16="http://schemas.microsoft.com/office/drawing/2014/main" id="{413C2B19-06CC-6029-738A-E33135424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9806" y="-1688989"/>
            <a:ext cx="412982" cy="412982"/>
          </a:xfrm>
          <a:prstGeom prst="rect">
            <a:avLst/>
          </a:prstGeom>
        </p:spPr>
      </p:pic>
      <p:sp>
        <p:nvSpPr>
          <p:cNvPr id="15" name="Google Shape;229;p29">
            <a:extLst>
              <a:ext uri="{FF2B5EF4-FFF2-40B4-BE49-F238E27FC236}">
                <a16:creationId xmlns:a16="http://schemas.microsoft.com/office/drawing/2014/main" id="{8913FC04-BB16-B05B-9CDF-9D033ABF37DB}"/>
              </a:ext>
            </a:extLst>
          </p:cNvPr>
          <p:cNvSpPr/>
          <p:nvPr/>
        </p:nvSpPr>
        <p:spPr>
          <a:xfrm>
            <a:off x="536901" y="1315236"/>
            <a:ext cx="6935460" cy="3118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200" b="1" dirty="0"/>
              <a:t>🌐 Token Ecosystem &amp; Fees: </a:t>
            </a:r>
          </a:p>
          <a:p>
            <a:r>
              <a:rPr lang="en-US" sz="1200" dirty="0"/>
              <a:t>Micro-fees on token minting, transfers, and rewards.</a:t>
            </a:r>
            <a:endParaRPr lang="ro-RO" sz="1200" dirty="0"/>
          </a:p>
          <a:p>
            <a:endParaRPr lang="en-US" sz="1200" dirty="0"/>
          </a:p>
          <a:p>
            <a:r>
              <a:rPr lang="en-US" sz="1200" b="1" dirty="0"/>
              <a:t>🛒 Marketplace Commissions: </a:t>
            </a:r>
          </a:p>
          <a:p>
            <a:r>
              <a:rPr lang="en-US" sz="1200" dirty="0"/>
              <a:t>% from eco brands and gyms offering sustainable products/services.</a:t>
            </a:r>
            <a:endParaRPr lang="ro-RO" sz="1200" dirty="0"/>
          </a:p>
          <a:p>
            <a:endParaRPr lang="en-US" sz="1200" dirty="0"/>
          </a:p>
          <a:p>
            <a:r>
              <a:rPr lang="en-US" sz="1200" b="1" dirty="0"/>
              <a:t>📦 B2B Licensing: </a:t>
            </a:r>
          </a:p>
          <a:p>
            <a:r>
              <a:rPr lang="en-US" sz="1200" dirty="0"/>
              <a:t>White-label </a:t>
            </a:r>
            <a:r>
              <a:rPr lang="en-US" sz="1200" dirty="0" err="1">
                <a:gradFill>
                  <a:gsLst>
                    <a:gs pos="0">
                      <a:srgbClr val="29878F"/>
                    </a:gs>
                    <a:gs pos="88000">
                      <a:srgbClr val="51AF75"/>
                    </a:gs>
                    <a:gs pos="98000">
                      <a:srgbClr val="79D65B"/>
                    </a:gs>
                  </a:gsLst>
                  <a:lin ang="10800000" scaled="1"/>
                </a:gradFill>
                <a:latin typeface="Archivo ExtraBold"/>
                <a:ea typeface="Calibri"/>
                <a:cs typeface="Archivo ExtraBold"/>
              </a:rPr>
              <a:t>GreenGait</a:t>
            </a:r>
            <a:r>
              <a:rPr lang="en-US" sz="1200" dirty="0"/>
              <a:t> for corporate wellness &amp; ESG initiatives.</a:t>
            </a:r>
            <a:endParaRPr lang="ro-RO" sz="1200" dirty="0"/>
          </a:p>
          <a:p>
            <a:endParaRPr lang="en-US" sz="1200" dirty="0"/>
          </a:p>
          <a:p>
            <a:r>
              <a:rPr lang="en-US" sz="1200" b="1" dirty="0"/>
              <a:t>✨ Premium Subscriptions: </a:t>
            </a:r>
          </a:p>
          <a:p>
            <a:r>
              <a:rPr lang="en-US" sz="1200" dirty="0"/>
              <a:t>Team challenges, health analytics, early reward access.</a:t>
            </a:r>
            <a:endParaRPr lang="ro-RO" sz="1200" dirty="0"/>
          </a:p>
          <a:p>
            <a:endParaRPr lang="en-US" sz="1200" dirty="0"/>
          </a:p>
          <a:p>
            <a:r>
              <a:rPr lang="en-US" sz="1200" b="1" dirty="0"/>
              <a:t>🤝 Brand Sponsorships &amp; Green Tax Credits: </a:t>
            </a:r>
          </a:p>
          <a:p>
            <a:r>
              <a:rPr lang="en-US" sz="1200" dirty="0"/>
              <a:t>Brands fund eco-challenges and carbon-offset campaigns using GG tokens.</a:t>
            </a:r>
          </a:p>
          <a:p>
            <a:endParaRPr lang="en-US" sz="1200" dirty="0"/>
          </a:p>
          <a:p>
            <a:r>
              <a:rPr lang="en-US" sz="1200" dirty="0"/>
              <a:t>🪙 </a:t>
            </a:r>
            <a:r>
              <a:rPr lang="en-US" sz="1200" dirty="0" err="1">
                <a:gradFill>
                  <a:gsLst>
                    <a:gs pos="0">
                      <a:srgbClr val="29878F"/>
                    </a:gs>
                    <a:gs pos="88000">
                      <a:srgbClr val="51AF75"/>
                    </a:gs>
                    <a:gs pos="98000">
                      <a:srgbClr val="79D65B"/>
                    </a:gs>
                  </a:gsLst>
                  <a:lin ang="10800000" scaled="1"/>
                </a:gradFill>
                <a:latin typeface="Archivo ExtraBold"/>
                <a:ea typeface="Calibri"/>
                <a:cs typeface="Archivo ExtraBold"/>
              </a:rPr>
              <a:t>GreenGait</a:t>
            </a:r>
            <a:r>
              <a:rPr lang="en-US" sz="1200" dirty="0"/>
              <a:t> isn’t just generating revenue, it’s turning </a:t>
            </a:r>
            <a:r>
              <a:rPr lang="en-US" sz="1200" i="1" dirty="0"/>
              <a:t>footsteps </a:t>
            </a:r>
            <a:r>
              <a:rPr lang="en-US" sz="1200" dirty="0"/>
              <a:t>into a new form of </a:t>
            </a:r>
            <a:r>
              <a:rPr lang="en-US" sz="1200" i="1" dirty="0"/>
              <a:t>capital</a:t>
            </a:r>
            <a:r>
              <a:rPr lang="en-US" sz="1200" dirty="0"/>
              <a:t>.</a:t>
            </a:r>
          </a:p>
          <a:p>
            <a:endParaRPr lang="en-US" sz="1200" dirty="0"/>
          </a:p>
        </p:txBody>
      </p:sp>
      <p:pic>
        <p:nvPicPr>
          <p:cNvPr id="11" name="Picture 10" descr="A money bag with a stack of coins&#10;&#10;AI-generated content may be incorrect.">
            <a:extLst>
              <a:ext uri="{FF2B5EF4-FFF2-40B4-BE49-F238E27FC236}">
                <a16:creationId xmlns:a16="http://schemas.microsoft.com/office/drawing/2014/main" id="{EA76450A-4A60-78EB-453C-731EBB11F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3720" y="73469"/>
            <a:ext cx="451413" cy="451413"/>
          </a:xfrm>
          <a:prstGeom prst="rect">
            <a:avLst/>
          </a:prstGeom>
        </p:spPr>
      </p:pic>
      <p:pic>
        <p:nvPicPr>
          <p:cNvPr id="14" name="Picture 13" descr="A map with a path and a cross&#10;&#10;AI-generated content may be incorrect.">
            <a:extLst>
              <a:ext uri="{FF2B5EF4-FFF2-40B4-BE49-F238E27FC236}">
                <a16:creationId xmlns:a16="http://schemas.microsoft.com/office/drawing/2014/main" id="{7763BAAB-26D1-D4B3-FAAB-62FF46516A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66996" y="-1701626"/>
            <a:ext cx="425619" cy="425619"/>
          </a:xfrm>
          <a:prstGeom prst="rect">
            <a:avLst/>
          </a:prstGeom>
        </p:spPr>
      </p:pic>
      <p:sp>
        <p:nvSpPr>
          <p:cNvPr id="9" name="Google Shape;229;p29">
            <a:extLst>
              <a:ext uri="{FF2B5EF4-FFF2-40B4-BE49-F238E27FC236}">
                <a16:creationId xmlns:a16="http://schemas.microsoft.com/office/drawing/2014/main" id="{830934EC-213B-BA8C-0CDA-0D7D2E5C83B2}"/>
              </a:ext>
            </a:extLst>
          </p:cNvPr>
          <p:cNvSpPr/>
          <p:nvPr/>
        </p:nvSpPr>
        <p:spPr>
          <a:xfrm>
            <a:off x="458246" y="388579"/>
            <a:ext cx="5212636" cy="5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3000"/>
            </a:pPr>
            <a:r>
              <a:rPr lang="en-US" sz="2400" dirty="0">
                <a:solidFill>
                  <a:schemeClr val="bg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Business Model &amp; Monetization</a:t>
            </a:r>
            <a:endParaRPr lang="en-US" sz="24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29;p29">
            <a:extLst>
              <a:ext uri="{FF2B5EF4-FFF2-40B4-BE49-F238E27FC236}">
                <a16:creationId xmlns:a16="http://schemas.microsoft.com/office/drawing/2014/main" id="{06CC34DA-2337-2644-8E8D-9CDE9AA2A11B}"/>
              </a:ext>
            </a:extLst>
          </p:cNvPr>
          <p:cNvSpPr/>
          <p:nvPr/>
        </p:nvSpPr>
        <p:spPr>
          <a:xfrm>
            <a:off x="556946" y="1025351"/>
            <a:ext cx="3495600" cy="71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3000"/>
            </a:pPr>
            <a:r>
              <a:rPr lang="en-US" sz="1800" dirty="0">
                <a:gradFill>
                  <a:gsLst>
                    <a:gs pos="0">
                      <a:srgbClr val="29878F"/>
                    </a:gs>
                    <a:gs pos="88000">
                      <a:srgbClr val="51AF75"/>
                    </a:gs>
                    <a:gs pos="98000">
                      <a:srgbClr val="79D65B"/>
                    </a:gs>
                  </a:gsLst>
                  <a:lin ang="10800000" scaled="1"/>
                </a:gradFill>
                <a:latin typeface="Archivo ExtraBold"/>
                <a:ea typeface="Calibri"/>
                <a:cs typeface="Archivo ExtraBold"/>
                <a:sym typeface="Archivo ExtraBold"/>
              </a:rPr>
              <a:t>Revenue</a:t>
            </a:r>
            <a:endParaRPr lang="en-US" sz="1800" dirty="0">
              <a:gradFill>
                <a:gsLst>
                  <a:gs pos="0">
                    <a:srgbClr val="29878F"/>
                  </a:gs>
                  <a:gs pos="88000">
                    <a:srgbClr val="51AF75"/>
                  </a:gs>
                  <a:gs pos="98000">
                    <a:srgbClr val="79D65B"/>
                  </a:gs>
                </a:gsLst>
                <a:lin ang="10800000" scaled="1"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212;p46">
            <a:extLst>
              <a:ext uri="{FF2B5EF4-FFF2-40B4-BE49-F238E27FC236}">
                <a16:creationId xmlns:a16="http://schemas.microsoft.com/office/drawing/2014/main" id="{1A4F6099-4AFF-7662-B12D-43AD3EF50BC3}"/>
              </a:ext>
            </a:extLst>
          </p:cNvPr>
          <p:cNvSpPr/>
          <p:nvPr/>
        </p:nvSpPr>
        <p:spPr>
          <a:xfrm>
            <a:off x="7641761" y="1032439"/>
            <a:ext cx="898875" cy="767925"/>
          </a:xfrm>
          <a:prstGeom prst="roundRect">
            <a:avLst>
              <a:gd name="adj" fmla="val 9377"/>
            </a:avLst>
          </a:prstGeom>
          <a:gradFill>
            <a:gsLst>
              <a:gs pos="0">
                <a:srgbClr val="29878F"/>
              </a:gs>
              <a:gs pos="83000">
                <a:srgbClr val="51AF75"/>
              </a:gs>
              <a:gs pos="98000">
                <a:srgbClr val="79D65B"/>
              </a:gs>
            </a:gsLst>
            <a:lin ang="10800000" scaled="1"/>
          </a:gradFill>
          <a:ln w="25400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18" name="Google Shape;1213;p46">
            <a:extLst>
              <a:ext uri="{FF2B5EF4-FFF2-40B4-BE49-F238E27FC236}">
                <a16:creationId xmlns:a16="http://schemas.microsoft.com/office/drawing/2014/main" id="{13188FAB-D7D5-A16A-C719-95A688633614}"/>
              </a:ext>
            </a:extLst>
          </p:cNvPr>
          <p:cNvSpPr/>
          <p:nvPr/>
        </p:nvSpPr>
        <p:spPr>
          <a:xfrm>
            <a:off x="7713198" y="1103876"/>
            <a:ext cx="756000" cy="625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19" name="Google Shape;1214;p46">
            <a:extLst>
              <a:ext uri="{FF2B5EF4-FFF2-40B4-BE49-F238E27FC236}">
                <a16:creationId xmlns:a16="http://schemas.microsoft.com/office/drawing/2014/main" id="{10F1E5F3-3346-6EDD-497E-3D0A00399511}"/>
              </a:ext>
            </a:extLst>
          </p:cNvPr>
          <p:cNvSpPr/>
          <p:nvPr/>
        </p:nvSpPr>
        <p:spPr>
          <a:xfrm>
            <a:off x="7713199" y="1103876"/>
            <a:ext cx="832275" cy="32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5522E0"/>
              </a:buClr>
              <a:buSzPts val="2400"/>
            </a:pPr>
            <a:r>
              <a:rPr lang="en" sz="1800" dirty="0">
                <a:solidFill>
                  <a:schemeClr val="bg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9</a:t>
            </a:r>
            <a:r>
              <a:rPr lang="en" sz="1100" dirty="0">
                <a:solidFill>
                  <a:schemeClr val="bg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%</a:t>
            </a:r>
            <a:r>
              <a:rPr lang="en" sz="1800" dirty="0">
                <a:solidFill>
                  <a:schemeClr val="bg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    Q1</a:t>
            </a:r>
            <a:endParaRPr sz="18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215;p46">
            <a:extLst>
              <a:ext uri="{FF2B5EF4-FFF2-40B4-BE49-F238E27FC236}">
                <a16:creationId xmlns:a16="http://schemas.microsoft.com/office/drawing/2014/main" id="{32B8BF23-1B90-1B92-9934-96887C59F9EF}"/>
              </a:ext>
            </a:extLst>
          </p:cNvPr>
          <p:cNvSpPr/>
          <p:nvPr/>
        </p:nvSpPr>
        <p:spPr>
          <a:xfrm>
            <a:off x="7713199" y="1353907"/>
            <a:ext cx="794025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7C6BFF"/>
              </a:buClr>
              <a:buSzPts val="1200"/>
            </a:pPr>
            <a:r>
              <a:rPr lang="en" sz="825" dirty="0">
                <a:solidFill>
                  <a:schemeClr val="bg1"/>
                </a:solidFill>
                <a:latin typeface="Archivo"/>
                <a:ea typeface="Archivo"/>
                <a:cs typeface="Archivo"/>
                <a:sym typeface="Archivo"/>
              </a:rPr>
              <a:t>income increase/quarter</a:t>
            </a:r>
            <a:endParaRPr sz="825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212;p46">
            <a:extLst>
              <a:ext uri="{FF2B5EF4-FFF2-40B4-BE49-F238E27FC236}">
                <a16:creationId xmlns:a16="http://schemas.microsoft.com/office/drawing/2014/main" id="{3C0C2E4F-0A35-9C8A-D31E-16DA91677EE4}"/>
              </a:ext>
            </a:extLst>
          </p:cNvPr>
          <p:cNvSpPr/>
          <p:nvPr/>
        </p:nvSpPr>
        <p:spPr>
          <a:xfrm>
            <a:off x="7638772" y="1872405"/>
            <a:ext cx="898875" cy="767925"/>
          </a:xfrm>
          <a:prstGeom prst="roundRect">
            <a:avLst>
              <a:gd name="adj" fmla="val 9377"/>
            </a:avLst>
          </a:prstGeom>
          <a:gradFill>
            <a:gsLst>
              <a:gs pos="0">
                <a:srgbClr val="29878F"/>
              </a:gs>
              <a:gs pos="66000">
                <a:srgbClr val="51AF75"/>
              </a:gs>
              <a:gs pos="98000">
                <a:srgbClr val="79D65B"/>
              </a:gs>
            </a:gsLst>
            <a:lin ang="10800000" scaled="1"/>
          </a:gradFill>
          <a:ln w="25400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22" name="Google Shape;1213;p46">
            <a:extLst>
              <a:ext uri="{FF2B5EF4-FFF2-40B4-BE49-F238E27FC236}">
                <a16:creationId xmlns:a16="http://schemas.microsoft.com/office/drawing/2014/main" id="{DE09FDB9-9406-8F49-FE6D-99C759006A92}"/>
              </a:ext>
            </a:extLst>
          </p:cNvPr>
          <p:cNvSpPr/>
          <p:nvPr/>
        </p:nvSpPr>
        <p:spPr>
          <a:xfrm>
            <a:off x="7710209" y="1943842"/>
            <a:ext cx="756000" cy="625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23" name="Google Shape;1214;p46">
            <a:extLst>
              <a:ext uri="{FF2B5EF4-FFF2-40B4-BE49-F238E27FC236}">
                <a16:creationId xmlns:a16="http://schemas.microsoft.com/office/drawing/2014/main" id="{DFF4239F-88DB-D061-E926-E146485BDEE1}"/>
              </a:ext>
            </a:extLst>
          </p:cNvPr>
          <p:cNvSpPr/>
          <p:nvPr/>
        </p:nvSpPr>
        <p:spPr>
          <a:xfrm>
            <a:off x="7710210" y="1943842"/>
            <a:ext cx="832275" cy="32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5522E0"/>
              </a:buClr>
              <a:buSzPts val="2400"/>
            </a:pPr>
            <a:r>
              <a:rPr lang="en" sz="1800" dirty="0">
                <a:solidFill>
                  <a:schemeClr val="bg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16</a:t>
            </a:r>
            <a:r>
              <a:rPr lang="en" sz="1100" dirty="0">
                <a:solidFill>
                  <a:schemeClr val="bg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% </a:t>
            </a:r>
            <a:r>
              <a:rPr lang="en" sz="1800" dirty="0">
                <a:solidFill>
                  <a:schemeClr val="bg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Q2</a:t>
            </a:r>
            <a:endParaRPr sz="18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215;p46">
            <a:extLst>
              <a:ext uri="{FF2B5EF4-FFF2-40B4-BE49-F238E27FC236}">
                <a16:creationId xmlns:a16="http://schemas.microsoft.com/office/drawing/2014/main" id="{AC6A5CCB-34D4-69BE-343F-22E1E94004EA}"/>
              </a:ext>
            </a:extLst>
          </p:cNvPr>
          <p:cNvSpPr/>
          <p:nvPr/>
        </p:nvSpPr>
        <p:spPr>
          <a:xfrm>
            <a:off x="7710210" y="2193873"/>
            <a:ext cx="794025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7C6BFF"/>
              </a:buClr>
              <a:buSzPts val="1200"/>
            </a:pPr>
            <a:r>
              <a:rPr lang="en" sz="825" dirty="0">
                <a:solidFill>
                  <a:schemeClr val="bg1"/>
                </a:solidFill>
                <a:latin typeface="Archivo"/>
                <a:ea typeface="Archivo"/>
                <a:cs typeface="Archivo"/>
                <a:sym typeface="Archivo"/>
              </a:rPr>
              <a:t>income increase/quarter</a:t>
            </a:r>
            <a:endParaRPr sz="825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212;p46">
            <a:extLst>
              <a:ext uri="{FF2B5EF4-FFF2-40B4-BE49-F238E27FC236}">
                <a16:creationId xmlns:a16="http://schemas.microsoft.com/office/drawing/2014/main" id="{5B74F50D-82E9-2B1B-65DE-F868626C3189}"/>
              </a:ext>
            </a:extLst>
          </p:cNvPr>
          <p:cNvSpPr/>
          <p:nvPr/>
        </p:nvSpPr>
        <p:spPr>
          <a:xfrm>
            <a:off x="7638772" y="2717343"/>
            <a:ext cx="898875" cy="767925"/>
          </a:xfrm>
          <a:prstGeom prst="roundRect">
            <a:avLst>
              <a:gd name="adj" fmla="val 9377"/>
            </a:avLst>
          </a:prstGeom>
          <a:gradFill>
            <a:gsLst>
              <a:gs pos="0">
                <a:srgbClr val="29878F"/>
              </a:gs>
              <a:gs pos="39000">
                <a:srgbClr val="51AF75"/>
              </a:gs>
              <a:gs pos="98000">
                <a:srgbClr val="79D65B"/>
              </a:gs>
            </a:gsLst>
            <a:lin ang="10800000" scaled="1"/>
          </a:gradFill>
          <a:ln w="25400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26" name="Google Shape;1213;p46">
            <a:extLst>
              <a:ext uri="{FF2B5EF4-FFF2-40B4-BE49-F238E27FC236}">
                <a16:creationId xmlns:a16="http://schemas.microsoft.com/office/drawing/2014/main" id="{800E5DFC-AA83-E1FC-757D-D0A9ACCF36DD}"/>
              </a:ext>
            </a:extLst>
          </p:cNvPr>
          <p:cNvSpPr/>
          <p:nvPr/>
        </p:nvSpPr>
        <p:spPr>
          <a:xfrm>
            <a:off x="7710209" y="2788780"/>
            <a:ext cx="756000" cy="625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27" name="Google Shape;1214;p46">
            <a:extLst>
              <a:ext uri="{FF2B5EF4-FFF2-40B4-BE49-F238E27FC236}">
                <a16:creationId xmlns:a16="http://schemas.microsoft.com/office/drawing/2014/main" id="{B118CD98-E2F7-1116-0493-C5E2DF63EFD9}"/>
              </a:ext>
            </a:extLst>
          </p:cNvPr>
          <p:cNvSpPr/>
          <p:nvPr/>
        </p:nvSpPr>
        <p:spPr>
          <a:xfrm>
            <a:off x="7710210" y="2788780"/>
            <a:ext cx="832275" cy="32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5522E0"/>
              </a:buClr>
              <a:buSzPts val="2400"/>
            </a:pPr>
            <a:r>
              <a:rPr lang="en" sz="1800" dirty="0">
                <a:solidFill>
                  <a:schemeClr val="bg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22</a:t>
            </a:r>
            <a:r>
              <a:rPr lang="en" sz="1100" dirty="0">
                <a:solidFill>
                  <a:schemeClr val="bg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% </a:t>
            </a:r>
            <a:r>
              <a:rPr lang="en" sz="1800" dirty="0">
                <a:solidFill>
                  <a:schemeClr val="bg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Q3</a:t>
            </a:r>
            <a:endParaRPr sz="18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1215;p46">
            <a:extLst>
              <a:ext uri="{FF2B5EF4-FFF2-40B4-BE49-F238E27FC236}">
                <a16:creationId xmlns:a16="http://schemas.microsoft.com/office/drawing/2014/main" id="{232D1B1F-3E25-8BEC-CD98-991CA728E8D6}"/>
              </a:ext>
            </a:extLst>
          </p:cNvPr>
          <p:cNvSpPr/>
          <p:nvPr/>
        </p:nvSpPr>
        <p:spPr>
          <a:xfrm>
            <a:off x="7710210" y="3038811"/>
            <a:ext cx="794025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7C6BFF"/>
              </a:buClr>
              <a:buSzPts val="1200"/>
            </a:pPr>
            <a:r>
              <a:rPr lang="en" sz="825" dirty="0">
                <a:solidFill>
                  <a:schemeClr val="bg1"/>
                </a:solidFill>
                <a:latin typeface="Archivo"/>
                <a:ea typeface="Archivo"/>
                <a:cs typeface="Archivo"/>
                <a:sym typeface="Archivo"/>
              </a:rPr>
              <a:t>income increase/quarter</a:t>
            </a:r>
            <a:endParaRPr sz="825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212;p46">
            <a:extLst>
              <a:ext uri="{FF2B5EF4-FFF2-40B4-BE49-F238E27FC236}">
                <a16:creationId xmlns:a16="http://schemas.microsoft.com/office/drawing/2014/main" id="{649E69A6-1F85-727C-667F-AB02ABD19CA8}"/>
              </a:ext>
            </a:extLst>
          </p:cNvPr>
          <p:cNvSpPr/>
          <p:nvPr/>
        </p:nvSpPr>
        <p:spPr>
          <a:xfrm>
            <a:off x="7641919" y="3565386"/>
            <a:ext cx="898875" cy="767925"/>
          </a:xfrm>
          <a:prstGeom prst="roundRect">
            <a:avLst>
              <a:gd name="adj" fmla="val 9377"/>
            </a:avLst>
          </a:prstGeom>
          <a:gradFill>
            <a:gsLst>
              <a:gs pos="0">
                <a:srgbClr val="29878F"/>
              </a:gs>
              <a:gs pos="20000">
                <a:srgbClr val="51AF75"/>
              </a:gs>
              <a:gs pos="98000">
                <a:srgbClr val="79D65B"/>
              </a:gs>
            </a:gsLst>
            <a:lin ang="10800000" scaled="1"/>
          </a:gradFill>
          <a:ln w="25400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30" name="Google Shape;1213;p46">
            <a:extLst>
              <a:ext uri="{FF2B5EF4-FFF2-40B4-BE49-F238E27FC236}">
                <a16:creationId xmlns:a16="http://schemas.microsoft.com/office/drawing/2014/main" id="{EF7D3DF3-F7F8-E731-0EE1-8925A039A79F}"/>
              </a:ext>
            </a:extLst>
          </p:cNvPr>
          <p:cNvSpPr/>
          <p:nvPr/>
        </p:nvSpPr>
        <p:spPr>
          <a:xfrm>
            <a:off x="7713356" y="3636823"/>
            <a:ext cx="756000" cy="625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31" name="Google Shape;1214;p46">
            <a:extLst>
              <a:ext uri="{FF2B5EF4-FFF2-40B4-BE49-F238E27FC236}">
                <a16:creationId xmlns:a16="http://schemas.microsoft.com/office/drawing/2014/main" id="{D8F5EB80-443C-AEE8-FCB7-E4CFBA907E8E}"/>
              </a:ext>
            </a:extLst>
          </p:cNvPr>
          <p:cNvSpPr/>
          <p:nvPr/>
        </p:nvSpPr>
        <p:spPr>
          <a:xfrm>
            <a:off x="7713357" y="3636823"/>
            <a:ext cx="832275" cy="32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5522E0"/>
              </a:buClr>
              <a:buSzPts val="2400"/>
            </a:pPr>
            <a:r>
              <a:rPr lang="en" sz="1800" dirty="0">
                <a:solidFill>
                  <a:schemeClr val="bg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27</a:t>
            </a:r>
            <a:r>
              <a:rPr lang="en" sz="1100" dirty="0">
                <a:solidFill>
                  <a:schemeClr val="bg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%</a:t>
            </a:r>
            <a:r>
              <a:rPr lang="en" sz="1800" dirty="0">
                <a:solidFill>
                  <a:schemeClr val="bg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 Q4</a:t>
            </a:r>
            <a:endParaRPr sz="18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1215;p46">
            <a:extLst>
              <a:ext uri="{FF2B5EF4-FFF2-40B4-BE49-F238E27FC236}">
                <a16:creationId xmlns:a16="http://schemas.microsoft.com/office/drawing/2014/main" id="{2F9F0901-BB0A-E6BC-EA89-51A1302F7895}"/>
              </a:ext>
            </a:extLst>
          </p:cNvPr>
          <p:cNvSpPr/>
          <p:nvPr/>
        </p:nvSpPr>
        <p:spPr>
          <a:xfrm>
            <a:off x="7713357" y="3886854"/>
            <a:ext cx="794025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7C6BFF"/>
              </a:buClr>
              <a:buSzPts val="1200"/>
            </a:pPr>
            <a:r>
              <a:rPr lang="en" sz="825" dirty="0">
                <a:solidFill>
                  <a:schemeClr val="bg1"/>
                </a:solidFill>
                <a:latin typeface="Archivo"/>
                <a:ea typeface="Archivo"/>
                <a:cs typeface="Archivo"/>
                <a:sym typeface="Archivo"/>
              </a:rPr>
              <a:t>income increase/quarter</a:t>
            </a:r>
            <a:endParaRPr sz="825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5" name="Chart 34">
            <a:extLst>
              <a:ext uri="{FF2B5EF4-FFF2-40B4-BE49-F238E27FC236}">
                <a16:creationId xmlns:a16="http://schemas.microsoft.com/office/drawing/2014/main" id="{3325FEB5-9FDD-A4A5-7D49-9207A0BCC9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5231941"/>
              </p:ext>
            </p:extLst>
          </p:nvPr>
        </p:nvGraphicFramePr>
        <p:xfrm>
          <a:off x="4856837" y="1383776"/>
          <a:ext cx="2468930" cy="22530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8" name="Google Shape;229;p29">
            <a:extLst>
              <a:ext uri="{FF2B5EF4-FFF2-40B4-BE49-F238E27FC236}">
                <a16:creationId xmlns:a16="http://schemas.microsoft.com/office/drawing/2014/main" id="{21A5B8CF-BC1C-FBF7-5F93-A5C938E42BC1}"/>
              </a:ext>
            </a:extLst>
          </p:cNvPr>
          <p:cNvSpPr/>
          <p:nvPr/>
        </p:nvSpPr>
        <p:spPr>
          <a:xfrm>
            <a:off x="5702418" y="2917710"/>
            <a:ext cx="1302370" cy="285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chivo ExtraBold"/>
                <a:ea typeface="Calibri"/>
                <a:cs typeface="Archivo ExtraBold"/>
              </a:rPr>
              <a:t>0K</a:t>
            </a:r>
          </a:p>
        </p:txBody>
      </p:sp>
      <p:sp>
        <p:nvSpPr>
          <p:cNvPr id="39" name="Google Shape;229;p29">
            <a:extLst>
              <a:ext uri="{FF2B5EF4-FFF2-40B4-BE49-F238E27FC236}">
                <a16:creationId xmlns:a16="http://schemas.microsoft.com/office/drawing/2014/main" id="{EFAB3F40-2A45-0FE2-466D-7749D7AFE88D}"/>
              </a:ext>
            </a:extLst>
          </p:cNvPr>
          <p:cNvSpPr/>
          <p:nvPr/>
        </p:nvSpPr>
        <p:spPr>
          <a:xfrm>
            <a:off x="5616772" y="1919054"/>
            <a:ext cx="1302370" cy="285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chivo ExtraBold"/>
                <a:ea typeface="Calibri"/>
                <a:cs typeface="Archivo ExtraBold"/>
              </a:rPr>
              <a:t>50K</a:t>
            </a:r>
          </a:p>
        </p:txBody>
      </p:sp>
      <p:sp>
        <p:nvSpPr>
          <p:cNvPr id="40" name="Google Shape;229;p29">
            <a:extLst>
              <a:ext uri="{FF2B5EF4-FFF2-40B4-BE49-F238E27FC236}">
                <a16:creationId xmlns:a16="http://schemas.microsoft.com/office/drawing/2014/main" id="{9827AE77-7DDD-1F57-A413-D0990057ADA1}"/>
              </a:ext>
            </a:extLst>
          </p:cNvPr>
          <p:cNvSpPr/>
          <p:nvPr/>
        </p:nvSpPr>
        <p:spPr>
          <a:xfrm>
            <a:off x="5611608" y="2298208"/>
            <a:ext cx="1302370" cy="285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chivo ExtraBold"/>
                <a:ea typeface="Calibri"/>
                <a:cs typeface="Archivo ExtraBold"/>
              </a:rPr>
              <a:t>30K</a:t>
            </a:r>
          </a:p>
        </p:txBody>
      </p:sp>
      <p:sp>
        <p:nvSpPr>
          <p:cNvPr id="41" name="Google Shape;229;p29">
            <a:extLst>
              <a:ext uri="{FF2B5EF4-FFF2-40B4-BE49-F238E27FC236}">
                <a16:creationId xmlns:a16="http://schemas.microsoft.com/office/drawing/2014/main" id="{F62795B6-1DBF-726F-581D-ECF2EA379B8F}"/>
              </a:ext>
            </a:extLst>
          </p:cNvPr>
          <p:cNvSpPr/>
          <p:nvPr/>
        </p:nvSpPr>
        <p:spPr>
          <a:xfrm>
            <a:off x="5611608" y="2655053"/>
            <a:ext cx="1302370" cy="285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chivo ExtraBold"/>
                <a:ea typeface="Calibri"/>
                <a:cs typeface="Archivo ExtraBold"/>
              </a:rPr>
              <a:t>10K</a:t>
            </a:r>
          </a:p>
        </p:txBody>
      </p:sp>
      <p:sp>
        <p:nvSpPr>
          <p:cNvPr id="42" name="Google Shape;229;p29">
            <a:extLst>
              <a:ext uri="{FF2B5EF4-FFF2-40B4-BE49-F238E27FC236}">
                <a16:creationId xmlns:a16="http://schemas.microsoft.com/office/drawing/2014/main" id="{A6C5110D-77F4-8173-0B4B-6ACAB1116235}"/>
              </a:ext>
            </a:extLst>
          </p:cNvPr>
          <p:cNvSpPr/>
          <p:nvPr/>
        </p:nvSpPr>
        <p:spPr>
          <a:xfrm rot="5400000" flipH="1">
            <a:off x="6519139" y="2850099"/>
            <a:ext cx="1302370" cy="285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chivo ExtraBold"/>
                <a:ea typeface="Calibri"/>
                <a:cs typeface="Archivo ExtraBold"/>
              </a:rPr>
              <a:t>Users</a:t>
            </a:r>
          </a:p>
        </p:txBody>
      </p:sp>
      <p:sp>
        <p:nvSpPr>
          <p:cNvPr id="43" name="Google Shape;229;p29">
            <a:extLst>
              <a:ext uri="{FF2B5EF4-FFF2-40B4-BE49-F238E27FC236}">
                <a16:creationId xmlns:a16="http://schemas.microsoft.com/office/drawing/2014/main" id="{F349AECA-77EC-BAB6-30CC-5D533BA1814A}"/>
              </a:ext>
            </a:extLst>
          </p:cNvPr>
          <p:cNvSpPr/>
          <p:nvPr/>
        </p:nvSpPr>
        <p:spPr>
          <a:xfrm rot="16200000">
            <a:off x="4840733" y="2175710"/>
            <a:ext cx="1302370" cy="285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200" kern="1200" dirty="0">
                <a:solidFill>
                  <a:srgbClr val="79D65B"/>
                </a:solidFill>
                <a:latin typeface="Archivo ExtraBold"/>
                <a:ea typeface="Calibri"/>
                <a:cs typeface="Archivo ExtraBold"/>
              </a:rPr>
              <a:t>Revenue (€)</a:t>
            </a:r>
          </a:p>
        </p:txBody>
      </p:sp>
    </p:spTree>
    <p:extLst>
      <p:ext uri="{BB962C8B-B14F-4D97-AF65-F5344CB8AC3E}">
        <p14:creationId xmlns:p14="http://schemas.microsoft.com/office/powerpoint/2010/main" val="323488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9878F"/>
            </a:gs>
            <a:gs pos="88000">
              <a:srgbClr val="51AF75"/>
            </a:gs>
            <a:gs pos="98000">
              <a:srgbClr val="79D65B"/>
            </a:gs>
          </a:gsLst>
          <a:lin ang="10800000" scaled="1"/>
        </a:gradFill>
        <a:effectLst/>
      </p:bgPr>
    </p:bg>
    <p:spTree>
      <p:nvGrpSpPr>
        <p:cNvPr id="1" name="Shape 199">
          <a:extLst>
            <a:ext uri="{FF2B5EF4-FFF2-40B4-BE49-F238E27FC236}">
              <a16:creationId xmlns:a16="http://schemas.microsoft.com/office/drawing/2014/main" id="{48D9A6E0-CEAA-B04C-8F91-3166C93AD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A674B4B-2338-23D0-F2B1-7143C92874B9}"/>
              </a:ext>
            </a:extLst>
          </p:cNvPr>
          <p:cNvSpPr/>
          <p:nvPr/>
        </p:nvSpPr>
        <p:spPr>
          <a:xfrm>
            <a:off x="142239" y="906779"/>
            <a:ext cx="8874199" cy="3526670"/>
          </a:xfrm>
          <a:prstGeom prst="roundRect">
            <a:avLst/>
          </a:prstGeom>
          <a:solidFill>
            <a:srgbClr val="EAEAE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oftRound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Google Shape;203;p28">
            <a:extLst>
              <a:ext uri="{FF2B5EF4-FFF2-40B4-BE49-F238E27FC236}">
                <a16:creationId xmlns:a16="http://schemas.microsoft.com/office/drawing/2014/main" id="{37EE6533-2059-5E20-E99C-186847A1AF10}"/>
              </a:ext>
            </a:extLst>
          </p:cNvPr>
          <p:cNvSpPr/>
          <p:nvPr/>
        </p:nvSpPr>
        <p:spPr>
          <a:xfrm>
            <a:off x="1930600" y="1129309"/>
            <a:ext cx="5286375" cy="185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C2F7DCF-9B2A-DFFF-9076-377EBAA5813F}"/>
              </a:ext>
            </a:extLst>
          </p:cNvPr>
          <p:cNvSpPr/>
          <p:nvPr/>
        </p:nvSpPr>
        <p:spPr>
          <a:xfrm>
            <a:off x="-37724" y="4575611"/>
            <a:ext cx="9182608" cy="608674"/>
          </a:xfrm>
          <a:prstGeom prst="rect">
            <a:avLst/>
          </a:prstGeom>
          <a:solidFill>
            <a:srgbClr val="EAEAE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Google Shape;265;p29">
            <a:extLst>
              <a:ext uri="{FF2B5EF4-FFF2-40B4-BE49-F238E27FC236}">
                <a16:creationId xmlns:a16="http://schemas.microsoft.com/office/drawing/2014/main" id="{E04996E3-D5D0-6FE8-E10D-CB707DC99416}"/>
              </a:ext>
            </a:extLst>
          </p:cNvPr>
          <p:cNvSpPr/>
          <p:nvPr/>
        </p:nvSpPr>
        <p:spPr>
          <a:xfrm>
            <a:off x="4147172" y="4717881"/>
            <a:ext cx="1016429" cy="256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chivo SemiBold"/>
              <a:buNone/>
            </a:pPr>
            <a:r>
              <a:rPr lang="en-US" sz="1600" b="0" i="0" u="none" strike="noStrike" cap="none" dirty="0" err="1">
                <a:gradFill flip="none" rotWithShape="1">
                  <a:gsLst>
                    <a:gs pos="23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  <a:tileRect/>
                </a:gra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  <a:sym typeface="Calibri"/>
              </a:rPr>
              <a:t>GreenGait</a:t>
            </a:r>
            <a:endParaRPr sz="1600" b="0" i="0" u="none" strike="noStrike" cap="none" dirty="0">
              <a:gradFill flip="none" rotWithShape="1">
                <a:gsLst>
                  <a:gs pos="23000">
                    <a:srgbClr val="79D65B"/>
                  </a:gs>
                  <a:gs pos="100000">
                    <a:srgbClr val="0A9CAB"/>
                  </a:gs>
                </a:gsLst>
                <a:lin ang="10800000" scaled="1"/>
                <a:tileRect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" name="Picture 48" descr="A hexagon with white text&#10;&#10;AI-generated content may be incorrect.">
            <a:extLst>
              <a:ext uri="{FF2B5EF4-FFF2-40B4-BE49-F238E27FC236}">
                <a16:creationId xmlns:a16="http://schemas.microsoft.com/office/drawing/2014/main" id="{04618040-AF98-BAA4-BC9F-7A73C8E9C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632" y="4643840"/>
            <a:ext cx="382629" cy="382629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008CDCF-07D4-48FA-3DBE-6B4C823FE5F3}"/>
              </a:ext>
            </a:extLst>
          </p:cNvPr>
          <p:cNvSpPr/>
          <p:nvPr/>
        </p:nvSpPr>
        <p:spPr>
          <a:xfrm rot="6349471">
            <a:off x="8273877" y="-1009213"/>
            <a:ext cx="2027886" cy="2256368"/>
          </a:xfrm>
          <a:custGeom>
            <a:avLst/>
            <a:gdLst>
              <a:gd name="connsiteX0" fmla="*/ 1401219 w 2703848"/>
              <a:gd name="connsiteY0" fmla="*/ 0 h 3008491"/>
              <a:gd name="connsiteX1" fmla="*/ 1496286 w 2703848"/>
              <a:gd name="connsiteY1" fmla="*/ 14509 h 3008491"/>
              <a:gd name="connsiteX2" fmla="*/ 2703848 w 2703848"/>
              <a:gd name="connsiteY2" fmla="*/ 1496137 h 3008491"/>
              <a:gd name="connsiteX3" fmla="*/ 2635856 w 2703848"/>
              <a:gd name="connsiteY3" fmla="*/ 1945865 h 3008491"/>
              <a:gd name="connsiteX4" fmla="*/ 2592975 w 2703848"/>
              <a:gd name="connsiteY4" fmla="*/ 2063025 h 3008491"/>
              <a:gd name="connsiteX5" fmla="*/ 2585000 w 2703848"/>
              <a:gd name="connsiteY5" fmla="*/ 2084813 h 3008491"/>
              <a:gd name="connsiteX6" fmla="*/ 1780170 w 2703848"/>
              <a:gd name="connsiteY6" fmla="*/ 2889643 h 3008491"/>
              <a:gd name="connsiteX7" fmla="*/ 1695568 w 2703848"/>
              <a:gd name="connsiteY7" fmla="*/ 2920608 h 3008491"/>
              <a:gd name="connsiteX8" fmla="*/ 1641222 w 2703848"/>
              <a:gd name="connsiteY8" fmla="*/ 2940499 h 3008491"/>
              <a:gd name="connsiteX9" fmla="*/ 1191494 w 2703848"/>
              <a:gd name="connsiteY9" fmla="*/ 3008491 h 3008491"/>
              <a:gd name="connsiteX10" fmla="*/ 741766 w 2703848"/>
              <a:gd name="connsiteY10" fmla="*/ 2940499 h 3008491"/>
              <a:gd name="connsiteX11" fmla="*/ 710448 w 2703848"/>
              <a:gd name="connsiteY11" fmla="*/ 2929037 h 3008491"/>
              <a:gd name="connsiteX12" fmla="*/ 602818 w 2703848"/>
              <a:gd name="connsiteY12" fmla="*/ 2889643 h 3008491"/>
              <a:gd name="connsiteX13" fmla="*/ 229496 w 2703848"/>
              <a:gd name="connsiteY13" fmla="*/ 2663143 h 3008491"/>
              <a:gd name="connsiteX14" fmla="*/ 209725 w 2703848"/>
              <a:gd name="connsiteY14" fmla="*/ 2645174 h 3008491"/>
              <a:gd name="connsiteX15" fmla="*/ 122098 w 2703848"/>
              <a:gd name="connsiteY15" fmla="*/ 2565533 h 3008491"/>
              <a:gd name="connsiteX16" fmla="*/ 24488 w 2703848"/>
              <a:gd name="connsiteY16" fmla="*/ 2458135 h 3008491"/>
              <a:gd name="connsiteX17" fmla="*/ 0 w 2703848"/>
              <a:gd name="connsiteY17" fmla="*/ 2425387 h 3008491"/>
              <a:gd name="connsiteX18" fmla="*/ 55096 w 2703848"/>
              <a:gd name="connsiteY18" fmla="*/ 2433796 h 3008491"/>
              <a:gd name="connsiteX19" fmla="*/ 209725 w 2703848"/>
              <a:gd name="connsiteY19" fmla="*/ 2441604 h 3008491"/>
              <a:gd name="connsiteX20" fmla="*/ 364354 w 2703848"/>
              <a:gd name="connsiteY20" fmla="*/ 2433796 h 3008491"/>
              <a:gd name="connsiteX21" fmla="*/ 419449 w 2703848"/>
              <a:gd name="connsiteY21" fmla="*/ 2425387 h 3008491"/>
              <a:gd name="connsiteX22" fmla="*/ 514517 w 2703848"/>
              <a:gd name="connsiteY22" fmla="*/ 2410878 h 3008491"/>
              <a:gd name="connsiteX23" fmla="*/ 659453 w 2703848"/>
              <a:gd name="connsiteY23" fmla="*/ 2373612 h 3008491"/>
              <a:gd name="connsiteX24" fmla="*/ 713940 w 2703848"/>
              <a:gd name="connsiteY24" fmla="*/ 2353669 h 3008491"/>
              <a:gd name="connsiteX25" fmla="*/ 798401 w 2703848"/>
              <a:gd name="connsiteY25" fmla="*/ 2322756 h 3008491"/>
              <a:gd name="connsiteX26" fmla="*/ 1171723 w 2703848"/>
              <a:gd name="connsiteY26" fmla="*/ 2096256 h 3008491"/>
              <a:gd name="connsiteX27" fmla="*/ 1207747 w 2703848"/>
              <a:gd name="connsiteY27" fmla="*/ 2063516 h 3008491"/>
              <a:gd name="connsiteX28" fmla="*/ 1279121 w 2703848"/>
              <a:gd name="connsiteY28" fmla="*/ 1998646 h 3008491"/>
              <a:gd name="connsiteX29" fmla="*/ 1691353 w 2703848"/>
              <a:gd name="connsiteY29" fmla="*/ 1234042 h 3008491"/>
              <a:gd name="connsiteX30" fmla="*/ 1695710 w 2703848"/>
              <a:gd name="connsiteY30" fmla="*/ 1205494 h 3008491"/>
              <a:gd name="connsiteX31" fmla="*/ 1714271 w 2703848"/>
              <a:gd name="connsiteY31" fmla="*/ 1083879 h 3008491"/>
              <a:gd name="connsiteX32" fmla="*/ 1722079 w 2703848"/>
              <a:gd name="connsiteY32" fmla="*/ 929250 h 3008491"/>
              <a:gd name="connsiteX33" fmla="*/ 1463793 w 2703848"/>
              <a:gd name="connsiteY33" fmla="*/ 83679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3848" h="3008491">
                <a:moveTo>
                  <a:pt x="1401219" y="0"/>
                </a:moveTo>
                <a:lnTo>
                  <a:pt x="1496286" y="14509"/>
                </a:lnTo>
                <a:cubicBezTo>
                  <a:pt x="2185440" y="155530"/>
                  <a:pt x="2703848" y="765293"/>
                  <a:pt x="2703848" y="1496137"/>
                </a:cubicBezTo>
                <a:cubicBezTo>
                  <a:pt x="2703848" y="1652747"/>
                  <a:pt x="2680044" y="1803796"/>
                  <a:pt x="2635856" y="1945865"/>
                </a:cubicBezTo>
                <a:lnTo>
                  <a:pt x="2592975" y="2063025"/>
                </a:lnTo>
                <a:lnTo>
                  <a:pt x="2585000" y="2084813"/>
                </a:lnTo>
                <a:cubicBezTo>
                  <a:pt x="2431941" y="2446685"/>
                  <a:pt x="2142041" y="2736584"/>
                  <a:pt x="1780170" y="2889643"/>
                </a:cubicBezTo>
                <a:lnTo>
                  <a:pt x="1695568" y="2920608"/>
                </a:lnTo>
                <a:lnTo>
                  <a:pt x="1641222" y="2940499"/>
                </a:lnTo>
                <a:cubicBezTo>
                  <a:pt x="1499153" y="2984687"/>
                  <a:pt x="1348104" y="3008491"/>
                  <a:pt x="1191494" y="3008491"/>
                </a:cubicBezTo>
                <a:cubicBezTo>
                  <a:pt x="1034885" y="3008491"/>
                  <a:pt x="883835" y="2984687"/>
                  <a:pt x="741766" y="2940499"/>
                </a:cubicBezTo>
                <a:lnTo>
                  <a:pt x="710448" y="2929037"/>
                </a:lnTo>
                <a:lnTo>
                  <a:pt x="602818" y="2889643"/>
                </a:lnTo>
                <a:cubicBezTo>
                  <a:pt x="467116" y="2832246"/>
                  <a:pt x="341536" y="2755606"/>
                  <a:pt x="229496" y="2663143"/>
                </a:cubicBezTo>
                <a:lnTo>
                  <a:pt x="209725" y="2645174"/>
                </a:lnTo>
                <a:lnTo>
                  <a:pt x="122098" y="2565533"/>
                </a:lnTo>
                <a:cubicBezTo>
                  <a:pt x="87888" y="2531323"/>
                  <a:pt x="55309" y="2495481"/>
                  <a:pt x="24488" y="2458135"/>
                </a:cubicBezTo>
                <a:lnTo>
                  <a:pt x="0" y="2425387"/>
                </a:lnTo>
                <a:lnTo>
                  <a:pt x="55096" y="2433796"/>
                </a:lnTo>
                <a:cubicBezTo>
                  <a:pt x="105937" y="2438959"/>
                  <a:pt x="157522" y="2441604"/>
                  <a:pt x="209725" y="2441604"/>
                </a:cubicBezTo>
                <a:cubicBezTo>
                  <a:pt x="261928" y="2441604"/>
                  <a:pt x="313514" y="2438959"/>
                  <a:pt x="364354" y="2433796"/>
                </a:cubicBezTo>
                <a:lnTo>
                  <a:pt x="419449" y="2425387"/>
                </a:lnTo>
                <a:lnTo>
                  <a:pt x="514517" y="2410878"/>
                </a:lnTo>
                <a:cubicBezTo>
                  <a:pt x="563743" y="2400806"/>
                  <a:pt x="612097" y="2388341"/>
                  <a:pt x="659453" y="2373612"/>
                </a:cubicBezTo>
                <a:lnTo>
                  <a:pt x="713940" y="2353669"/>
                </a:lnTo>
                <a:lnTo>
                  <a:pt x="798401" y="2322756"/>
                </a:lnTo>
                <a:cubicBezTo>
                  <a:pt x="934103" y="2265359"/>
                  <a:pt x="1059684" y="2188719"/>
                  <a:pt x="1171723" y="2096256"/>
                </a:cubicBezTo>
                <a:lnTo>
                  <a:pt x="1207747" y="2063516"/>
                </a:lnTo>
                <a:lnTo>
                  <a:pt x="1279121" y="1998646"/>
                </a:lnTo>
                <a:cubicBezTo>
                  <a:pt x="1484383" y="1793384"/>
                  <a:pt x="1630916" y="1529394"/>
                  <a:pt x="1691353" y="1234042"/>
                </a:cubicBezTo>
                <a:lnTo>
                  <a:pt x="1695710" y="1205494"/>
                </a:lnTo>
                <a:lnTo>
                  <a:pt x="1714271" y="1083879"/>
                </a:lnTo>
                <a:cubicBezTo>
                  <a:pt x="1719434" y="1033039"/>
                  <a:pt x="1722079" y="981453"/>
                  <a:pt x="1722079" y="929250"/>
                </a:cubicBezTo>
                <a:cubicBezTo>
                  <a:pt x="1722079" y="616031"/>
                  <a:pt x="1626861" y="325052"/>
                  <a:pt x="1463793" y="83679"/>
                </a:cubicBezTo>
                <a:close/>
              </a:path>
            </a:pathLst>
          </a:custGeom>
          <a:solidFill>
            <a:srgbClr val="29878F"/>
          </a:solidFill>
          <a:ln>
            <a:solidFill>
              <a:srgbClr val="29878F"/>
            </a:solidFill>
          </a:ln>
          <a:effectLst>
            <a:outerShdw blurRad="190500" dist="190500" dir="48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 dirty="0">
              <a:effectLst>
                <a:outerShdw blurRad="190500" dist="1905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7172759-800A-0155-9349-8D5C9A574024}"/>
              </a:ext>
            </a:extLst>
          </p:cNvPr>
          <p:cNvSpPr/>
          <p:nvPr/>
        </p:nvSpPr>
        <p:spPr>
          <a:xfrm rot="2506641">
            <a:off x="8063901" y="-583886"/>
            <a:ext cx="2268531" cy="1559432"/>
          </a:xfrm>
          <a:custGeom>
            <a:avLst/>
            <a:gdLst>
              <a:gd name="connsiteX0" fmla="*/ 110874 w 3024708"/>
              <a:gd name="connsiteY0" fmla="*/ 0 h 2079242"/>
              <a:gd name="connsiteX1" fmla="*/ 118848 w 3024708"/>
              <a:gd name="connsiteY1" fmla="*/ 21788 h 2079242"/>
              <a:gd name="connsiteX2" fmla="*/ 258286 w 3024708"/>
              <a:gd name="connsiteY2" fmla="*/ 278683 h 2079242"/>
              <a:gd name="connsiteX3" fmla="*/ 320860 w 3024708"/>
              <a:gd name="connsiteY3" fmla="*/ 362362 h 2079242"/>
              <a:gd name="connsiteX4" fmla="*/ 345348 w 3024708"/>
              <a:gd name="connsiteY4" fmla="*/ 395110 h 2079242"/>
              <a:gd name="connsiteX5" fmla="*/ 442958 w 3024708"/>
              <a:gd name="connsiteY5" fmla="*/ 502508 h 2079242"/>
              <a:gd name="connsiteX6" fmla="*/ 530585 w 3024708"/>
              <a:gd name="connsiteY6" fmla="*/ 582149 h 2079242"/>
              <a:gd name="connsiteX7" fmla="*/ 550356 w 3024708"/>
              <a:gd name="connsiteY7" fmla="*/ 600118 h 2079242"/>
              <a:gd name="connsiteX8" fmla="*/ 923678 w 3024708"/>
              <a:gd name="connsiteY8" fmla="*/ 826618 h 2079242"/>
              <a:gd name="connsiteX9" fmla="*/ 1031308 w 3024708"/>
              <a:gd name="connsiteY9" fmla="*/ 866012 h 2079242"/>
              <a:gd name="connsiteX10" fmla="*/ 1062626 w 3024708"/>
              <a:gd name="connsiteY10" fmla="*/ 877474 h 2079242"/>
              <a:gd name="connsiteX11" fmla="*/ 1512354 w 3024708"/>
              <a:gd name="connsiteY11" fmla="*/ 945466 h 2079242"/>
              <a:gd name="connsiteX12" fmla="*/ 1962082 w 3024708"/>
              <a:gd name="connsiteY12" fmla="*/ 877474 h 2079242"/>
              <a:gd name="connsiteX13" fmla="*/ 2016428 w 3024708"/>
              <a:gd name="connsiteY13" fmla="*/ 857583 h 2079242"/>
              <a:gd name="connsiteX14" fmla="*/ 2101030 w 3024708"/>
              <a:gd name="connsiteY14" fmla="*/ 826618 h 2079242"/>
              <a:gd name="connsiteX15" fmla="*/ 2905860 w 3024708"/>
              <a:gd name="connsiteY15" fmla="*/ 21788 h 2079242"/>
              <a:gd name="connsiteX16" fmla="*/ 2913835 w 3024708"/>
              <a:gd name="connsiteY16" fmla="*/ 0 h 2079242"/>
              <a:gd name="connsiteX17" fmla="*/ 2956716 w 3024708"/>
              <a:gd name="connsiteY17" fmla="*/ 117160 h 2079242"/>
              <a:gd name="connsiteX18" fmla="*/ 3024708 w 3024708"/>
              <a:gd name="connsiteY18" fmla="*/ 566888 h 2079242"/>
              <a:gd name="connsiteX19" fmla="*/ 1817146 w 3024708"/>
              <a:gd name="connsiteY19" fmla="*/ 2048516 h 2079242"/>
              <a:gd name="connsiteX20" fmla="*/ 1722908 w 3024708"/>
              <a:gd name="connsiteY20" fmla="*/ 2062899 h 2079242"/>
              <a:gd name="connsiteX21" fmla="*/ 1666983 w 3024708"/>
              <a:gd name="connsiteY21" fmla="*/ 2071434 h 2079242"/>
              <a:gd name="connsiteX22" fmla="*/ 1512354 w 3024708"/>
              <a:gd name="connsiteY22" fmla="*/ 2079242 h 2079242"/>
              <a:gd name="connsiteX23" fmla="*/ 550356 w 3024708"/>
              <a:gd name="connsiteY23" fmla="*/ 1733894 h 2079242"/>
              <a:gd name="connsiteX24" fmla="*/ 530585 w 3024708"/>
              <a:gd name="connsiteY24" fmla="*/ 1715925 h 2079242"/>
              <a:gd name="connsiteX25" fmla="*/ 442958 w 3024708"/>
              <a:gd name="connsiteY25" fmla="*/ 1636284 h 2079242"/>
              <a:gd name="connsiteX26" fmla="*/ 30726 w 3024708"/>
              <a:gd name="connsiteY26" fmla="*/ 871680 h 2079242"/>
              <a:gd name="connsiteX27" fmla="*/ 29861 w 3024708"/>
              <a:gd name="connsiteY27" fmla="*/ 866012 h 2079242"/>
              <a:gd name="connsiteX28" fmla="*/ 7808 w 3024708"/>
              <a:gd name="connsiteY28" fmla="*/ 721517 h 2079242"/>
              <a:gd name="connsiteX29" fmla="*/ 0 w 3024708"/>
              <a:gd name="connsiteY29" fmla="*/ 566888 h 2079242"/>
              <a:gd name="connsiteX30" fmla="*/ 7808 w 3024708"/>
              <a:gd name="connsiteY30" fmla="*/ 412259 h 2079242"/>
              <a:gd name="connsiteX31" fmla="*/ 26369 w 3024708"/>
              <a:gd name="connsiteY31" fmla="*/ 290644 h 2079242"/>
              <a:gd name="connsiteX32" fmla="*/ 30726 w 3024708"/>
              <a:gd name="connsiteY32" fmla="*/ 262096 h 2079242"/>
              <a:gd name="connsiteX33" fmla="*/ 67992 w 3024708"/>
              <a:gd name="connsiteY33" fmla="*/ 11716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024708" h="2079242">
                <a:moveTo>
                  <a:pt x="110874" y="0"/>
                </a:moveTo>
                <a:lnTo>
                  <a:pt x="118848" y="21788"/>
                </a:lnTo>
                <a:cubicBezTo>
                  <a:pt x="157113" y="112256"/>
                  <a:pt x="203930" y="198226"/>
                  <a:pt x="258286" y="278683"/>
                </a:cubicBezTo>
                <a:lnTo>
                  <a:pt x="320860" y="362362"/>
                </a:lnTo>
                <a:lnTo>
                  <a:pt x="345348" y="395110"/>
                </a:lnTo>
                <a:cubicBezTo>
                  <a:pt x="376169" y="432456"/>
                  <a:pt x="408748" y="468298"/>
                  <a:pt x="442958" y="502508"/>
                </a:cubicBezTo>
                <a:lnTo>
                  <a:pt x="530585" y="582149"/>
                </a:lnTo>
                <a:lnTo>
                  <a:pt x="550356" y="600118"/>
                </a:lnTo>
                <a:cubicBezTo>
                  <a:pt x="662396" y="692581"/>
                  <a:pt x="787976" y="769221"/>
                  <a:pt x="923678" y="826618"/>
                </a:cubicBezTo>
                <a:lnTo>
                  <a:pt x="1031308" y="866012"/>
                </a:lnTo>
                <a:lnTo>
                  <a:pt x="1062626" y="877474"/>
                </a:lnTo>
                <a:cubicBezTo>
                  <a:pt x="1204695" y="921662"/>
                  <a:pt x="1355745" y="945466"/>
                  <a:pt x="1512354" y="945466"/>
                </a:cubicBezTo>
                <a:cubicBezTo>
                  <a:pt x="1668964" y="945466"/>
                  <a:pt x="1820013" y="921662"/>
                  <a:pt x="1962082" y="877474"/>
                </a:cubicBezTo>
                <a:lnTo>
                  <a:pt x="2016428" y="857583"/>
                </a:lnTo>
                <a:lnTo>
                  <a:pt x="2101030" y="826618"/>
                </a:lnTo>
                <a:cubicBezTo>
                  <a:pt x="2462901" y="673559"/>
                  <a:pt x="2752801" y="383660"/>
                  <a:pt x="2905860" y="21788"/>
                </a:cubicBezTo>
                <a:lnTo>
                  <a:pt x="2913835" y="0"/>
                </a:lnTo>
                <a:lnTo>
                  <a:pt x="2956716" y="117160"/>
                </a:lnTo>
                <a:cubicBezTo>
                  <a:pt x="3000904" y="259229"/>
                  <a:pt x="3024708" y="410279"/>
                  <a:pt x="3024708" y="566888"/>
                </a:cubicBezTo>
                <a:cubicBezTo>
                  <a:pt x="3024708" y="1297732"/>
                  <a:pt x="2506300" y="1907495"/>
                  <a:pt x="1817146" y="2048516"/>
                </a:cubicBezTo>
                <a:lnTo>
                  <a:pt x="1722908" y="2062899"/>
                </a:lnTo>
                <a:lnTo>
                  <a:pt x="1666983" y="2071434"/>
                </a:lnTo>
                <a:cubicBezTo>
                  <a:pt x="1616143" y="2076597"/>
                  <a:pt x="1564557" y="2079242"/>
                  <a:pt x="1512354" y="2079242"/>
                </a:cubicBezTo>
                <a:cubicBezTo>
                  <a:pt x="1146932" y="2079242"/>
                  <a:pt x="811781" y="1949640"/>
                  <a:pt x="550356" y="1733894"/>
                </a:cubicBezTo>
                <a:lnTo>
                  <a:pt x="530585" y="1715925"/>
                </a:lnTo>
                <a:lnTo>
                  <a:pt x="442958" y="1636284"/>
                </a:lnTo>
                <a:cubicBezTo>
                  <a:pt x="237697" y="1431022"/>
                  <a:pt x="91164" y="1167032"/>
                  <a:pt x="30726" y="871680"/>
                </a:cubicBezTo>
                <a:lnTo>
                  <a:pt x="29861" y="866012"/>
                </a:lnTo>
                <a:lnTo>
                  <a:pt x="7808" y="721517"/>
                </a:lnTo>
                <a:cubicBezTo>
                  <a:pt x="2645" y="670677"/>
                  <a:pt x="0" y="619091"/>
                  <a:pt x="0" y="566888"/>
                </a:cubicBezTo>
                <a:cubicBezTo>
                  <a:pt x="0" y="514685"/>
                  <a:pt x="2645" y="463100"/>
                  <a:pt x="7808" y="412259"/>
                </a:cubicBezTo>
                <a:lnTo>
                  <a:pt x="26369" y="290644"/>
                </a:lnTo>
                <a:lnTo>
                  <a:pt x="30726" y="262096"/>
                </a:lnTo>
                <a:cubicBezTo>
                  <a:pt x="40799" y="212871"/>
                  <a:pt x="53263" y="164517"/>
                  <a:pt x="67992" y="117160"/>
                </a:cubicBezTo>
                <a:close/>
              </a:path>
            </a:pathLst>
          </a:custGeom>
          <a:solidFill>
            <a:srgbClr val="28A6B2"/>
          </a:solidFill>
          <a:ln>
            <a:solidFill>
              <a:srgbClr val="28A6B2"/>
            </a:solidFill>
          </a:ln>
          <a:effectLst>
            <a:outerShdw blurRad="190500" dist="190500" dir="84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618CB44-6036-AFD6-6D26-889421A27B65}"/>
              </a:ext>
            </a:extLst>
          </p:cNvPr>
          <p:cNvSpPr/>
          <p:nvPr/>
        </p:nvSpPr>
        <p:spPr>
          <a:xfrm>
            <a:off x="8412937" y="-1252472"/>
            <a:ext cx="2028508" cy="2256274"/>
          </a:xfrm>
          <a:custGeom>
            <a:avLst/>
            <a:gdLst>
              <a:gd name="connsiteX0" fmla="*/ 1301801 w 2704677"/>
              <a:gd name="connsiteY0" fmla="*/ 0 h 3008365"/>
              <a:gd name="connsiteX1" fmla="*/ 1240055 w 2704677"/>
              <a:gd name="connsiteY1" fmla="*/ 82572 h 3008365"/>
              <a:gd name="connsiteX2" fmla="*/ 1100617 w 2704677"/>
              <a:gd name="connsiteY2" fmla="*/ 339467 h 3008365"/>
              <a:gd name="connsiteX3" fmla="*/ 1092643 w 2704677"/>
              <a:gd name="connsiteY3" fmla="*/ 361255 h 3008365"/>
              <a:gd name="connsiteX4" fmla="*/ 1049761 w 2704677"/>
              <a:gd name="connsiteY4" fmla="*/ 478415 h 3008365"/>
              <a:gd name="connsiteX5" fmla="*/ 1012495 w 2704677"/>
              <a:gd name="connsiteY5" fmla="*/ 623351 h 3008365"/>
              <a:gd name="connsiteX6" fmla="*/ 1008138 w 2704677"/>
              <a:gd name="connsiteY6" fmla="*/ 651899 h 3008365"/>
              <a:gd name="connsiteX7" fmla="*/ 989577 w 2704677"/>
              <a:gd name="connsiteY7" fmla="*/ 773514 h 3008365"/>
              <a:gd name="connsiteX8" fmla="*/ 981769 w 2704677"/>
              <a:gd name="connsiteY8" fmla="*/ 928143 h 3008365"/>
              <a:gd name="connsiteX9" fmla="*/ 989577 w 2704677"/>
              <a:gd name="connsiteY9" fmla="*/ 1082772 h 3008365"/>
              <a:gd name="connsiteX10" fmla="*/ 1011630 w 2704677"/>
              <a:gd name="connsiteY10" fmla="*/ 1227267 h 3008365"/>
              <a:gd name="connsiteX11" fmla="*/ 1012495 w 2704677"/>
              <a:gd name="connsiteY11" fmla="*/ 1232935 h 3008365"/>
              <a:gd name="connsiteX12" fmla="*/ 1424727 w 2704677"/>
              <a:gd name="connsiteY12" fmla="*/ 1997539 h 3008365"/>
              <a:gd name="connsiteX13" fmla="*/ 1512354 w 2704677"/>
              <a:gd name="connsiteY13" fmla="*/ 2077180 h 3008365"/>
              <a:gd name="connsiteX14" fmla="*/ 1532125 w 2704677"/>
              <a:gd name="connsiteY14" fmla="*/ 2095149 h 3008365"/>
              <a:gd name="connsiteX15" fmla="*/ 2494123 w 2704677"/>
              <a:gd name="connsiteY15" fmla="*/ 2440497 h 3008365"/>
              <a:gd name="connsiteX16" fmla="*/ 2648752 w 2704677"/>
              <a:gd name="connsiteY16" fmla="*/ 2432689 h 3008365"/>
              <a:gd name="connsiteX17" fmla="*/ 2704677 w 2704677"/>
              <a:gd name="connsiteY17" fmla="*/ 2424154 h 3008365"/>
              <a:gd name="connsiteX18" fmla="*/ 2679360 w 2704677"/>
              <a:gd name="connsiteY18" fmla="*/ 2458009 h 3008365"/>
              <a:gd name="connsiteX19" fmla="*/ 1512354 w 2704677"/>
              <a:gd name="connsiteY19" fmla="*/ 3008365 h 3008365"/>
              <a:gd name="connsiteX20" fmla="*/ 345348 w 2704677"/>
              <a:gd name="connsiteY20" fmla="*/ 2458009 h 3008365"/>
              <a:gd name="connsiteX21" fmla="*/ 320032 w 2704677"/>
              <a:gd name="connsiteY21" fmla="*/ 2424154 h 3008365"/>
              <a:gd name="connsiteX22" fmla="*/ 258286 w 2704677"/>
              <a:gd name="connsiteY22" fmla="*/ 2341582 h 3008365"/>
              <a:gd name="connsiteX23" fmla="*/ 0 w 2704677"/>
              <a:gd name="connsiteY23" fmla="*/ 1496011 h 3008365"/>
              <a:gd name="connsiteX24" fmla="*/ 7808 w 2704677"/>
              <a:gd name="connsiteY24" fmla="*/ 1341382 h 3008365"/>
              <a:gd name="connsiteX25" fmla="*/ 26511 w 2704677"/>
              <a:gd name="connsiteY25" fmla="*/ 1218838 h 3008365"/>
              <a:gd name="connsiteX26" fmla="*/ 30726 w 2704677"/>
              <a:gd name="connsiteY26" fmla="*/ 1191219 h 3008365"/>
              <a:gd name="connsiteX27" fmla="*/ 442958 w 2704677"/>
              <a:gd name="connsiteY27" fmla="*/ 426615 h 3008365"/>
              <a:gd name="connsiteX28" fmla="*/ 514333 w 2704677"/>
              <a:gd name="connsiteY28" fmla="*/ 361746 h 3008365"/>
              <a:gd name="connsiteX29" fmla="*/ 550356 w 2704677"/>
              <a:gd name="connsiteY29" fmla="*/ 329005 h 3008365"/>
              <a:gd name="connsiteX30" fmla="*/ 923678 w 2704677"/>
              <a:gd name="connsiteY30" fmla="*/ 102505 h 3008365"/>
              <a:gd name="connsiteX31" fmla="*/ 1008280 w 2704677"/>
              <a:gd name="connsiteY31" fmla="*/ 71540 h 3008365"/>
              <a:gd name="connsiteX32" fmla="*/ 1062626 w 2704677"/>
              <a:gd name="connsiteY32" fmla="*/ 51649 h 3008365"/>
              <a:gd name="connsiteX33" fmla="*/ 1207562 w 2704677"/>
              <a:gd name="connsiteY33" fmla="*/ 14383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4677" h="3008365">
                <a:moveTo>
                  <a:pt x="1301801" y="0"/>
                </a:moveTo>
                <a:lnTo>
                  <a:pt x="1240055" y="82572"/>
                </a:lnTo>
                <a:cubicBezTo>
                  <a:pt x="1185699" y="163029"/>
                  <a:pt x="1138882" y="248999"/>
                  <a:pt x="1100617" y="339467"/>
                </a:cubicBezTo>
                <a:lnTo>
                  <a:pt x="1092643" y="361255"/>
                </a:lnTo>
                <a:lnTo>
                  <a:pt x="1049761" y="478415"/>
                </a:lnTo>
                <a:cubicBezTo>
                  <a:pt x="1035032" y="525772"/>
                  <a:pt x="1022568" y="574126"/>
                  <a:pt x="1012495" y="623351"/>
                </a:cubicBezTo>
                <a:lnTo>
                  <a:pt x="1008138" y="651899"/>
                </a:lnTo>
                <a:lnTo>
                  <a:pt x="989577" y="773514"/>
                </a:lnTo>
                <a:cubicBezTo>
                  <a:pt x="984414" y="824355"/>
                  <a:pt x="981769" y="875940"/>
                  <a:pt x="981769" y="928143"/>
                </a:cubicBezTo>
                <a:cubicBezTo>
                  <a:pt x="981769" y="980346"/>
                  <a:pt x="984414" y="1031932"/>
                  <a:pt x="989577" y="1082772"/>
                </a:cubicBezTo>
                <a:lnTo>
                  <a:pt x="1011630" y="1227267"/>
                </a:lnTo>
                <a:lnTo>
                  <a:pt x="1012495" y="1232935"/>
                </a:lnTo>
                <a:cubicBezTo>
                  <a:pt x="1072933" y="1528287"/>
                  <a:pt x="1219466" y="1792277"/>
                  <a:pt x="1424727" y="1997539"/>
                </a:cubicBezTo>
                <a:lnTo>
                  <a:pt x="1512354" y="2077180"/>
                </a:lnTo>
                <a:lnTo>
                  <a:pt x="1532125" y="2095149"/>
                </a:lnTo>
                <a:cubicBezTo>
                  <a:pt x="1793550" y="2310895"/>
                  <a:pt x="2128701" y="2440497"/>
                  <a:pt x="2494123" y="2440497"/>
                </a:cubicBezTo>
                <a:cubicBezTo>
                  <a:pt x="2546326" y="2440497"/>
                  <a:pt x="2597912" y="2437852"/>
                  <a:pt x="2648752" y="2432689"/>
                </a:cubicBezTo>
                <a:lnTo>
                  <a:pt x="2704677" y="2424154"/>
                </a:lnTo>
                <a:lnTo>
                  <a:pt x="2679360" y="2458009"/>
                </a:lnTo>
                <a:cubicBezTo>
                  <a:pt x="2401972" y="2794125"/>
                  <a:pt x="1982182" y="3008365"/>
                  <a:pt x="1512354" y="3008365"/>
                </a:cubicBezTo>
                <a:cubicBezTo>
                  <a:pt x="1042526" y="3008365"/>
                  <a:pt x="622736" y="2794125"/>
                  <a:pt x="345348" y="2458009"/>
                </a:cubicBezTo>
                <a:lnTo>
                  <a:pt x="320032" y="2424154"/>
                </a:lnTo>
                <a:lnTo>
                  <a:pt x="258286" y="2341582"/>
                </a:lnTo>
                <a:cubicBezTo>
                  <a:pt x="95218" y="2100209"/>
                  <a:pt x="0" y="1809230"/>
                  <a:pt x="0" y="1496011"/>
                </a:cubicBezTo>
                <a:cubicBezTo>
                  <a:pt x="0" y="1443808"/>
                  <a:pt x="2645" y="1392223"/>
                  <a:pt x="7808" y="1341382"/>
                </a:cubicBezTo>
                <a:lnTo>
                  <a:pt x="26511" y="1218838"/>
                </a:lnTo>
                <a:lnTo>
                  <a:pt x="30726" y="1191219"/>
                </a:lnTo>
                <a:cubicBezTo>
                  <a:pt x="91164" y="895867"/>
                  <a:pt x="237697" y="631877"/>
                  <a:pt x="442958" y="426615"/>
                </a:cubicBezTo>
                <a:lnTo>
                  <a:pt x="514333" y="361746"/>
                </a:lnTo>
                <a:lnTo>
                  <a:pt x="550356" y="329005"/>
                </a:lnTo>
                <a:cubicBezTo>
                  <a:pt x="662396" y="236543"/>
                  <a:pt x="787976" y="159902"/>
                  <a:pt x="923678" y="102505"/>
                </a:cubicBezTo>
                <a:lnTo>
                  <a:pt x="1008280" y="71540"/>
                </a:lnTo>
                <a:lnTo>
                  <a:pt x="1062626" y="51649"/>
                </a:lnTo>
                <a:cubicBezTo>
                  <a:pt x="1109983" y="36920"/>
                  <a:pt x="1158337" y="24456"/>
                  <a:pt x="1207562" y="14383"/>
                </a:cubicBezTo>
                <a:close/>
              </a:path>
            </a:pathLst>
          </a:custGeom>
          <a:solidFill>
            <a:srgbClr val="19A4A0"/>
          </a:solidFill>
          <a:ln>
            <a:solidFill>
              <a:srgbClr val="19A4A0"/>
            </a:solidFill>
          </a:ln>
          <a:effectLst>
            <a:outerShdw blurRad="190500" dist="190500" dir="9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91B37FE-63D2-AA00-CD57-4156A9B04BFE}"/>
              </a:ext>
            </a:extLst>
          </p:cNvPr>
          <p:cNvSpPr/>
          <p:nvPr/>
        </p:nvSpPr>
        <p:spPr>
          <a:xfrm rot="17042089">
            <a:off x="11022691" y="-2916232"/>
            <a:ext cx="2028507" cy="2256274"/>
          </a:xfrm>
          <a:custGeom>
            <a:avLst/>
            <a:gdLst>
              <a:gd name="connsiteX0" fmla="*/ 1512354 w 2704676"/>
              <a:gd name="connsiteY0" fmla="*/ 0 h 3008365"/>
              <a:gd name="connsiteX1" fmla="*/ 1962082 w 2704676"/>
              <a:gd name="connsiteY1" fmla="*/ 67992 h 3008365"/>
              <a:gd name="connsiteX2" fmla="*/ 1993400 w 2704676"/>
              <a:gd name="connsiteY2" fmla="*/ 79455 h 3008365"/>
              <a:gd name="connsiteX3" fmla="*/ 2101030 w 2704676"/>
              <a:gd name="connsiteY3" fmla="*/ 118848 h 3008365"/>
              <a:gd name="connsiteX4" fmla="*/ 2474352 w 2704676"/>
              <a:gd name="connsiteY4" fmla="*/ 345348 h 3008365"/>
              <a:gd name="connsiteX5" fmla="*/ 2494124 w 2704676"/>
              <a:gd name="connsiteY5" fmla="*/ 363318 h 3008365"/>
              <a:gd name="connsiteX6" fmla="*/ 2581750 w 2704676"/>
              <a:gd name="connsiteY6" fmla="*/ 442958 h 3008365"/>
              <a:gd name="connsiteX7" fmla="*/ 2679360 w 2704676"/>
              <a:gd name="connsiteY7" fmla="*/ 550356 h 3008365"/>
              <a:gd name="connsiteX8" fmla="*/ 2704676 w 2704676"/>
              <a:gd name="connsiteY8" fmla="*/ 584211 h 3008365"/>
              <a:gd name="connsiteX9" fmla="*/ 2648753 w 2704676"/>
              <a:gd name="connsiteY9" fmla="*/ 575676 h 3008365"/>
              <a:gd name="connsiteX10" fmla="*/ 2494124 w 2704676"/>
              <a:gd name="connsiteY10" fmla="*/ 567868 h 3008365"/>
              <a:gd name="connsiteX11" fmla="*/ 2339495 w 2704676"/>
              <a:gd name="connsiteY11" fmla="*/ 575676 h 3008365"/>
              <a:gd name="connsiteX12" fmla="*/ 2283571 w 2704676"/>
              <a:gd name="connsiteY12" fmla="*/ 584211 h 3008365"/>
              <a:gd name="connsiteX13" fmla="*/ 2189332 w 2704676"/>
              <a:gd name="connsiteY13" fmla="*/ 598594 h 3008365"/>
              <a:gd name="connsiteX14" fmla="*/ 2044396 w 2704676"/>
              <a:gd name="connsiteY14" fmla="*/ 635860 h 3008365"/>
              <a:gd name="connsiteX15" fmla="*/ 1990050 w 2704676"/>
              <a:gd name="connsiteY15" fmla="*/ 655751 h 3008365"/>
              <a:gd name="connsiteX16" fmla="*/ 1905448 w 2704676"/>
              <a:gd name="connsiteY16" fmla="*/ 686716 h 3008365"/>
              <a:gd name="connsiteX17" fmla="*/ 1532126 w 2704676"/>
              <a:gd name="connsiteY17" fmla="*/ 913216 h 3008365"/>
              <a:gd name="connsiteX18" fmla="*/ 1496103 w 2704676"/>
              <a:gd name="connsiteY18" fmla="*/ 945957 h 3008365"/>
              <a:gd name="connsiteX19" fmla="*/ 1424728 w 2704676"/>
              <a:gd name="connsiteY19" fmla="*/ 1010826 h 3008365"/>
              <a:gd name="connsiteX20" fmla="*/ 1012496 w 2704676"/>
              <a:gd name="connsiteY20" fmla="*/ 1775430 h 3008365"/>
              <a:gd name="connsiteX21" fmla="*/ 1008281 w 2704676"/>
              <a:gd name="connsiteY21" fmla="*/ 1803049 h 3008365"/>
              <a:gd name="connsiteX22" fmla="*/ 989578 w 2704676"/>
              <a:gd name="connsiteY22" fmla="*/ 1925593 h 3008365"/>
              <a:gd name="connsiteX23" fmla="*/ 981770 w 2704676"/>
              <a:gd name="connsiteY23" fmla="*/ 2080222 h 3008365"/>
              <a:gd name="connsiteX24" fmla="*/ 1240056 w 2704676"/>
              <a:gd name="connsiteY24" fmla="*/ 2925793 h 3008365"/>
              <a:gd name="connsiteX25" fmla="*/ 1301802 w 2704676"/>
              <a:gd name="connsiteY25" fmla="*/ 3008365 h 3008365"/>
              <a:gd name="connsiteX26" fmla="*/ 1207562 w 2704676"/>
              <a:gd name="connsiteY26" fmla="*/ 2993982 h 3008365"/>
              <a:gd name="connsiteX27" fmla="*/ 0 w 2704676"/>
              <a:gd name="connsiteY27" fmla="*/ 1512354 h 3008365"/>
              <a:gd name="connsiteX28" fmla="*/ 67992 w 2704676"/>
              <a:gd name="connsiteY28" fmla="*/ 1062626 h 3008365"/>
              <a:gd name="connsiteX29" fmla="*/ 110874 w 2704676"/>
              <a:gd name="connsiteY29" fmla="*/ 945466 h 3008365"/>
              <a:gd name="connsiteX30" fmla="*/ 118848 w 2704676"/>
              <a:gd name="connsiteY30" fmla="*/ 923678 h 3008365"/>
              <a:gd name="connsiteX31" fmla="*/ 923678 w 2704676"/>
              <a:gd name="connsiteY31" fmla="*/ 118848 h 3008365"/>
              <a:gd name="connsiteX32" fmla="*/ 1008139 w 2704676"/>
              <a:gd name="connsiteY32" fmla="*/ 87935 h 3008365"/>
              <a:gd name="connsiteX33" fmla="*/ 1062626 w 2704676"/>
              <a:gd name="connsiteY33" fmla="*/ 67992 h 3008365"/>
              <a:gd name="connsiteX34" fmla="*/ 1512354 w 2704676"/>
              <a:gd name="connsiteY34" fmla="*/ 0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04676" h="3008365">
                <a:moveTo>
                  <a:pt x="1512354" y="0"/>
                </a:moveTo>
                <a:cubicBezTo>
                  <a:pt x="1668964" y="0"/>
                  <a:pt x="1820013" y="23805"/>
                  <a:pt x="1962082" y="67992"/>
                </a:cubicBezTo>
                <a:lnTo>
                  <a:pt x="1993400" y="79455"/>
                </a:lnTo>
                <a:lnTo>
                  <a:pt x="2101030" y="118848"/>
                </a:lnTo>
                <a:cubicBezTo>
                  <a:pt x="2236732" y="176245"/>
                  <a:pt x="2362313" y="252886"/>
                  <a:pt x="2474352" y="345348"/>
                </a:cubicBezTo>
                <a:lnTo>
                  <a:pt x="2494124" y="363318"/>
                </a:lnTo>
                <a:lnTo>
                  <a:pt x="2581750" y="442958"/>
                </a:lnTo>
                <a:cubicBezTo>
                  <a:pt x="2615960" y="477169"/>
                  <a:pt x="2648539" y="513010"/>
                  <a:pt x="2679360" y="550356"/>
                </a:cubicBezTo>
                <a:lnTo>
                  <a:pt x="2704676" y="584211"/>
                </a:lnTo>
                <a:lnTo>
                  <a:pt x="2648753" y="575676"/>
                </a:lnTo>
                <a:cubicBezTo>
                  <a:pt x="2597913" y="570513"/>
                  <a:pt x="2546327" y="567868"/>
                  <a:pt x="2494124" y="567868"/>
                </a:cubicBezTo>
                <a:cubicBezTo>
                  <a:pt x="2441921" y="567868"/>
                  <a:pt x="2390336" y="570513"/>
                  <a:pt x="2339495" y="575676"/>
                </a:cubicBezTo>
                <a:lnTo>
                  <a:pt x="2283571" y="584211"/>
                </a:lnTo>
                <a:lnTo>
                  <a:pt x="2189332" y="598594"/>
                </a:lnTo>
                <a:cubicBezTo>
                  <a:pt x="2140107" y="608667"/>
                  <a:pt x="2091753" y="621131"/>
                  <a:pt x="2044396" y="635860"/>
                </a:cubicBezTo>
                <a:lnTo>
                  <a:pt x="1990050" y="655751"/>
                </a:lnTo>
                <a:lnTo>
                  <a:pt x="1905448" y="686716"/>
                </a:lnTo>
                <a:cubicBezTo>
                  <a:pt x="1769746" y="744113"/>
                  <a:pt x="1644166" y="820754"/>
                  <a:pt x="1532126" y="913216"/>
                </a:cubicBezTo>
                <a:lnTo>
                  <a:pt x="1496103" y="945957"/>
                </a:lnTo>
                <a:lnTo>
                  <a:pt x="1424728" y="1010826"/>
                </a:lnTo>
                <a:cubicBezTo>
                  <a:pt x="1219467" y="1216088"/>
                  <a:pt x="1072934" y="1480078"/>
                  <a:pt x="1012496" y="1775430"/>
                </a:cubicBezTo>
                <a:lnTo>
                  <a:pt x="1008281" y="1803049"/>
                </a:lnTo>
                <a:lnTo>
                  <a:pt x="989578" y="1925593"/>
                </a:lnTo>
                <a:cubicBezTo>
                  <a:pt x="984415" y="1976434"/>
                  <a:pt x="981770" y="2028019"/>
                  <a:pt x="981770" y="2080222"/>
                </a:cubicBezTo>
                <a:cubicBezTo>
                  <a:pt x="981770" y="2393441"/>
                  <a:pt x="1076988" y="2684420"/>
                  <a:pt x="1240056" y="2925793"/>
                </a:cubicBezTo>
                <a:lnTo>
                  <a:pt x="1301802" y="3008365"/>
                </a:lnTo>
                <a:lnTo>
                  <a:pt x="1207562" y="2993982"/>
                </a:lnTo>
                <a:cubicBezTo>
                  <a:pt x="518408" y="2852961"/>
                  <a:pt x="0" y="2243198"/>
                  <a:pt x="0" y="1512354"/>
                </a:cubicBezTo>
                <a:cubicBezTo>
                  <a:pt x="0" y="1355745"/>
                  <a:pt x="23805" y="1204695"/>
                  <a:pt x="67992" y="1062626"/>
                </a:cubicBezTo>
                <a:lnTo>
                  <a:pt x="110874" y="945466"/>
                </a:lnTo>
                <a:lnTo>
                  <a:pt x="118848" y="923678"/>
                </a:lnTo>
                <a:cubicBezTo>
                  <a:pt x="271907" y="561807"/>
                  <a:pt x="561807" y="271907"/>
                  <a:pt x="923678" y="118848"/>
                </a:cubicBezTo>
                <a:lnTo>
                  <a:pt x="1008139" y="87935"/>
                </a:lnTo>
                <a:lnTo>
                  <a:pt x="1062626" y="67992"/>
                </a:lnTo>
                <a:cubicBezTo>
                  <a:pt x="1204695" y="23805"/>
                  <a:pt x="1355745" y="0"/>
                  <a:pt x="1512354" y="0"/>
                </a:cubicBezTo>
                <a:close/>
              </a:path>
            </a:pathLst>
          </a:custGeom>
          <a:solidFill>
            <a:srgbClr val="4FC079"/>
          </a:solidFill>
          <a:ln>
            <a:solidFill>
              <a:srgbClr val="4FC079"/>
            </a:solidFill>
          </a:ln>
          <a:effectLst>
            <a:outerShdw blurRad="190500" dist="190500" dir="15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16" name="Google Shape;265;p29">
            <a:extLst>
              <a:ext uri="{FF2B5EF4-FFF2-40B4-BE49-F238E27FC236}">
                <a16:creationId xmlns:a16="http://schemas.microsoft.com/office/drawing/2014/main" id="{6BD7D16F-AC64-2243-B20D-5513C6DBC4DF}"/>
              </a:ext>
            </a:extLst>
          </p:cNvPr>
          <p:cNvSpPr/>
          <p:nvPr/>
        </p:nvSpPr>
        <p:spPr>
          <a:xfrm>
            <a:off x="6748042" y="4722128"/>
            <a:ext cx="2268398" cy="25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chivo SemiBold"/>
              <a:buNone/>
            </a:pPr>
            <a:r>
              <a:rPr lang="en-US" sz="1600" i="0" u="none" strike="noStrike" cap="none" dirty="0">
                <a:gradFill>
                  <a:gsLst>
                    <a:gs pos="71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</a:gra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  <a:sym typeface="Calibri"/>
              </a:rPr>
              <a:t>0</a:t>
            </a:r>
            <a:r>
              <a:rPr lang="ro-RO" sz="1600" dirty="0">
                <a:gradFill>
                  <a:gsLst>
                    <a:gs pos="71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</a:gra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  <a:sym typeface="Calibri"/>
              </a:rPr>
              <a:t>4</a:t>
            </a:r>
            <a:endParaRPr sz="1600" i="0" u="none" strike="noStrike" cap="none" dirty="0">
              <a:gradFill>
                <a:gsLst>
                  <a:gs pos="71000">
                    <a:srgbClr val="79D65B"/>
                  </a:gs>
                  <a:gs pos="100000">
                    <a:srgbClr val="0A9CAB"/>
                  </a:gs>
                </a:gsLst>
                <a:lin ang="10800000" scaled="1"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228;p29">
            <a:extLst>
              <a:ext uri="{FF2B5EF4-FFF2-40B4-BE49-F238E27FC236}">
                <a16:creationId xmlns:a16="http://schemas.microsoft.com/office/drawing/2014/main" id="{756148DB-C7D2-6FB4-37C5-3DBF6679DC64}"/>
              </a:ext>
            </a:extLst>
          </p:cNvPr>
          <p:cNvSpPr/>
          <p:nvPr/>
        </p:nvSpPr>
        <p:spPr>
          <a:xfrm>
            <a:off x="1500189" y="1284090"/>
            <a:ext cx="3400425" cy="207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61" name="Google Shape;230;p29">
            <a:extLst>
              <a:ext uri="{FF2B5EF4-FFF2-40B4-BE49-F238E27FC236}">
                <a16:creationId xmlns:a16="http://schemas.microsoft.com/office/drawing/2014/main" id="{B303BC7F-162C-0750-6E75-CF1C49E2A3A0}"/>
              </a:ext>
            </a:extLst>
          </p:cNvPr>
          <p:cNvSpPr/>
          <p:nvPr/>
        </p:nvSpPr>
        <p:spPr>
          <a:xfrm>
            <a:off x="1500189" y="2191347"/>
            <a:ext cx="2782575" cy="116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2" name="Google Shape;398;p32">
            <a:extLst>
              <a:ext uri="{FF2B5EF4-FFF2-40B4-BE49-F238E27FC236}">
                <a16:creationId xmlns:a16="http://schemas.microsoft.com/office/drawing/2014/main" id="{966F6C87-408B-5A91-BA87-7A5D3F739A84}"/>
              </a:ext>
            </a:extLst>
          </p:cNvPr>
          <p:cNvSpPr/>
          <p:nvPr/>
        </p:nvSpPr>
        <p:spPr>
          <a:xfrm>
            <a:off x="1671639" y="1875236"/>
            <a:ext cx="5800725" cy="163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10" name="Google Shape;399;p32">
            <a:extLst>
              <a:ext uri="{FF2B5EF4-FFF2-40B4-BE49-F238E27FC236}">
                <a16:creationId xmlns:a16="http://schemas.microsoft.com/office/drawing/2014/main" id="{684CCF41-8491-CBB5-CD91-A3987A4A4D35}"/>
              </a:ext>
            </a:extLst>
          </p:cNvPr>
          <p:cNvSpPr/>
          <p:nvPr/>
        </p:nvSpPr>
        <p:spPr>
          <a:xfrm>
            <a:off x="1671639" y="1875236"/>
            <a:ext cx="1289475" cy="163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33" name="Google Shape;417;p32">
            <a:extLst>
              <a:ext uri="{FF2B5EF4-FFF2-40B4-BE49-F238E27FC236}">
                <a16:creationId xmlns:a16="http://schemas.microsoft.com/office/drawing/2014/main" id="{81A78DDF-EA0A-B841-62D3-34FE722EA005}"/>
              </a:ext>
            </a:extLst>
          </p:cNvPr>
          <p:cNvSpPr/>
          <p:nvPr/>
        </p:nvSpPr>
        <p:spPr>
          <a:xfrm>
            <a:off x="3175400" y="1875236"/>
            <a:ext cx="1289475" cy="163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55" name="Google Shape;435;p32">
            <a:extLst>
              <a:ext uri="{FF2B5EF4-FFF2-40B4-BE49-F238E27FC236}">
                <a16:creationId xmlns:a16="http://schemas.microsoft.com/office/drawing/2014/main" id="{97D511F9-D05A-8AE5-542A-FFF882ED81F0}"/>
              </a:ext>
            </a:extLst>
          </p:cNvPr>
          <p:cNvSpPr/>
          <p:nvPr/>
        </p:nvSpPr>
        <p:spPr>
          <a:xfrm>
            <a:off x="4679161" y="1875236"/>
            <a:ext cx="1289475" cy="163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208" name="Google Shape;453;p32">
            <a:extLst>
              <a:ext uri="{FF2B5EF4-FFF2-40B4-BE49-F238E27FC236}">
                <a16:creationId xmlns:a16="http://schemas.microsoft.com/office/drawing/2014/main" id="{B7BC81FD-51A6-2A1F-4EEF-494951BE5CF0}"/>
              </a:ext>
            </a:extLst>
          </p:cNvPr>
          <p:cNvSpPr/>
          <p:nvPr/>
        </p:nvSpPr>
        <p:spPr>
          <a:xfrm>
            <a:off x="6182922" y="1875236"/>
            <a:ext cx="1289475" cy="163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pic>
        <p:nvPicPr>
          <p:cNvPr id="13" name="Picture 12" descr="A wrench and screwdriver crossed&#10;&#10;AI-generated content may be incorrect.">
            <a:extLst>
              <a:ext uri="{FF2B5EF4-FFF2-40B4-BE49-F238E27FC236}">
                <a16:creationId xmlns:a16="http://schemas.microsoft.com/office/drawing/2014/main" id="{F9135A68-FADE-616E-632D-043D17B5D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9806" y="-1688989"/>
            <a:ext cx="412982" cy="412982"/>
          </a:xfrm>
          <a:prstGeom prst="rect">
            <a:avLst/>
          </a:prstGeom>
        </p:spPr>
      </p:pic>
      <p:sp>
        <p:nvSpPr>
          <p:cNvPr id="15" name="Google Shape;229;p29">
            <a:extLst>
              <a:ext uri="{FF2B5EF4-FFF2-40B4-BE49-F238E27FC236}">
                <a16:creationId xmlns:a16="http://schemas.microsoft.com/office/drawing/2014/main" id="{2F00A36E-236A-86BF-75F5-5AD3014885BF}"/>
              </a:ext>
            </a:extLst>
          </p:cNvPr>
          <p:cNvSpPr/>
          <p:nvPr/>
        </p:nvSpPr>
        <p:spPr>
          <a:xfrm>
            <a:off x="603968" y="1299553"/>
            <a:ext cx="3494880" cy="3118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None/>
            </a:pPr>
            <a:r>
              <a:rPr lang="en-US" b="1" dirty="0"/>
              <a:t>We’re raising €50,000 pre-seed</a:t>
            </a:r>
          </a:p>
          <a:p>
            <a:pPr>
              <a:buNone/>
            </a:pPr>
            <a:br>
              <a:rPr lang="en-US" dirty="0"/>
            </a:br>
            <a:r>
              <a:rPr lang="en-US" dirty="0"/>
              <a:t>💸 In exchange, we offer: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b="1" dirty="0"/>
              <a:t>10% equity</a:t>
            </a:r>
            <a:r>
              <a:rPr lang="en-US" dirty="0"/>
              <a:t> in </a:t>
            </a:r>
            <a:r>
              <a:rPr lang="en-US" dirty="0" err="1">
                <a:gradFill>
                  <a:gsLst>
                    <a:gs pos="0">
                      <a:srgbClr val="29878F"/>
                    </a:gs>
                    <a:gs pos="88000">
                      <a:srgbClr val="51AF75"/>
                    </a:gs>
                    <a:gs pos="98000">
                      <a:srgbClr val="79D65B"/>
                    </a:gs>
                  </a:gsLst>
                  <a:lin ang="10800000" scaled="1"/>
                </a:gradFill>
                <a:latin typeface="Archivo ExtraBold"/>
                <a:ea typeface="Calibri"/>
                <a:cs typeface="Archivo ExtraBold"/>
              </a:rPr>
              <a:t>GreenGait</a:t>
            </a:r>
            <a:endParaRPr lang="en-US" dirty="0">
              <a:gradFill>
                <a:gsLst>
                  <a:gs pos="0">
                    <a:srgbClr val="29878F"/>
                  </a:gs>
                  <a:gs pos="88000">
                    <a:srgbClr val="51AF75"/>
                  </a:gs>
                  <a:gs pos="98000">
                    <a:srgbClr val="79D65B"/>
                  </a:gs>
                </a:gsLst>
                <a:lin ang="10800000" scaled="1"/>
              </a:gradFill>
              <a:latin typeface="Archivo ExtraBold"/>
              <a:ea typeface="Calibri"/>
              <a:cs typeface="Archivo ExtraBold"/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⚖️ Optional </a:t>
            </a:r>
            <a:r>
              <a:rPr lang="en-US" b="1" dirty="0"/>
              <a:t>token allocation bonuses</a:t>
            </a:r>
            <a:r>
              <a:rPr lang="en-US" dirty="0"/>
              <a:t> for early backers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b="1" dirty="0"/>
              <a:t>What it funds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Finalizing the energy-harvesting wearable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Expanding our closed beta in eco/fitness communities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Launching GG token on Solana </a:t>
            </a:r>
            <a:r>
              <a:rPr lang="en-US" dirty="0" err="1"/>
              <a:t>Mainnet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Integrating reward marketplace partners</a:t>
            </a:r>
          </a:p>
        </p:txBody>
      </p:sp>
      <p:pic>
        <p:nvPicPr>
          <p:cNvPr id="11" name="Picture 10" descr="A money bag with a stack of coins&#10;&#10;AI-generated content may be incorrect.">
            <a:extLst>
              <a:ext uri="{FF2B5EF4-FFF2-40B4-BE49-F238E27FC236}">
                <a16:creationId xmlns:a16="http://schemas.microsoft.com/office/drawing/2014/main" id="{B4081D82-F992-17F8-FFBE-FB42175CD0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3720" y="73469"/>
            <a:ext cx="451413" cy="451413"/>
          </a:xfrm>
          <a:prstGeom prst="rect">
            <a:avLst/>
          </a:prstGeom>
        </p:spPr>
      </p:pic>
      <p:pic>
        <p:nvPicPr>
          <p:cNvPr id="14" name="Picture 13" descr="A map with a path and a cross&#10;&#10;AI-generated content may be incorrect.">
            <a:extLst>
              <a:ext uri="{FF2B5EF4-FFF2-40B4-BE49-F238E27FC236}">
                <a16:creationId xmlns:a16="http://schemas.microsoft.com/office/drawing/2014/main" id="{7BC2090B-8E0A-AEAD-1FC7-DA1F30342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66996" y="-1701626"/>
            <a:ext cx="425619" cy="425619"/>
          </a:xfrm>
          <a:prstGeom prst="rect">
            <a:avLst/>
          </a:prstGeom>
        </p:spPr>
      </p:pic>
      <p:sp>
        <p:nvSpPr>
          <p:cNvPr id="8" name="Google Shape;229;p29">
            <a:extLst>
              <a:ext uri="{FF2B5EF4-FFF2-40B4-BE49-F238E27FC236}">
                <a16:creationId xmlns:a16="http://schemas.microsoft.com/office/drawing/2014/main" id="{9E93659D-D233-DC3E-3FE6-C8B2D2188493}"/>
              </a:ext>
            </a:extLst>
          </p:cNvPr>
          <p:cNvSpPr/>
          <p:nvPr/>
        </p:nvSpPr>
        <p:spPr>
          <a:xfrm>
            <a:off x="4206581" y="1271774"/>
            <a:ext cx="4761158" cy="3118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None/>
            </a:pPr>
            <a:r>
              <a:rPr lang="en-US" dirty="0"/>
              <a:t>By supporting us early, you gain: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🎯 </a:t>
            </a:r>
            <a:r>
              <a:rPr lang="en-US" b="1" dirty="0"/>
              <a:t>Early exposure</a:t>
            </a:r>
            <a:r>
              <a:rPr lang="en-US" dirty="0"/>
              <a:t> in the emerging “Move-to-Earn” + climate-tech economy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📢 </a:t>
            </a:r>
            <a:r>
              <a:rPr lang="en-US" b="1" dirty="0"/>
              <a:t>Visibility across eco-conscious, crypto-native users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🔗 A path to </a:t>
            </a:r>
            <a:r>
              <a:rPr lang="en-US" b="1" dirty="0"/>
              <a:t>active advisory or token utility integration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🌍 Potential </a:t>
            </a:r>
            <a:r>
              <a:rPr lang="en-US" b="1" dirty="0"/>
              <a:t>brand alignment</a:t>
            </a:r>
            <a:r>
              <a:rPr lang="en-US" dirty="0"/>
              <a:t> on public-facing platforms and campaigns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💡 With world-side </a:t>
            </a:r>
            <a:r>
              <a:rPr lang="en-US" b="1" dirty="0"/>
              <a:t>investors and judges </a:t>
            </a:r>
            <a:r>
              <a:rPr lang="en-US" dirty="0"/>
              <a:t>early alignment with </a:t>
            </a:r>
            <a:r>
              <a:rPr lang="en-US" dirty="0" err="1">
                <a:gradFill>
                  <a:gsLst>
                    <a:gs pos="0">
                      <a:srgbClr val="29878F"/>
                    </a:gs>
                    <a:gs pos="88000">
                      <a:srgbClr val="51AF75"/>
                    </a:gs>
                    <a:gs pos="98000">
                      <a:srgbClr val="79D65B"/>
                    </a:gs>
                  </a:gsLst>
                  <a:lin ang="10800000" scaled="1"/>
                </a:gradFill>
                <a:latin typeface="Archivo ExtraBold"/>
                <a:ea typeface="Calibri"/>
                <a:cs typeface="Archivo ExtraBold"/>
              </a:rPr>
              <a:t>GreenGait</a:t>
            </a:r>
            <a:r>
              <a:rPr lang="en-US" dirty="0"/>
              <a:t> offers not just return potential — but </a:t>
            </a:r>
            <a:r>
              <a:rPr lang="en-US" b="1" dirty="0"/>
              <a:t>positioning at the frontier</a:t>
            </a:r>
            <a:r>
              <a:rPr lang="en-US" dirty="0"/>
              <a:t> of Web3 x Wellness x Climate.</a:t>
            </a:r>
          </a:p>
        </p:txBody>
      </p:sp>
      <p:sp>
        <p:nvSpPr>
          <p:cNvPr id="12" name="Google Shape;229;p29">
            <a:extLst>
              <a:ext uri="{FF2B5EF4-FFF2-40B4-BE49-F238E27FC236}">
                <a16:creationId xmlns:a16="http://schemas.microsoft.com/office/drawing/2014/main" id="{A96921FE-FB95-ED71-4706-5001C11DC5C5}"/>
              </a:ext>
            </a:extLst>
          </p:cNvPr>
          <p:cNvSpPr/>
          <p:nvPr/>
        </p:nvSpPr>
        <p:spPr>
          <a:xfrm>
            <a:off x="458246" y="388579"/>
            <a:ext cx="5212636" cy="5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3000"/>
            </a:pPr>
            <a:r>
              <a:rPr lang="en-US" sz="2400" dirty="0">
                <a:solidFill>
                  <a:schemeClr val="bg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Business Model &amp; Monetization</a:t>
            </a:r>
            <a:endParaRPr lang="en-US" sz="24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29;p29">
            <a:extLst>
              <a:ext uri="{FF2B5EF4-FFF2-40B4-BE49-F238E27FC236}">
                <a16:creationId xmlns:a16="http://schemas.microsoft.com/office/drawing/2014/main" id="{A83E3E28-175F-B1D9-48AD-75A431AA2852}"/>
              </a:ext>
            </a:extLst>
          </p:cNvPr>
          <p:cNvSpPr/>
          <p:nvPr/>
        </p:nvSpPr>
        <p:spPr>
          <a:xfrm>
            <a:off x="556946" y="1025351"/>
            <a:ext cx="3495600" cy="71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3000"/>
            </a:pPr>
            <a:r>
              <a:rPr lang="en-US" sz="1800" dirty="0">
                <a:gradFill>
                  <a:gsLst>
                    <a:gs pos="0">
                      <a:srgbClr val="29878F"/>
                    </a:gs>
                    <a:gs pos="88000">
                      <a:srgbClr val="51AF75"/>
                    </a:gs>
                    <a:gs pos="98000">
                      <a:srgbClr val="79D65B"/>
                    </a:gs>
                  </a:gsLst>
                  <a:lin ang="10800000" scaled="1"/>
                </a:gradFill>
                <a:latin typeface="Archivo ExtraBold"/>
                <a:ea typeface="Calibri"/>
                <a:cs typeface="Archivo ExtraBold"/>
                <a:sym typeface="Archivo ExtraBold"/>
              </a:rPr>
              <a:t>Terms</a:t>
            </a:r>
            <a:endParaRPr lang="en-US" sz="1800" dirty="0">
              <a:gradFill>
                <a:gsLst>
                  <a:gs pos="0">
                    <a:srgbClr val="29878F"/>
                  </a:gs>
                  <a:gs pos="88000">
                    <a:srgbClr val="51AF75"/>
                  </a:gs>
                  <a:gs pos="98000">
                    <a:srgbClr val="79D65B"/>
                  </a:gs>
                </a:gsLst>
                <a:lin ang="10800000" scaled="1"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6200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9878F"/>
            </a:gs>
            <a:gs pos="88000">
              <a:srgbClr val="51AF75"/>
            </a:gs>
            <a:gs pos="98000">
              <a:srgbClr val="79D65B"/>
            </a:gs>
          </a:gsLst>
          <a:lin ang="10800000" scaled="1"/>
        </a:gradFill>
        <a:effectLst/>
      </p:bgPr>
    </p:bg>
    <p:spTree>
      <p:nvGrpSpPr>
        <p:cNvPr id="1" name="Shape 199">
          <a:extLst>
            <a:ext uri="{FF2B5EF4-FFF2-40B4-BE49-F238E27FC236}">
              <a16:creationId xmlns:a16="http://schemas.microsoft.com/office/drawing/2014/main" id="{58142393-9051-7CD0-82BD-D0FC21CCE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DA7F9B6-ACCE-7040-1D81-C2CB4CFEEC0B}"/>
              </a:ext>
            </a:extLst>
          </p:cNvPr>
          <p:cNvSpPr/>
          <p:nvPr/>
        </p:nvSpPr>
        <p:spPr>
          <a:xfrm>
            <a:off x="142239" y="906779"/>
            <a:ext cx="8874199" cy="3526670"/>
          </a:xfrm>
          <a:prstGeom prst="roundRect">
            <a:avLst/>
          </a:prstGeom>
          <a:solidFill>
            <a:srgbClr val="EAEAE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oftRound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Google Shape;203;p28">
            <a:extLst>
              <a:ext uri="{FF2B5EF4-FFF2-40B4-BE49-F238E27FC236}">
                <a16:creationId xmlns:a16="http://schemas.microsoft.com/office/drawing/2014/main" id="{F416E3BB-1468-616D-F3CA-A4334F663C7B}"/>
              </a:ext>
            </a:extLst>
          </p:cNvPr>
          <p:cNvSpPr/>
          <p:nvPr/>
        </p:nvSpPr>
        <p:spPr>
          <a:xfrm>
            <a:off x="1930600" y="1129309"/>
            <a:ext cx="5286375" cy="185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DA1C183-2935-6025-2C1A-4FB100002FCE}"/>
              </a:ext>
            </a:extLst>
          </p:cNvPr>
          <p:cNvSpPr/>
          <p:nvPr/>
        </p:nvSpPr>
        <p:spPr>
          <a:xfrm>
            <a:off x="-37724" y="4575611"/>
            <a:ext cx="9182608" cy="608674"/>
          </a:xfrm>
          <a:prstGeom prst="rect">
            <a:avLst/>
          </a:prstGeom>
          <a:solidFill>
            <a:srgbClr val="EAEAE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Google Shape;265;p29">
            <a:extLst>
              <a:ext uri="{FF2B5EF4-FFF2-40B4-BE49-F238E27FC236}">
                <a16:creationId xmlns:a16="http://schemas.microsoft.com/office/drawing/2014/main" id="{69095D48-1266-D206-10C9-FCCC0DE22FAF}"/>
              </a:ext>
            </a:extLst>
          </p:cNvPr>
          <p:cNvSpPr/>
          <p:nvPr/>
        </p:nvSpPr>
        <p:spPr>
          <a:xfrm>
            <a:off x="4147172" y="4717881"/>
            <a:ext cx="1016429" cy="256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chivo SemiBold"/>
              <a:buNone/>
            </a:pPr>
            <a:r>
              <a:rPr lang="en-US" sz="1600" b="0" i="0" u="none" strike="noStrike" cap="none" dirty="0" err="1">
                <a:gradFill flip="none" rotWithShape="1">
                  <a:gsLst>
                    <a:gs pos="23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  <a:tileRect/>
                </a:gra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  <a:sym typeface="Calibri"/>
              </a:rPr>
              <a:t>GreenGait</a:t>
            </a:r>
            <a:endParaRPr sz="1600" b="0" i="0" u="none" strike="noStrike" cap="none" dirty="0">
              <a:gradFill flip="none" rotWithShape="1">
                <a:gsLst>
                  <a:gs pos="23000">
                    <a:srgbClr val="79D65B"/>
                  </a:gs>
                  <a:gs pos="100000">
                    <a:srgbClr val="0A9CAB"/>
                  </a:gs>
                </a:gsLst>
                <a:lin ang="10800000" scaled="1"/>
                <a:tileRect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" name="Picture 48" descr="A hexagon with white text&#10;&#10;AI-generated content may be incorrect.">
            <a:extLst>
              <a:ext uri="{FF2B5EF4-FFF2-40B4-BE49-F238E27FC236}">
                <a16:creationId xmlns:a16="http://schemas.microsoft.com/office/drawing/2014/main" id="{BE101E70-317B-7F4C-668F-025C59F1A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632" y="4643840"/>
            <a:ext cx="382629" cy="382629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B0C28EB-E163-CF8D-4F90-4A34E2AF9FB8}"/>
              </a:ext>
            </a:extLst>
          </p:cNvPr>
          <p:cNvSpPr/>
          <p:nvPr/>
        </p:nvSpPr>
        <p:spPr>
          <a:xfrm rot="6349471">
            <a:off x="8273877" y="-1009213"/>
            <a:ext cx="2027886" cy="2256368"/>
          </a:xfrm>
          <a:custGeom>
            <a:avLst/>
            <a:gdLst>
              <a:gd name="connsiteX0" fmla="*/ 1401219 w 2703848"/>
              <a:gd name="connsiteY0" fmla="*/ 0 h 3008491"/>
              <a:gd name="connsiteX1" fmla="*/ 1496286 w 2703848"/>
              <a:gd name="connsiteY1" fmla="*/ 14509 h 3008491"/>
              <a:gd name="connsiteX2" fmla="*/ 2703848 w 2703848"/>
              <a:gd name="connsiteY2" fmla="*/ 1496137 h 3008491"/>
              <a:gd name="connsiteX3" fmla="*/ 2635856 w 2703848"/>
              <a:gd name="connsiteY3" fmla="*/ 1945865 h 3008491"/>
              <a:gd name="connsiteX4" fmla="*/ 2592975 w 2703848"/>
              <a:gd name="connsiteY4" fmla="*/ 2063025 h 3008491"/>
              <a:gd name="connsiteX5" fmla="*/ 2585000 w 2703848"/>
              <a:gd name="connsiteY5" fmla="*/ 2084813 h 3008491"/>
              <a:gd name="connsiteX6" fmla="*/ 1780170 w 2703848"/>
              <a:gd name="connsiteY6" fmla="*/ 2889643 h 3008491"/>
              <a:gd name="connsiteX7" fmla="*/ 1695568 w 2703848"/>
              <a:gd name="connsiteY7" fmla="*/ 2920608 h 3008491"/>
              <a:gd name="connsiteX8" fmla="*/ 1641222 w 2703848"/>
              <a:gd name="connsiteY8" fmla="*/ 2940499 h 3008491"/>
              <a:gd name="connsiteX9" fmla="*/ 1191494 w 2703848"/>
              <a:gd name="connsiteY9" fmla="*/ 3008491 h 3008491"/>
              <a:gd name="connsiteX10" fmla="*/ 741766 w 2703848"/>
              <a:gd name="connsiteY10" fmla="*/ 2940499 h 3008491"/>
              <a:gd name="connsiteX11" fmla="*/ 710448 w 2703848"/>
              <a:gd name="connsiteY11" fmla="*/ 2929037 h 3008491"/>
              <a:gd name="connsiteX12" fmla="*/ 602818 w 2703848"/>
              <a:gd name="connsiteY12" fmla="*/ 2889643 h 3008491"/>
              <a:gd name="connsiteX13" fmla="*/ 229496 w 2703848"/>
              <a:gd name="connsiteY13" fmla="*/ 2663143 h 3008491"/>
              <a:gd name="connsiteX14" fmla="*/ 209725 w 2703848"/>
              <a:gd name="connsiteY14" fmla="*/ 2645174 h 3008491"/>
              <a:gd name="connsiteX15" fmla="*/ 122098 w 2703848"/>
              <a:gd name="connsiteY15" fmla="*/ 2565533 h 3008491"/>
              <a:gd name="connsiteX16" fmla="*/ 24488 w 2703848"/>
              <a:gd name="connsiteY16" fmla="*/ 2458135 h 3008491"/>
              <a:gd name="connsiteX17" fmla="*/ 0 w 2703848"/>
              <a:gd name="connsiteY17" fmla="*/ 2425387 h 3008491"/>
              <a:gd name="connsiteX18" fmla="*/ 55096 w 2703848"/>
              <a:gd name="connsiteY18" fmla="*/ 2433796 h 3008491"/>
              <a:gd name="connsiteX19" fmla="*/ 209725 w 2703848"/>
              <a:gd name="connsiteY19" fmla="*/ 2441604 h 3008491"/>
              <a:gd name="connsiteX20" fmla="*/ 364354 w 2703848"/>
              <a:gd name="connsiteY20" fmla="*/ 2433796 h 3008491"/>
              <a:gd name="connsiteX21" fmla="*/ 419449 w 2703848"/>
              <a:gd name="connsiteY21" fmla="*/ 2425387 h 3008491"/>
              <a:gd name="connsiteX22" fmla="*/ 514517 w 2703848"/>
              <a:gd name="connsiteY22" fmla="*/ 2410878 h 3008491"/>
              <a:gd name="connsiteX23" fmla="*/ 659453 w 2703848"/>
              <a:gd name="connsiteY23" fmla="*/ 2373612 h 3008491"/>
              <a:gd name="connsiteX24" fmla="*/ 713940 w 2703848"/>
              <a:gd name="connsiteY24" fmla="*/ 2353669 h 3008491"/>
              <a:gd name="connsiteX25" fmla="*/ 798401 w 2703848"/>
              <a:gd name="connsiteY25" fmla="*/ 2322756 h 3008491"/>
              <a:gd name="connsiteX26" fmla="*/ 1171723 w 2703848"/>
              <a:gd name="connsiteY26" fmla="*/ 2096256 h 3008491"/>
              <a:gd name="connsiteX27" fmla="*/ 1207747 w 2703848"/>
              <a:gd name="connsiteY27" fmla="*/ 2063516 h 3008491"/>
              <a:gd name="connsiteX28" fmla="*/ 1279121 w 2703848"/>
              <a:gd name="connsiteY28" fmla="*/ 1998646 h 3008491"/>
              <a:gd name="connsiteX29" fmla="*/ 1691353 w 2703848"/>
              <a:gd name="connsiteY29" fmla="*/ 1234042 h 3008491"/>
              <a:gd name="connsiteX30" fmla="*/ 1695710 w 2703848"/>
              <a:gd name="connsiteY30" fmla="*/ 1205494 h 3008491"/>
              <a:gd name="connsiteX31" fmla="*/ 1714271 w 2703848"/>
              <a:gd name="connsiteY31" fmla="*/ 1083879 h 3008491"/>
              <a:gd name="connsiteX32" fmla="*/ 1722079 w 2703848"/>
              <a:gd name="connsiteY32" fmla="*/ 929250 h 3008491"/>
              <a:gd name="connsiteX33" fmla="*/ 1463793 w 2703848"/>
              <a:gd name="connsiteY33" fmla="*/ 83679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3848" h="3008491">
                <a:moveTo>
                  <a:pt x="1401219" y="0"/>
                </a:moveTo>
                <a:lnTo>
                  <a:pt x="1496286" y="14509"/>
                </a:lnTo>
                <a:cubicBezTo>
                  <a:pt x="2185440" y="155530"/>
                  <a:pt x="2703848" y="765293"/>
                  <a:pt x="2703848" y="1496137"/>
                </a:cubicBezTo>
                <a:cubicBezTo>
                  <a:pt x="2703848" y="1652747"/>
                  <a:pt x="2680044" y="1803796"/>
                  <a:pt x="2635856" y="1945865"/>
                </a:cubicBezTo>
                <a:lnTo>
                  <a:pt x="2592975" y="2063025"/>
                </a:lnTo>
                <a:lnTo>
                  <a:pt x="2585000" y="2084813"/>
                </a:lnTo>
                <a:cubicBezTo>
                  <a:pt x="2431941" y="2446685"/>
                  <a:pt x="2142041" y="2736584"/>
                  <a:pt x="1780170" y="2889643"/>
                </a:cubicBezTo>
                <a:lnTo>
                  <a:pt x="1695568" y="2920608"/>
                </a:lnTo>
                <a:lnTo>
                  <a:pt x="1641222" y="2940499"/>
                </a:lnTo>
                <a:cubicBezTo>
                  <a:pt x="1499153" y="2984687"/>
                  <a:pt x="1348104" y="3008491"/>
                  <a:pt x="1191494" y="3008491"/>
                </a:cubicBezTo>
                <a:cubicBezTo>
                  <a:pt x="1034885" y="3008491"/>
                  <a:pt x="883835" y="2984687"/>
                  <a:pt x="741766" y="2940499"/>
                </a:cubicBezTo>
                <a:lnTo>
                  <a:pt x="710448" y="2929037"/>
                </a:lnTo>
                <a:lnTo>
                  <a:pt x="602818" y="2889643"/>
                </a:lnTo>
                <a:cubicBezTo>
                  <a:pt x="467116" y="2832246"/>
                  <a:pt x="341536" y="2755606"/>
                  <a:pt x="229496" y="2663143"/>
                </a:cubicBezTo>
                <a:lnTo>
                  <a:pt x="209725" y="2645174"/>
                </a:lnTo>
                <a:lnTo>
                  <a:pt x="122098" y="2565533"/>
                </a:lnTo>
                <a:cubicBezTo>
                  <a:pt x="87888" y="2531323"/>
                  <a:pt x="55309" y="2495481"/>
                  <a:pt x="24488" y="2458135"/>
                </a:cubicBezTo>
                <a:lnTo>
                  <a:pt x="0" y="2425387"/>
                </a:lnTo>
                <a:lnTo>
                  <a:pt x="55096" y="2433796"/>
                </a:lnTo>
                <a:cubicBezTo>
                  <a:pt x="105937" y="2438959"/>
                  <a:pt x="157522" y="2441604"/>
                  <a:pt x="209725" y="2441604"/>
                </a:cubicBezTo>
                <a:cubicBezTo>
                  <a:pt x="261928" y="2441604"/>
                  <a:pt x="313514" y="2438959"/>
                  <a:pt x="364354" y="2433796"/>
                </a:cubicBezTo>
                <a:lnTo>
                  <a:pt x="419449" y="2425387"/>
                </a:lnTo>
                <a:lnTo>
                  <a:pt x="514517" y="2410878"/>
                </a:lnTo>
                <a:cubicBezTo>
                  <a:pt x="563743" y="2400806"/>
                  <a:pt x="612097" y="2388341"/>
                  <a:pt x="659453" y="2373612"/>
                </a:cubicBezTo>
                <a:lnTo>
                  <a:pt x="713940" y="2353669"/>
                </a:lnTo>
                <a:lnTo>
                  <a:pt x="798401" y="2322756"/>
                </a:lnTo>
                <a:cubicBezTo>
                  <a:pt x="934103" y="2265359"/>
                  <a:pt x="1059684" y="2188719"/>
                  <a:pt x="1171723" y="2096256"/>
                </a:cubicBezTo>
                <a:lnTo>
                  <a:pt x="1207747" y="2063516"/>
                </a:lnTo>
                <a:lnTo>
                  <a:pt x="1279121" y="1998646"/>
                </a:lnTo>
                <a:cubicBezTo>
                  <a:pt x="1484383" y="1793384"/>
                  <a:pt x="1630916" y="1529394"/>
                  <a:pt x="1691353" y="1234042"/>
                </a:cubicBezTo>
                <a:lnTo>
                  <a:pt x="1695710" y="1205494"/>
                </a:lnTo>
                <a:lnTo>
                  <a:pt x="1714271" y="1083879"/>
                </a:lnTo>
                <a:cubicBezTo>
                  <a:pt x="1719434" y="1033039"/>
                  <a:pt x="1722079" y="981453"/>
                  <a:pt x="1722079" y="929250"/>
                </a:cubicBezTo>
                <a:cubicBezTo>
                  <a:pt x="1722079" y="616031"/>
                  <a:pt x="1626861" y="325052"/>
                  <a:pt x="1463793" y="83679"/>
                </a:cubicBezTo>
                <a:close/>
              </a:path>
            </a:pathLst>
          </a:custGeom>
          <a:solidFill>
            <a:srgbClr val="29878F"/>
          </a:solidFill>
          <a:ln>
            <a:solidFill>
              <a:srgbClr val="29878F"/>
            </a:solidFill>
          </a:ln>
          <a:effectLst>
            <a:outerShdw blurRad="190500" dist="190500" dir="48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 dirty="0">
              <a:effectLst>
                <a:outerShdw blurRad="190500" dist="1905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D067EBB-A3FA-F068-D4E0-2C94CABB450F}"/>
              </a:ext>
            </a:extLst>
          </p:cNvPr>
          <p:cNvSpPr/>
          <p:nvPr/>
        </p:nvSpPr>
        <p:spPr>
          <a:xfrm rot="2506641">
            <a:off x="8063901" y="-583886"/>
            <a:ext cx="2268531" cy="1559432"/>
          </a:xfrm>
          <a:custGeom>
            <a:avLst/>
            <a:gdLst>
              <a:gd name="connsiteX0" fmla="*/ 110874 w 3024708"/>
              <a:gd name="connsiteY0" fmla="*/ 0 h 2079242"/>
              <a:gd name="connsiteX1" fmla="*/ 118848 w 3024708"/>
              <a:gd name="connsiteY1" fmla="*/ 21788 h 2079242"/>
              <a:gd name="connsiteX2" fmla="*/ 258286 w 3024708"/>
              <a:gd name="connsiteY2" fmla="*/ 278683 h 2079242"/>
              <a:gd name="connsiteX3" fmla="*/ 320860 w 3024708"/>
              <a:gd name="connsiteY3" fmla="*/ 362362 h 2079242"/>
              <a:gd name="connsiteX4" fmla="*/ 345348 w 3024708"/>
              <a:gd name="connsiteY4" fmla="*/ 395110 h 2079242"/>
              <a:gd name="connsiteX5" fmla="*/ 442958 w 3024708"/>
              <a:gd name="connsiteY5" fmla="*/ 502508 h 2079242"/>
              <a:gd name="connsiteX6" fmla="*/ 530585 w 3024708"/>
              <a:gd name="connsiteY6" fmla="*/ 582149 h 2079242"/>
              <a:gd name="connsiteX7" fmla="*/ 550356 w 3024708"/>
              <a:gd name="connsiteY7" fmla="*/ 600118 h 2079242"/>
              <a:gd name="connsiteX8" fmla="*/ 923678 w 3024708"/>
              <a:gd name="connsiteY8" fmla="*/ 826618 h 2079242"/>
              <a:gd name="connsiteX9" fmla="*/ 1031308 w 3024708"/>
              <a:gd name="connsiteY9" fmla="*/ 866012 h 2079242"/>
              <a:gd name="connsiteX10" fmla="*/ 1062626 w 3024708"/>
              <a:gd name="connsiteY10" fmla="*/ 877474 h 2079242"/>
              <a:gd name="connsiteX11" fmla="*/ 1512354 w 3024708"/>
              <a:gd name="connsiteY11" fmla="*/ 945466 h 2079242"/>
              <a:gd name="connsiteX12" fmla="*/ 1962082 w 3024708"/>
              <a:gd name="connsiteY12" fmla="*/ 877474 h 2079242"/>
              <a:gd name="connsiteX13" fmla="*/ 2016428 w 3024708"/>
              <a:gd name="connsiteY13" fmla="*/ 857583 h 2079242"/>
              <a:gd name="connsiteX14" fmla="*/ 2101030 w 3024708"/>
              <a:gd name="connsiteY14" fmla="*/ 826618 h 2079242"/>
              <a:gd name="connsiteX15" fmla="*/ 2905860 w 3024708"/>
              <a:gd name="connsiteY15" fmla="*/ 21788 h 2079242"/>
              <a:gd name="connsiteX16" fmla="*/ 2913835 w 3024708"/>
              <a:gd name="connsiteY16" fmla="*/ 0 h 2079242"/>
              <a:gd name="connsiteX17" fmla="*/ 2956716 w 3024708"/>
              <a:gd name="connsiteY17" fmla="*/ 117160 h 2079242"/>
              <a:gd name="connsiteX18" fmla="*/ 3024708 w 3024708"/>
              <a:gd name="connsiteY18" fmla="*/ 566888 h 2079242"/>
              <a:gd name="connsiteX19" fmla="*/ 1817146 w 3024708"/>
              <a:gd name="connsiteY19" fmla="*/ 2048516 h 2079242"/>
              <a:gd name="connsiteX20" fmla="*/ 1722908 w 3024708"/>
              <a:gd name="connsiteY20" fmla="*/ 2062899 h 2079242"/>
              <a:gd name="connsiteX21" fmla="*/ 1666983 w 3024708"/>
              <a:gd name="connsiteY21" fmla="*/ 2071434 h 2079242"/>
              <a:gd name="connsiteX22" fmla="*/ 1512354 w 3024708"/>
              <a:gd name="connsiteY22" fmla="*/ 2079242 h 2079242"/>
              <a:gd name="connsiteX23" fmla="*/ 550356 w 3024708"/>
              <a:gd name="connsiteY23" fmla="*/ 1733894 h 2079242"/>
              <a:gd name="connsiteX24" fmla="*/ 530585 w 3024708"/>
              <a:gd name="connsiteY24" fmla="*/ 1715925 h 2079242"/>
              <a:gd name="connsiteX25" fmla="*/ 442958 w 3024708"/>
              <a:gd name="connsiteY25" fmla="*/ 1636284 h 2079242"/>
              <a:gd name="connsiteX26" fmla="*/ 30726 w 3024708"/>
              <a:gd name="connsiteY26" fmla="*/ 871680 h 2079242"/>
              <a:gd name="connsiteX27" fmla="*/ 29861 w 3024708"/>
              <a:gd name="connsiteY27" fmla="*/ 866012 h 2079242"/>
              <a:gd name="connsiteX28" fmla="*/ 7808 w 3024708"/>
              <a:gd name="connsiteY28" fmla="*/ 721517 h 2079242"/>
              <a:gd name="connsiteX29" fmla="*/ 0 w 3024708"/>
              <a:gd name="connsiteY29" fmla="*/ 566888 h 2079242"/>
              <a:gd name="connsiteX30" fmla="*/ 7808 w 3024708"/>
              <a:gd name="connsiteY30" fmla="*/ 412259 h 2079242"/>
              <a:gd name="connsiteX31" fmla="*/ 26369 w 3024708"/>
              <a:gd name="connsiteY31" fmla="*/ 290644 h 2079242"/>
              <a:gd name="connsiteX32" fmla="*/ 30726 w 3024708"/>
              <a:gd name="connsiteY32" fmla="*/ 262096 h 2079242"/>
              <a:gd name="connsiteX33" fmla="*/ 67992 w 3024708"/>
              <a:gd name="connsiteY33" fmla="*/ 11716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024708" h="2079242">
                <a:moveTo>
                  <a:pt x="110874" y="0"/>
                </a:moveTo>
                <a:lnTo>
                  <a:pt x="118848" y="21788"/>
                </a:lnTo>
                <a:cubicBezTo>
                  <a:pt x="157113" y="112256"/>
                  <a:pt x="203930" y="198226"/>
                  <a:pt x="258286" y="278683"/>
                </a:cubicBezTo>
                <a:lnTo>
                  <a:pt x="320860" y="362362"/>
                </a:lnTo>
                <a:lnTo>
                  <a:pt x="345348" y="395110"/>
                </a:lnTo>
                <a:cubicBezTo>
                  <a:pt x="376169" y="432456"/>
                  <a:pt x="408748" y="468298"/>
                  <a:pt x="442958" y="502508"/>
                </a:cubicBezTo>
                <a:lnTo>
                  <a:pt x="530585" y="582149"/>
                </a:lnTo>
                <a:lnTo>
                  <a:pt x="550356" y="600118"/>
                </a:lnTo>
                <a:cubicBezTo>
                  <a:pt x="662396" y="692581"/>
                  <a:pt x="787976" y="769221"/>
                  <a:pt x="923678" y="826618"/>
                </a:cubicBezTo>
                <a:lnTo>
                  <a:pt x="1031308" y="866012"/>
                </a:lnTo>
                <a:lnTo>
                  <a:pt x="1062626" y="877474"/>
                </a:lnTo>
                <a:cubicBezTo>
                  <a:pt x="1204695" y="921662"/>
                  <a:pt x="1355745" y="945466"/>
                  <a:pt x="1512354" y="945466"/>
                </a:cubicBezTo>
                <a:cubicBezTo>
                  <a:pt x="1668964" y="945466"/>
                  <a:pt x="1820013" y="921662"/>
                  <a:pt x="1962082" y="877474"/>
                </a:cubicBezTo>
                <a:lnTo>
                  <a:pt x="2016428" y="857583"/>
                </a:lnTo>
                <a:lnTo>
                  <a:pt x="2101030" y="826618"/>
                </a:lnTo>
                <a:cubicBezTo>
                  <a:pt x="2462901" y="673559"/>
                  <a:pt x="2752801" y="383660"/>
                  <a:pt x="2905860" y="21788"/>
                </a:cubicBezTo>
                <a:lnTo>
                  <a:pt x="2913835" y="0"/>
                </a:lnTo>
                <a:lnTo>
                  <a:pt x="2956716" y="117160"/>
                </a:lnTo>
                <a:cubicBezTo>
                  <a:pt x="3000904" y="259229"/>
                  <a:pt x="3024708" y="410279"/>
                  <a:pt x="3024708" y="566888"/>
                </a:cubicBezTo>
                <a:cubicBezTo>
                  <a:pt x="3024708" y="1297732"/>
                  <a:pt x="2506300" y="1907495"/>
                  <a:pt x="1817146" y="2048516"/>
                </a:cubicBezTo>
                <a:lnTo>
                  <a:pt x="1722908" y="2062899"/>
                </a:lnTo>
                <a:lnTo>
                  <a:pt x="1666983" y="2071434"/>
                </a:lnTo>
                <a:cubicBezTo>
                  <a:pt x="1616143" y="2076597"/>
                  <a:pt x="1564557" y="2079242"/>
                  <a:pt x="1512354" y="2079242"/>
                </a:cubicBezTo>
                <a:cubicBezTo>
                  <a:pt x="1146932" y="2079242"/>
                  <a:pt x="811781" y="1949640"/>
                  <a:pt x="550356" y="1733894"/>
                </a:cubicBezTo>
                <a:lnTo>
                  <a:pt x="530585" y="1715925"/>
                </a:lnTo>
                <a:lnTo>
                  <a:pt x="442958" y="1636284"/>
                </a:lnTo>
                <a:cubicBezTo>
                  <a:pt x="237697" y="1431022"/>
                  <a:pt x="91164" y="1167032"/>
                  <a:pt x="30726" y="871680"/>
                </a:cubicBezTo>
                <a:lnTo>
                  <a:pt x="29861" y="866012"/>
                </a:lnTo>
                <a:lnTo>
                  <a:pt x="7808" y="721517"/>
                </a:lnTo>
                <a:cubicBezTo>
                  <a:pt x="2645" y="670677"/>
                  <a:pt x="0" y="619091"/>
                  <a:pt x="0" y="566888"/>
                </a:cubicBezTo>
                <a:cubicBezTo>
                  <a:pt x="0" y="514685"/>
                  <a:pt x="2645" y="463100"/>
                  <a:pt x="7808" y="412259"/>
                </a:cubicBezTo>
                <a:lnTo>
                  <a:pt x="26369" y="290644"/>
                </a:lnTo>
                <a:lnTo>
                  <a:pt x="30726" y="262096"/>
                </a:lnTo>
                <a:cubicBezTo>
                  <a:pt x="40799" y="212871"/>
                  <a:pt x="53263" y="164517"/>
                  <a:pt x="67992" y="117160"/>
                </a:cubicBezTo>
                <a:close/>
              </a:path>
            </a:pathLst>
          </a:custGeom>
          <a:solidFill>
            <a:srgbClr val="28A6B2"/>
          </a:solidFill>
          <a:ln>
            <a:solidFill>
              <a:srgbClr val="28A6B2"/>
            </a:solidFill>
          </a:ln>
          <a:effectLst>
            <a:outerShdw blurRad="190500" dist="190500" dir="84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1C62D73-5B17-6294-3539-1634790201B8}"/>
              </a:ext>
            </a:extLst>
          </p:cNvPr>
          <p:cNvSpPr/>
          <p:nvPr/>
        </p:nvSpPr>
        <p:spPr>
          <a:xfrm>
            <a:off x="8412937" y="-1252472"/>
            <a:ext cx="2028508" cy="2256274"/>
          </a:xfrm>
          <a:custGeom>
            <a:avLst/>
            <a:gdLst>
              <a:gd name="connsiteX0" fmla="*/ 1301801 w 2704677"/>
              <a:gd name="connsiteY0" fmla="*/ 0 h 3008365"/>
              <a:gd name="connsiteX1" fmla="*/ 1240055 w 2704677"/>
              <a:gd name="connsiteY1" fmla="*/ 82572 h 3008365"/>
              <a:gd name="connsiteX2" fmla="*/ 1100617 w 2704677"/>
              <a:gd name="connsiteY2" fmla="*/ 339467 h 3008365"/>
              <a:gd name="connsiteX3" fmla="*/ 1092643 w 2704677"/>
              <a:gd name="connsiteY3" fmla="*/ 361255 h 3008365"/>
              <a:gd name="connsiteX4" fmla="*/ 1049761 w 2704677"/>
              <a:gd name="connsiteY4" fmla="*/ 478415 h 3008365"/>
              <a:gd name="connsiteX5" fmla="*/ 1012495 w 2704677"/>
              <a:gd name="connsiteY5" fmla="*/ 623351 h 3008365"/>
              <a:gd name="connsiteX6" fmla="*/ 1008138 w 2704677"/>
              <a:gd name="connsiteY6" fmla="*/ 651899 h 3008365"/>
              <a:gd name="connsiteX7" fmla="*/ 989577 w 2704677"/>
              <a:gd name="connsiteY7" fmla="*/ 773514 h 3008365"/>
              <a:gd name="connsiteX8" fmla="*/ 981769 w 2704677"/>
              <a:gd name="connsiteY8" fmla="*/ 928143 h 3008365"/>
              <a:gd name="connsiteX9" fmla="*/ 989577 w 2704677"/>
              <a:gd name="connsiteY9" fmla="*/ 1082772 h 3008365"/>
              <a:gd name="connsiteX10" fmla="*/ 1011630 w 2704677"/>
              <a:gd name="connsiteY10" fmla="*/ 1227267 h 3008365"/>
              <a:gd name="connsiteX11" fmla="*/ 1012495 w 2704677"/>
              <a:gd name="connsiteY11" fmla="*/ 1232935 h 3008365"/>
              <a:gd name="connsiteX12" fmla="*/ 1424727 w 2704677"/>
              <a:gd name="connsiteY12" fmla="*/ 1997539 h 3008365"/>
              <a:gd name="connsiteX13" fmla="*/ 1512354 w 2704677"/>
              <a:gd name="connsiteY13" fmla="*/ 2077180 h 3008365"/>
              <a:gd name="connsiteX14" fmla="*/ 1532125 w 2704677"/>
              <a:gd name="connsiteY14" fmla="*/ 2095149 h 3008365"/>
              <a:gd name="connsiteX15" fmla="*/ 2494123 w 2704677"/>
              <a:gd name="connsiteY15" fmla="*/ 2440497 h 3008365"/>
              <a:gd name="connsiteX16" fmla="*/ 2648752 w 2704677"/>
              <a:gd name="connsiteY16" fmla="*/ 2432689 h 3008365"/>
              <a:gd name="connsiteX17" fmla="*/ 2704677 w 2704677"/>
              <a:gd name="connsiteY17" fmla="*/ 2424154 h 3008365"/>
              <a:gd name="connsiteX18" fmla="*/ 2679360 w 2704677"/>
              <a:gd name="connsiteY18" fmla="*/ 2458009 h 3008365"/>
              <a:gd name="connsiteX19" fmla="*/ 1512354 w 2704677"/>
              <a:gd name="connsiteY19" fmla="*/ 3008365 h 3008365"/>
              <a:gd name="connsiteX20" fmla="*/ 345348 w 2704677"/>
              <a:gd name="connsiteY20" fmla="*/ 2458009 h 3008365"/>
              <a:gd name="connsiteX21" fmla="*/ 320032 w 2704677"/>
              <a:gd name="connsiteY21" fmla="*/ 2424154 h 3008365"/>
              <a:gd name="connsiteX22" fmla="*/ 258286 w 2704677"/>
              <a:gd name="connsiteY22" fmla="*/ 2341582 h 3008365"/>
              <a:gd name="connsiteX23" fmla="*/ 0 w 2704677"/>
              <a:gd name="connsiteY23" fmla="*/ 1496011 h 3008365"/>
              <a:gd name="connsiteX24" fmla="*/ 7808 w 2704677"/>
              <a:gd name="connsiteY24" fmla="*/ 1341382 h 3008365"/>
              <a:gd name="connsiteX25" fmla="*/ 26511 w 2704677"/>
              <a:gd name="connsiteY25" fmla="*/ 1218838 h 3008365"/>
              <a:gd name="connsiteX26" fmla="*/ 30726 w 2704677"/>
              <a:gd name="connsiteY26" fmla="*/ 1191219 h 3008365"/>
              <a:gd name="connsiteX27" fmla="*/ 442958 w 2704677"/>
              <a:gd name="connsiteY27" fmla="*/ 426615 h 3008365"/>
              <a:gd name="connsiteX28" fmla="*/ 514333 w 2704677"/>
              <a:gd name="connsiteY28" fmla="*/ 361746 h 3008365"/>
              <a:gd name="connsiteX29" fmla="*/ 550356 w 2704677"/>
              <a:gd name="connsiteY29" fmla="*/ 329005 h 3008365"/>
              <a:gd name="connsiteX30" fmla="*/ 923678 w 2704677"/>
              <a:gd name="connsiteY30" fmla="*/ 102505 h 3008365"/>
              <a:gd name="connsiteX31" fmla="*/ 1008280 w 2704677"/>
              <a:gd name="connsiteY31" fmla="*/ 71540 h 3008365"/>
              <a:gd name="connsiteX32" fmla="*/ 1062626 w 2704677"/>
              <a:gd name="connsiteY32" fmla="*/ 51649 h 3008365"/>
              <a:gd name="connsiteX33" fmla="*/ 1207562 w 2704677"/>
              <a:gd name="connsiteY33" fmla="*/ 14383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4677" h="3008365">
                <a:moveTo>
                  <a:pt x="1301801" y="0"/>
                </a:moveTo>
                <a:lnTo>
                  <a:pt x="1240055" y="82572"/>
                </a:lnTo>
                <a:cubicBezTo>
                  <a:pt x="1185699" y="163029"/>
                  <a:pt x="1138882" y="248999"/>
                  <a:pt x="1100617" y="339467"/>
                </a:cubicBezTo>
                <a:lnTo>
                  <a:pt x="1092643" y="361255"/>
                </a:lnTo>
                <a:lnTo>
                  <a:pt x="1049761" y="478415"/>
                </a:lnTo>
                <a:cubicBezTo>
                  <a:pt x="1035032" y="525772"/>
                  <a:pt x="1022568" y="574126"/>
                  <a:pt x="1012495" y="623351"/>
                </a:cubicBezTo>
                <a:lnTo>
                  <a:pt x="1008138" y="651899"/>
                </a:lnTo>
                <a:lnTo>
                  <a:pt x="989577" y="773514"/>
                </a:lnTo>
                <a:cubicBezTo>
                  <a:pt x="984414" y="824355"/>
                  <a:pt x="981769" y="875940"/>
                  <a:pt x="981769" y="928143"/>
                </a:cubicBezTo>
                <a:cubicBezTo>
                  <a:pt x="981769" y="980346"/>
                  <a:pt x="984414" y="1031932"/>
                  <a:pt x="989577" y="1082772"/>
                </a:cubicBezTo>
                <a:lnTo>
                  <a:pt x="1011630" y="1227267"/>
                </a:lnTo>
                <a:lnTo>
                  <a:pt x="1012495" y="1232935"/>
                </a:lnTo>
                <a:cubicBezTo>
                  <a:pt x="1072933" y="1528287"/>
                  <a:pt x="1219466" y="1792277"/>
                  <a:pt x="1424727" y="1997539"/>
                </a:cubicBezTo>
                <a:lnTo>
                  <a:pt x="1512354" y="2077180"/>
                </a:lnTo>
                <a:lnTo>
                  <a:pt x="1532125" y="2095149"/>
                </a:lnTo>
                <a:cubicBezTo>
                  <a:pt x="1793550" y="2310895"/>
                  <a:pt x="2128701" y="2440497"/>
                  <a:pt x="2494123" y="2440497"/>
                </a:cubicBezTo>
                <a:cubicBezTo>
                  <a:pt x="2546326" y="2440497"/>
                  <a:pt x="2597912" y="2437852"/>
                  <a:pt x="2648752" y="2432689"/>
                </a:cubicBezTo>
                <a:lnTo>
                  <a:pt x="2704677" y="2424154"/>
                </a:lnTo>
                <a:lnTo>
                  <a:pt x="2679360" y="2458009"/>
                </a:lnTo>
                <a:cubicBezTo>
                  <a:pt x="2401972" y="2794125"/>
                  <a:pt x="1982182" y="3008365"/>
                  <a:pt x="1512354" y="3008365"/>
                </a:cubicBezTo>
                <a:cubicBezTo>
                  <a:pt x="1042526" y="3008365"/>
                  <a:pt x="622736" y="2794125"/>
                  <a:pt x="345348" y="2458009"/>
                </a:cubicBezTo>
                <a:lnTo>
                  <a:pt x="320032" y="2424154"/>
                </a:lnTo>
                <a:lnTo>
                  <a:pt x="258286" y="2341582"/>
                </a:lnTo>
                <a:cubicBezTo>
                  <a:pt x="95218" y="2100209"/>
                  <a:pt x="0" y="1809230"/>
                  <a:pt x="0" y="1496011"/>
                </a:cubicBezTo>
                <a:cubicBezTo>
                  <a:pt x="0" y="1443808"/>
                  <a:pt x="2645" y="1392223"/>
                  <a:pt x="7808" y="1341382"/>
                </a:cubicBezTo>
                <a:lnTo>
                  <a:pt x="26511" y="1218838"/>
                </a:lnTo>
                <a:lnTo>
                  <a:pt x="30726" y="1191219"/>
                </a:lnTo>
                <a:cubicBezTo>
                  <a:pt x="91164" y="895867"/>
                  <a:pt x="237697" y="631877"/>
                  <a:pt x="442958" y="426615"/>
                </a:cubicBezTo>
                <a:lnTo>
                  <a:pt x="514333" y="361746"/>
                </a:lnTo>
                <a:lnTo>
                  <a:pt x="550356" y="329005"/>
                </a:lnTo>
                <a:cubicBezTo>
                  <a:pt x="662396" y="236543"/>
                  <a:pt x="787976" y="159902"/>
                  <a:pt x="923678" y="102505"/>
                </a:cubicBezTo>
                <a:lnTo>
                  <a:pt x="1008280" y="71540"/>
                </a:lnTo>
                <a:lnTo>
                  <a:pt x="1062626" y="51649"/>
                </a:lnTo>
                <a:cubicBezTo>
                  <a:pt x="1109983" y="36920"/>
                  <a:pt x="1158337" y="24456"/>
                  <a:pt x="1207562" y="14383"/>
                </a:cubicBezTo>
                <a:close/>
              </a:path>
            </a:pathLst>
          </a:custGeom>
          <a:solidFill>
            <a:srgbClr val="19A4A0"/>
          </a:solidFill>
          <a:ln>
            <a:solidFill>
              <a:srgbClr val="19A4A0"/>
            </a:solidFill>
          </a:ln>
          <a:effectLst>
            <a:outerShdw blurRad="190500" dist="190500" dir="9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551CB51-A5A7-2834-BD64-FC9349670C45}"/>
              </a:ext>
            </a:extLst>
          </p:cNvPr>
          <p:cNvSpPr/>
          <p:nvPr/>
        </p:nvSpPr>
        <p:spPr>
          <a:xfrm rot="17042089">
            <a:off x="11022691" y="-2916232"/>
            <a:ext cx="2028507" cy="2256274"/>
          </a:xfrm>
          <a:custGeom>
            <a:avLst/>
            <a:gdLst>
              <a:gd name="connsiteX0" fmla="*/ 1512354 w 2704676"/>
              <a:gd name="connsiteY0" fmla="*/ 0 h 3008365"/>
              <a:gd name="connsiteX1" fmla="*/ 1962082 w 2704676"/>
              <a:gd name="connsiteY1" fmla="*/ 67992 h 3008365"/>
              <a:gd name="connsiteX2" fmla="*/ 1993400 w 2704676"/>
              <a:gd name="connsiteY2" fmla="*/ 79455 h 3008365"/>
              <a:gd name="connsiteX3" fmla="*/ 2101030 w 2704676"/>
              <a:gd name="connsiteY3" fmla="*/ 118848 h 3008365"/>
              <a:gd name="connsiteX4" fmla="*/ 2474352 w 2704676"/>
              <a:gd name="connsiteY4" fmla="*/ 345348 h 3008365"/>
              <a:gd name="connsiteX5" fmla="*/ 2494124 w 2704676"/>
              <a:gd name="connsiteY5" fmla="*/ 363318 h 3008365"/>
              <a:gd name="connsiteX6" fmla="*/ 2581750 w 2704676"/>
              <a:gd name="connsiteY6" fmla="*/ 442958 h 3008365"/>
              <a:gd name="connsiteX7" fmla="*/ 2679360 w 2704676"/>
              <a:gd name="connsiteY7" fmla="*/ 550356 h 3008365"/>
              <a:gd name="connsiteX8" fmla="*/ 2704676 w 2704676"/>
              <a:gd name="connsiteY8" fmla="*/ 584211 h 3008365"/>
              <a:gd name="connsiteX9" fmla="*/ 2648753 w 2704676"/>
              <a:gd name="connsiteY9" fmla="*/ 575676 h 3008365"/>
              <a:gd name="connsiteX10" fmla="*/ 2494124 w 2704676"/>
              <a:gd name="connsiteY10" fmla="*/ 567868 h 3008365"/>
              <a:gd name="connsiteX11" fmla="*/ 2339495 w 2704676"/>
              <a:gd name="connsiteY11" fmla="*/ 575676 h 3008365"/>
              <a:gd name="connsiteX12" fmla="*/ 2283571 w 2704676"/>
              <a:gd name="connsiteY12" fmla="*/ 584211 h 3008365"/>
              <a:gd name="connsiteX13" fmla="*/ 2189332 w 2704676"/>
              <a:gd name="connsiteY13" fmla="*/ 598594 h 3008365"/>
              <a:gd name="connsiteX14" fmla="*/ 2044396 w 2704676"/>
              <a:gd name="connsiteY14" fmla="*/ 635860 h 3008365"/>
              <a:gd name="connsiteX15" fmla="*/ 1990050 w 2704676"/>
              <a:gd name="connsiteY15" fmla="*/ 655751 h 3008365"/>
              <a:gd name="connsiteX16" fmla="*/ 1905448 w 2704676"/>
              <a:gd name="connsiteY16" fmla="*/ 686716 h 3008365"/>
              <a:gd name="connsiteX17" fmla="*/ 1532126 w 2704676"/>
              <a:gd name="connsiteY17" fmla="*/ 913216 h 3008365"/>
              <a:gd name="connsiteX18" fmla="*/ 1496103 w 2704676"/>
              <a:gd name="connsiteY18" fmla="*/ 945957 h 3008365"/>
              <a:gd name="connsiteX19" fmla="*/ 1424728 w 2704676"/>
              <a:gd name="connsiteY19" fmla="*/ 1010826 h 3008365"/>
              <a:gd name="connsiteX20" fmla="*/ 1012496 w 2704676"/>
              <a:gd name="connsiteY20" fmla="*/ 1775430 h 3008365"/>
              <a:gd name="connsiteX21" fmla="*/ 1008281 w 2704676"/>
              <a:gd name="connsiteY21" fmla="*/ 1803049 h 3008365"/>
              <a:gd name="connsiteX22" fmla="*/ 989578 w 2704676"/>
              <a:gd name="connsiteY22" fmla="*/ 1925593 h 3008365"/>
              <a:gd name="connsiteX23" fmla="*/ 981770 w 2704676"/>
              <a:gd name="connsiteY23" fmla="*/ 2080222 h 3008365"/>
              <a:gd name="connsiteX24" fmla="*/ 1240056 w 2704676"/>
              <a:gd name="connsiteY24" fmla="*/ 2925793 h 3008365"/>
              <a:gd name="connsiteX25" fmla="*/ 1301802 w 2704676"/>
              <a:gd name="connsiteY25" fmla="*/ 3008365 h 3008365"/>
              <a:gd name="connsiteX26" fmla="*/ 1207562 w 2704676"/>
              <a:gd name="connsiteY26" fmla="*/ 2993982 h 3008365"/>
              <a:gd name="connsiteX27" fmla="*/ 0 w 2704676"/>
              <a:gd name="connsiteY27" fmla="*/ 1512354 h 3008365"/>
              <a:gd name="connsiteX28" fmla="*/ 67992 w 2704676"/>
              <a:gd name="connsiteY28" fmla="*/ 1062626 h 3008365"/>
              <a:gd name="connsiteX29" fmla="*/ 110874 w 2704676"/>
              <a:gd name="connsiteY29" fmla="*/ 945466 h 3008365"/>
              <a:gd name="connsiteX30" fmla="*/ 118848 w 2704676"/>
              <a:gd name="connsiteY30" fmla="*/ 923678 h 3008365"/>
              <a:gd name="connsiteX31" fmla="*/ 923678 w 2704676"/>
              <a:gd name="connsiteY31" fmla="*/ 118848 h 3008365"/>
              <a:gd name="connsiteX32" fmla="*/ 1008139 w 2704676"/>
              <a:gd name="connsiteY32" fmla="*/ 87935 h 3008365"/>
              <a:gd name="connsiteX33" fmla="*/ 1062626 w 2704676"/>
              <a:gd name="connsiteY33" fmla="*/ 67992 h 3008365"/>
              <a:gd name="connsiteX34" fmla="*/ 1512354 w 2704676"/>
              <a:gd name="connsiteY34" fmla="*/ 0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04676" h="3008365">
                <a:moveTo>
                  <a:pt x="1512354" y="0"/>
                </a:moveTo>
                <a:cubicBezTo>
                  <a:pt x="1668964" y="0"/>
                  <a:pt x="1820013" y="23805"/>
                  <a:pt x="1962082" y="67992"/>
                </a:cubicBezTo>
                <a:lnTo>
                  <a:pt x="1993400" y="79455"/>
                </a:lnTo>
                <a:lnTo>
                  <a:pt x="2101030" y="118848"/>
                </a:lnTo>
                <a:cubicBezTo>
                  <a:pt x="2236732" y="176245"/>
                  <a:pt x="2362313" y="252886"/>
                  <a:pt x="2474352" y="345348"/>
                </a:cubicBezTo>
                <a:lnTo>
                  <a:pt x="2494124" y="363318"/>
                </a:lnTo>
                <a:lnTo>
                  <a:pt x="2581750" y="442958"/>
                </a:lnTo>
                <a:cubicBezTo>
                  <a:pt x="2615960" y="477169"/>
                  <a:pt x="2648539" y="513010"/>
                  <a:pt x="2679360" y="550356"/>
                </a:cubicBezTo>
                <a:lnTo>
                  <a:pt x="2704676" y="584211"/>
                </a:lnTo>
                <a:lnTo>
                  <a:pt x="2648753" y="575676"/>
                </a:lnTo>
                <a:cubicBezTo>
                  <a:pt x="2597913" y="570513"/>
                  <a:pt x="2546327" y="567868"/>
                  <a:pt x="2494124" y="567868"/>
                </a:cubicBezTo>
                <a:cubicBezTo>
                  <a:pt x="2441921" y="567868"/>
                  <a:pt x="2390336" y="570513"/>
                  <a:pt x="2339495" y="575676"/>
                </a:cubicBezTo>
                <a:lnTo>
                  <a:pt x="2283571" y="584211"/>
                </a:lnTo>
                <a:lnTo>
                  <a:pt x="2189332" y="598594"/>
                </a:lnTo>
                <a:cubicBezTo>
                  <a:pt x="2140107" y="608667"/>
                  <a:pt x="2091753" y="621131"/>
                  <a:pt x="2044396" y="635860"/>
                </a:cubicBezTo>
                <a:lnTo>
                  <a:pt x="1990050" y="655751"/>
                </a:lnTo>
                <a:lnTo>
                  <a:pt x="1905448" y="686716"/>
                </a:lnTo>
                <a:cubicBezTo>
                  <a:pt x="1769746" y="744113"/>
                  <a:pt x="1644166" y="820754"/>
                  <a:pt x="1532126" y="913216"/>
                </a:cubicBezTo>
                <a:lnTo>
                  <a:pt x="1496103" y="945957"/>
                </a:lnTo>
                <a:lnTo>
                  <a:pt x="1424728" y="1010826"/>
                </a:lnTo>
                <a:cubicBezTo>
                  <a:pt x="1219467" y="1216088"/>
                  <a:pt x="1072934" y="1480078"/>
                  <a:pt x="1012496" y="1775430"/>
                </a:cubicBezTo>
                <a:lnTo>
                  <a:pt x="1008281" y="1803049"/>
                </a:lnTo>
                <a:lnTo>
                  <a:pt x="989578" y="1925593"/>
                </a:lnTo>
                <a:cubicBezTo>
                  <a:pt x="984415" y="1976434"/>
                  <a:pt x="981770" y="2028019"/>
                  <a:pt x="981770" y="2080222"/>
                </a:cubicBezTo>
                <a:cubicBezTo>
                  <a:pt x="981770" y="2393441"/>
                  <a:pt x="1076988" y="2684420"/>
                  <a:pt x="1240056" y="2925793"/>
                </a:cubicBezTo>
                <a:lnTo>
                  <a:pt x="1301802" y="3008365"/>
                </a:lnTo>
                <a:lnTo>
                  <a:pt x="1207562" y="2993982"/>
                </a:lnTo>
                <a:cubicBezTo>
                  <a:pt x="518408" y="2852961"/>
                  <a:pt x="0" y="2243198"/>
                  <a:pt x="0" y="1512354"/>
                </a:cubicBezTo>
                <a:cubicBezTo>
                  <a:pt x="0" y="1355745"/>
                  <a:pt x="23805" y="1204695"/>
                  <a:pt x="67992" y="1062626"/>
                </a:cubicBezTo>
                <a:lnTo>
                  <a:pt x="110874" y="945466"/>
                </a:lnTo>
                <a:lnTo>
                  <a:pt x="118848" y="923678"/>
                </a:lnTo>
                <a:cubicBezTo>
                  <a:pt x="271907" y="561807"/>
                  <a:pt x="561807" y="271907"/>
                  <a:pt x="923678" y="118848"/>
                </a:cubicBezTo>
                <a:lnTo>
                  <a:pt x="1008139" y="87935"/>
                </a:lnTo>
                <a:lnTo>
                  <a:pt x="1062626" y="67992"/>
                </a:lnTo>
                <a:cubicBezTo>
                  <a:pt x="1204695" y="23805"/>
                  <a:pt x="1355745" y="0"/>
                  <a:pt x="1512354" y="0"/>
                </a:cubicBezTo>
                <a:close/>
              </a:path>
            </a:pathLst>
          </a:custGeom>
          <a:solidFill>
            <a:srgbClr val="4FC079"/>
          </a:solidFill>
          <a:ln>
            <a:solidFill>
              <a:srgbClr val="4FC079"/>
            </a:solidFill>
          </a:ln>
          <a:effectLst>
            <a:outerShdw blurRad="190500" dist="190500" dir="15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16" name="Google Shape;265;p29">
            <a:extLst>
              <a:ext uri="{FF2B5EF4-FFF2-40B4-BE49-F238E27FC236}">
                <a16:creationId xmlns:a16="http://schemas.microsoft.com/office/drawing/2014/main" id="{5D81F7B2-D446-11CD-15F7-93696C33CA2C}"/>
              </a:ext>
            </a:extLst>
          </p:cNvPr>
          <p:cNvSpPr/>
          <p:nvPr/>
        </p:nvSpPr>
        <p:spPr>
          <a:xfrm>
            <a:off x="6748042" y="4722128"/>
            <a:ext cx="2268398" cy="25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chivo SemiBold"/>
              <a:buNone/>
            </a:pPr>
            <a:r>
              <a:rPr lang="en-US" sz="1600" i="0" u="none" strike="noStrike" cap="none" dirty="0">
                <a:gradFill>
                  <a:gsLst>
                    <a:gs pos="71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</a:gra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  <a:sym typeface="Calibri"/>
              </a:rPr>
              <a:t>0</a:t>
            </a:r>
            <a:r>
              <a:rPr lang="ro-RO" sz="1600" dirty="0">
                <a:gradFill>
                  <a:gsLst>
                    <a:gs pos="71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</a:gra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  <a:sym typeface="Calibri"/>
              </a:rPr>
              <a:t>4</a:t>
            </a:r>
            <a:endParaRPr sz="1600" i="0" u="none" strike="noStrike" cap="none" dirty="0">
              <a:gradFill>
                <a:gsLst>
                  <a:gs pos="71000">
                    <a:srgbClr val="79D65B"/>
                  </a:gs>
                  <a:gs pos="100000">
                    <a:srgbClr val="0A9CAB"/>
                  </a:gs>
                </a:gsLst>
                <a:lin ang="10800000" scaled="1"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228;p29">
            <a:extLst>
              <a:ext uri="{FF2B5EF4-FFF2-40B4-BE49-F238E27FC236}">
                <a16:creationId xmlns:a16="http://schemas.microsoft.com/office/drawing/2014/main" id="{A0926DD4-A8DB-34B4-304D-C81548CF1A80}"/>
              </a:ext>
            </a:extLst>
          </p:cNvPr>
          <p:cNvSpPr/>
          <p:nvPr/>
        </p:nvSpPr>
        <p:spPr>
          <a:xfrm>
            <a:off x="1500189" y="1284090"/>
            <a:ext cx="3400425" cy="207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61" name="Google Shape;230;p29">
            <a:extLst>
              <a:ext uri="{FF2B5EF4-FFF2-40B4-BE49-F238E27FC236}">
                <a16:creationId xmlns:a16="http://schemas.microsoft.com/office/drawing/2014/main" id="{514CBDAF-0A5A-2241-068F-26449758052E}"/>
              </a:ext>
            </a:extLst>
          </p:cNvPr>
          <p:cNvSpPr/>
          <p:nvPr/>
        </p:nvSpPr>
        <p:spPr>
          <a:xfrm>
            <a:off x="1500189" y="2191347"/>
            <a:ext cx="2782575" cy="116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2" name="Google Shape;398;p32">
            <a:extLst>
              <a:ext uri="{FF2B5EF4-FFF2-40B4-BE49-F238E27FC236}">
                <a16:creationId xmlns:a16="http://schemas.microsoft.com/office/drawing/2014/main" id="{FDB3F02A-A0BF-4320-2F98-FA2DF1916E79}"/>
              </a:ext>
            </a:extLst>
          </p:cNvPr>
          <p:cNvSpPr/>
          <p:nvPr/>
        </p:nvSpPr>
        <p:spPr>
          <a:xfrm>
            <a:off x="1671639" y="1875236"/>
            <a:ext cx="5800725" cy="163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10" name="Google Shape;399;p32">
            <a:extLst>
              <a:ext uri="{FF2B5EF4-FFF2-40B4-BE49-F238E27FC236}">
                <a16:creationId xmlns:a16="http://schemas.microsoft.com/office/drawing/2014/main" id="{20580C80-FB51-BDB9-8C93-4CEF76DDEBAA}"/>
              </a:ext>
            </a:extLst>
          </p:cNvPr>
          <p:cNvSpPr/>
          <p:nvPr/>
        </p:nvSpPr>
        <p:spPr>
          <a:xfrm>
            <a:off x="1671639" y="1875236"/>
            <a:ext cx="1289475" cy="163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33" name="Google Shape;417;p32">
            <a:extLst>
              <a:ext uri="{FF2B5EF4-FFF2-40B4-BE49-F238E27FC236}">
                <a16:creationId xmlns:a16="http://schemas.microsoft.com/office/drawing/2014/main" id="{826059FD-8EAC-4AD1-593E-FD876741DCC4}"/>
              </a:ext>
            </a:extLst>
          </p:cNvPr>
          <p:cNvSpPr/>
          <p:nvPr/>
        </p:nvSpPr>
        <p:spPr>
          <a:xfrm>
            <a:off x="3175400" y="1875236"/>
            <a:ext cx="1289475" cy="163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55" name="Google Shape;435;p32">
            <a:extLst>
              <a:ext uri="{FF2B5EF4-FFF2-40B4-BE49-F238E27FC236}">
                <a16:creationId xmlns:a16="http://schemas.microsoft.com/office/drawing/2014/main" id="{DE990117-8747-E7FC-5FCD-63EA883525C7}"/>
              </a:ext>
            </a:extLst>
          </p:cNvPr>
          <p:cNvSpPr/>
          <p:nvPr/>
        </p:nvSpPr>
        <p:spPr>
          <a:xfrm>
            <a:off x="4679161" y="1875236"/>
            <a:ext cx="1289475" cy="163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208" name="Google Shape;453;p32">
            <a:extLst>
              <a:ext uri="{FF2B5EF4-FFF2-40B4-BE49-F238E27FC236}">
                <a16:creationId xmlns:a16="http://schemas.microsoft.com/office/drawing/2014/main" id="{D00BC664-F6B5-A1E6-2835-DF2E2C8D812F}"/>
              </a:ext>
            </a:extLst>
          </p:cNvPr>
          <p:cNvSpPr/>
          <p:nvPr/>
        </p:nvSpPr>
        <p:spPr>
          <a:xfrm>
            <a:off x="6182922" y="1875236"/>
            <a:ext cx="1289475" cy="163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pic>
        <p:nvPicPr>
          <p:cNvPr id="13" name="Picture 12" descr="A wrench and screwdriver crossed&#10;&#10;AI-generated content may be incorrect.">
            <a:extLst>
              <a:ext uri="{FF2B5EF4-FFF2-40B4-BE49-F238E27FC236}">
                <a16:creationId xmlns:a16="http://schemas.microsoft.com/office/drawing/2014/main" id="{3CB106F1-B246-42EF-4DC0-A78BF0E90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9806" y="-1688989"/>
            <a:ext cx="412982" cy="412982"/>
          </a:xfrm>
          <a:prstGeom prst="rect">
            <a:avLst/>
          </a:prstGeom>
        </p:spPr>
      </p:pic>
      <p:sp>
        <p:nvSpPr>
          <p:cNvPr id="15" name="Google Shape;229;p29">
            <a:extLst>
              <a:ext uri="{FF2B5EF4-FFF2-40B4-BE49-F238E27FC236}">
                <a16:creationId xmlns:a16="http://schemas.microsoft.com/office/drawing/2014/main" id="{5153D30A-DB9F-95A1-4E22-79666CF8CCEB}"/>
              </a:ext>
            </a:extLst>
          </p:cNvPr>
          <p:cNvSpPr/>
          <p:nvPr/>
        </p:nvSpPr>
        <p:spPr>
          <a:xfrm>
            <a:off x="556913" y="1378208"/>
            <a:ext cx="3633611" cy="3118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None/>
            </a:pPr>
            <a:r>
              <a:rPr lang="en-US" b="1" dirty="0"/>
              <a:t>🌱 10M steps = 1,000+ trees planted (gamified eco campaigns)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sz="1400" dirty="0"/>
              <a:t>💪 </a:t>
            </a:r>
            <a:r>
              <a:rPr lang="en-US" b="1" dirty="0"/>
              <a:t>84% of beta users increased daily activity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🪫 +28% energy harvested from walking vs. previous models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♻️ Every 100 tokens = 1 kg CO₂ offset (via partners)</a:t>
            </a:r>
            <a:endParaRPr lang="en-US" dirty="0"/>
          </a:p>
        </p:txBody>
      </p:sp>
      <p:pic>
        <p:nvPicPr>
          <p:cNvPr id="11" name="Picture 10" descr="A money bag with a stack of coins&#10;&#10;AI-generated content may be incorrect.">
            <a:extLst>
              <a:ext uri="{FF2B5EF4-FFF2-40B4-BE49-F238E27FC236}">
                <a16:creationId xmlns:a16="http://schemas.microsoft.com/office/drawing/2014/main" id="{D443196E-4F10-D31F-9506-C332C0243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3720" y="73469"/>
            <a:ext cx="451413" cy="451413"/>
          </a:xfrm>
          <a:prstGeom prst="rect">
            <a:avLst/>
          </a:prstGeom>
        </p:spPr>
      </p:pic>
      <p:pic>
        <p:nvPicPr>
          <p:cNvPr id="14" name="Picture 13" descr="A map with a path and a cross&#10;&#10;AI-generated content may be incorrect.">
            <a:extLst>
              <a:ext uri="{FF2B5EF4-FFF2-40B4-BE49-F238E27FC236}">
                <a16:creationId xmlns:a16="http://schemas.microsoft.com/office/drawing/2014/main" id="{BA0BF063-2BED-A568-92B7-FDBABDC7BB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66996" y="-1701626"/>
            <a:ext cx="425619" cy="425619"/>
          </a:xfrm>
          <a:prstGeom prst="rect">
            <a:avLst/>
          </a:prstGeom>
        </p:spPr>
      </p:pic>
      <p:sp>
        <p:nvSpPr>
          <p:cNvPr id="12" name="Google Shape;229;p29">
            <a:extLst>
              <a:ext uri="{FF2B5EF4-FFF2-40B4-BE49-F238E27FC236}">
                <a16:creationId xmlns:a16="http://schemas.microsoft.com/office/drawing/2014/main" id="{48CBE29E-26D9-024A-2D4B-82A17E77D8F8}"/>
              </a:ext>
            </a:extLst>
          </p:cNvPr>
          <p:cNvSpPr/>
          <p:nvPr/>
        </p:nvSpPr>
        <p:spPr>
          <a:xfrm>
            <a:off x="458246" y="388579"/>
            <a:ext cx="5212636" cy="5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3000"/>
            </a:pPr>
            <a:r>
              <a:rPr lang="en-US" sz="2400" dirty="0">
                <a:solidFill>
                  <a:schemeClr val="bg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Business Model &amp; Monetization</a:t>
            </a:r>
            <a:endParaRPr lang="en-US" sz="24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29;p29">
            <a:extLst>
              <a:ext uri="{FF2B5EF4-FFF2-40B4-BE49-F238E27FC236}">
                <a16:creationId xmlns:a16="http://schemas.microsoft.com/office/drawing/2014/main" id="{9EAB61BD-66E2-1F7F-D191-97BBA09B8CA9}"/>
              </a:ext>
            </a:extLst>
          </p:cNvPr>
          <p:cNvSpPr/>
          <p:nvPr/>
        </p:nvSpPr>
        <p:spPr>
          <a:xfrm>
            <a:off x="556946" y="1025351"/>
            <a:ext cx="3495600" cy="71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3000"/>
            </a:pPr>
            <a:r>
              <a:rPr lang="en-US" sz="1800" dirty="0">
                <a:gradFill>
                  <a:gsLst>
                    <a:gs pos="0">
                      <a:srgbClr val="29878F"/>
                    </a:gs>
                    <a:gs pos="88000">
                      <a:srgbClr val="51AF75"/>
                    </a:gs>
                    <a:gs pos="98000">
                      <a:srgbClr val="79D65B"/>
                    </a:gs>
                  </a:gsLst>
                  <a:lin ang="10800000" scaled="1"/>
                </a:gradFill>
                <a:latin typeface="Archivo ExtraBold"/>
                <a:ea typeface="Calibri"/>
                <a:cs typeface="Archivo ExtraBold"/>
                <a:sym typeface="Archivo ExtraBold"/>
              </a:rPr>
              <a:t>Impact</a:t>
            </a:r>
            <a:endParaRPr lang="en-US" sz="1800" dirty="0">
              <a:gradFill>
                <a:gsLst>
                  <a:gs pos="0">
                    <a:srgbClr val="29878F"/>
                  </a:gs>
                  <a:gs pos="88000">
                    <a:srgbClr val="51AF75"/>
                  </a:gs>
                  <a:gs pos="98000">
                    <a:srgbClr val="79D65B"/>
                  </a:gs>
                </a:gsLst>
                <a:lin ang="10800000" scaled="1"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229;p29">
            <a:extLst>
              <a:ext uri="{FF2B5EF4-FFF2-40B4-BE49-F238E27FC236}">
                <a16:creationId xmlns:a16="http://schemas.microsoft.com/office/drawing/2014/main" id="{243354ED-4E2E-8F5B-F973-8306E2036CBA}"/>
              </a:ext>
            </a:extLst>
          </p:cNvPr>
          <p:cNvSpPr/>
          <p:nvPr/>
        </p:nvSpPr>
        <p:spPr>
          <a:xfrm>
            <a:off x="4454214" y="1332685"/>
            <a:ext cx="4391804" cy="3118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None/>
            </a:pPr>
            <a:r>
              <a:rPr lang="en-US" dirty="0" err="1">
                <a:gradFill>
                  <a:gsLst>
                    <a:gs pos="0">
                      <a:srgbClr val="29878F"/>
                    </a:gs>
                    <a:gs pos="88000">
                      <a:srgbClr val="51AF75"/>
                    </a:gs>
                    <a:gs pos="98000">
                      <a:srgbClr val="79D65B"/>
                    </a:gs>
                  </a:gsLst>
                  <a:lin ang="10800000" scaled="1"/>
                </a:gradFill>
                <a:latin typeface="Archivo ExtraBold"/>
                <a:ea typeface="Calibri"/>
                <a:cs typeface="Archivo ExtraBold"/>
              </a:rPr>
              <a:t>GreenGait</a:t>
            </a:r>
            <a:r>
              <a:rPr lang="en-US" b="1" dirty="0"/>
              <a:t> is built to make every step count — not just physically, but environmentally and socially.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dirty="0"/>
              <a:t>We don't rely on extractive monetization — we create value through:</a:t>
            </a:r>
          </a:p>
          <a:p>
            <a:pPr>
              <a:buNone/>
            </a:pPr>
            <a:r>
              <a:rPr lang="en-US" b="1" dirty="0"/>
              <a:t>✅ Behavior change → </a:t>
            </a:r>
            <a:r>
              <a:rPr lang="en-US" dirty="0"/>
              <a:t>healthier users</a:t>
            </a:r>
          </a:p>
          <a:p>
            <a:pPr>
              <a:buNone/>
            </a:pPr>
            <a:r>
              <a:rPr lang="en-US" b="1" dirty="0"/>
              <a:t>✅ ESG alignment </a:t>
            </a:r>
            <a:r>
              <a:rPr lang="en-US" dirty="0"/>
              <a:t>→ partners fund climate actions</a:t>
            </a:r>
          </a:p>
          <a:p>
            <a:pPr>
              <a:buNone/>
            </a:pPr>
            <a:r>
              <a:rPr lang="en-US" b="1" dirty="0"/>
              <a:t>✅ Token utility </a:t>
            </a:r>
            <a:r>
              <a:rPr lang="en-US" dirty="0"/>
              <a:t>→ drives marketplace volume</a:t>
            </a:r>
          </a:p>
          <a:p>
            <a:pPr>
              <a:buNone/>
            </a:pPr>
            <a:r>
              <a:rPr lang="en-US" b="1" dirty="0"/>
              <a:t>✅ Community challenges </a:t>
            </a:r>
            <a:r>
              <a:rPr lang="en-US" dirty="0"/>
              <a:t>→ organic virality and retention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Our impact isn’t a byproduct — it’s a core driver of adoption, revenue, and retention.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385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9878F"/>
            </a:gs>
            <a:gs pos="88000">
              <a:srgbClr val="51AF75"/>
            </a:gs>
            <a:gs pos="98000">
              <a:srgbClr val="79D65B"/>
            </a:gs>
          </a:gsLst>
          <a:lin ang="10800000" scaled="1"/>
        </a:gradFill>
        <a:effectLst/>
      </p:bgPr>
    </p:bg>
    <p:spTree>
      <p:nvGrpSpPr>
        <p:cNvPr id="1" name="Shape 199">
          <a:extLst>
            <a:ext uri="{FF2B5EF4-FFF2-40B4-BE49-F238E27FC236}">
              <a16:creationId xmlns:a16="http://schemas.microsoft.com/office/drawing/2014/main" id="{C3730D8F-4A21-50B4-9110-E13FE9B42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Rectangle: Rounded Corners 235">
            <a:extLst>
              <a:ext uri="{FF2B5EF4-FFF2-40B4-BE49-F238E27FC236}">
                <a16:creationId xmlns:a16="http://schemas.microsoft.com/office/drawing/2014/main" id="{3B570D00-C787-5799-AAA1-61746F85E5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239" y="906779"/>
            <a:ext cx="8874199" cy="3526670"/>
          </a:xfrm>
          <a:prstGeom prst="roundRect">
            <a:avLst/>
          </a:prstGeom>
          <a:solidFill>
            <a:srgbClr val="EAEAE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oftRound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Google Shape;203;p28">
            <a:extLst>
              <a:ext uri="{FF2B5EF4-FFF2-40B4-BE49-F238E27FC236}">
                <a16:creationId xmlns:a16="http://schemas.microsoft.com/office/drawing/2014/main" id="{DE715A22-10EE-6CB0-39C1-CA2F094F06AB}"/>
              </a:ext>
            </a:extLst>
          </p:cNvPr>
          <p:cNvSpPr/>
          <p:nvPr/>
        </p:nvSpPr>
        <p:spPr>
          <a:xfrm>
            <a:off x="1930600" y="1129309"/>
            <a:ext cx="5286375" cy="185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8CC47C8-8EF2-2F9A-FDAC-2C80E1E4CD00}"/>
              </a:ext>
            </a:extLst>
          </p:cNvPr>
          <p:cNvSpPr/>
          <p:nvPr/>
        </p:nvSpPr>
        <p:spPr>
          <a:xfrm>
            <a:off x="-37724" y="4575611"/>
            <a:ext cx="9182608" cy="608674"/>
          </a:xfrm>
          <a:prstGeom prst="rect">
            <a:avLst/>
          </a:prstGeom>
          <a:solidFill>
            <a:srgbClr val="EAEAE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Google Shape;265;p29">
            <a:extLst>
              <a:ext uri="{FF2B5EF4-FFF2-40B4-BE49-F238E27FC236}">
                <a16:creationId xmlns:a16="http://schemas.microsoft.com/office/drawing/2014/main" id="{394DDF23-4322-12D7-CBF3-C8C63C720653}"/>
              </a:ext>
            </a:extLst>
          </p:cNvPr>
          <p:cNvSpPr/>
          <p:nvPr/>
        </p:nvSpPr>
        <p:spPr>
          <a:xfrm>
            <a:off x="4147172" y="4717881"/>
            <a:ext cx="1016429" cy="256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chivo SemiBold"/>
              <a:buNone/>
            </a:pPr>
            <a:r>
              <a:rPr lang="en-US" sz="1600" b="0" i="0" u="none" strike="noStrike" cap="none" dirty="0" err="1">
                <a:gradFill flip="none" rotWithShape="1">
                  <a:gsLst>
                    <a:gs pos="23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  <a:tileRect/>
                </a:gra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  <a:sym typeface="Calibri"/>
              </a:rPr>
              <a:t>GreenGait</a:t>
            </a:r>
            <a:endParaRPr sz="1600" b="0" i="0" u="none" strike="noStrike" cap="none" dirty="0">
              <a:gradFill flip="none" rotWithShape="1">
                <a:gsLst>
                  <a:gs pos="23000">
                    <a:srgbClr val="79D65B"/>
                  </a:gs>
                  <a:gs pos="100000">
                    <a:srgbClr val="0A9CAB"/>
                  </a:gs>
                </a:gsLst>
                <a:lin ang="10800000" scaled="1"/>
                <a:tileRect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" name="Picture 48" descr="A hexagon with white text&#10;&#10;AI-generated content may be incorrect.">
            <a:extLst>
              <a:ext uri="{FF2B5EF4-FFF2-40B4-BE49-F238E27FC236}">
                <a16:creationId xmlns:a16="http://schemas.microsoft.com/office/drawing/2014/main" id="{583E3EF7-049E-6EDA-94D0-C47BAB605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632" y="4643840"/>
            <a:ext cx="382629" cy="382629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7AD4D67-4C1C-D1EC-4AAA-A84CD96EE50E}"/>
              </a:ext>
            </a:extLst>
          </p:cNvPr>
          <p:cNvSpPr/>
          <p:nvPr/>
        </p:nvSpPr>
        <p:spPr>
          <a:xfrm rot="6349471">
            <a:off x="8401201" y="-1124962"/>
            <a:ext cx="2027886" cy="2256368"/>
          </a:xfrm>
          <a:custGeom>
            <a:avLst/>
            <a:gdLst>
              <a:gd name="connsiteX0" fmla="*/ 1401219 w 2703848"/>
              <a:gd name="connsiteY0" fmla="*/ 0 h 3008491"/>
              <a:gd name="connsiteX1" fmla="*/ 1496286 w 2703848"/>
              <a:gd name="connsiteY1" fmla="*/ 14509 h 3008491"/>
              <a:gd name="connsiteX2" fmla="*/ 2703848 w 2703848"/>
              <a:gd name="connsiteY2" fmla="*/ 1496137 h 3008491"/>
              <a:gd name="connsiteX3" fmla="*/ 2635856 w 2703848"/>
              <a:gd name="connsiteY3" fmla="*/ 1945865 h 3008491"/>
              <a:gd name="connsiteX4" fmla="*/ 2592975 w 2703848"/>
              <a:gd name="connsiteY4" fmla="*/ 2063025 h 3008491"/>
              <a:gd name="connsiteX5" fmla="*/ 2585000 w 2703848"/>
              <a:gd name="connsiteY5" fmla="*/ 2084813 h 3008491"/>
              <a:gd name="connsiteX6" fmla="*/ 1780170 w 2703848"/>
              <a:gd name="connsiteY6" fmla="*/ 2889643 h 3008491"/>
              <a:gd name="connsiteX7" fmla="*/ 1695568 w 2703848"/>
              <a:gd name="connsiteY7" fmla="*/ 2920608 h 3008491"/>
              <a:gd name="connsiteX8" fmla="*/ 1641222 w 2703848"/>
              <a:gd name="connsiteY8" fmla="*/ 2940499 h 3008491"/>
              <a:gd name="connsiteX9" fmla="*/ 1191494 w 2703848"/>
              <a:gd name="connsiteY9" fmla="*/ 3008491 h 3008491"/>
              <a:gd name="connsiteX10" fmla="*/ 741766 w 2703848"/>
              <a:gd name="connsiteY10" fmla="*/ 2940499 h 3008491"/>
              <a:gd name="connsiteX11" fmla="*/ 710448 w 2703848"/>
              <a:gd name="connsiteY11" fmla="*/ 2929037 h 3008491"/>
              <a:gd name="connsiteX12" fmla="*/ 602818 w 2703848"/>
              <a:gd name="connsiteY12" fmla="*/ 2889643 h 3008491"/>
              <a:gd name="connsiteX13" fmla="*/ 229496 w 2703848"/>
              <a:gd name="connsiteY13" fmla="*/ 2663143 h 3008491"/>
              <a:gd name="connsiteX14" fmla="*/ 209725 w 2703848"/>
              <a:gd name="connsiteY14" fmla="*/ 2645174 h 3008491"/>
              <a:gd name="connsiteX15" fmla="*/ 122098 w 2703848"/>
              <a:gd name="connsiteY15" fmla="*/ 2565533 h 3008491"/>
              <a:gd name="connsiteX16" fmla="*/ 24488 w 2703848"/>
              <a:gd name="connsiteY16" fmla="*/ 2458135 h 3008491"/>
              <a:gd name="connsiteX17" fmla="*/ 0 w 2703848"/>
              <a:gd name="connsiteY17" fmla="*/ 2425387 h 3008491"/>
              <a:gd name="connsiteX18" fmla="*/ 55096 w 2703848"/>
              <a:gd name="connsiteY18" fmla="*/ 2433796 h 3008491"/>
              <a:gd name="connsiteX19" fmla="*/ 209725 w 2703848"/>
              <a:gd name="connsiteY19" fmla="*/ 2441604 h 3008491"/>
              <a:gd name="connsiteX20" fmla="*/ 364354 w 2703848"/>
              <a:gd name="connsiteY20" fmla="*/ 2433796 h 3008491"/>
              <a:gd name="connsiteX21" fmla="*/ 419449 w 2703848"/>
              <a:gd name="connsiteY21" fmla="*/ 2425387 h 3008491"/>
              <a:gd name="connsiteX22" fmla="*/ 514517 w 2703848"/>
              <a:gd name="connsiteY22" fmla="*/ 2410878 h 3008491"/>
              <a:gd name="connsiteX23" fmla="*/ 659453 w 2703848"/>
              <a:gd name="connsiteY23" fmla="*/ 2373612 h 3008491"/>
              <a:gd name="connsiteX24" fmla="*/ 713940 w 2703848"/>
              <a:gd name="connsiteY24" fmla="*/ 2353669 h 3008491"/>
              <a:gd name="connsiteX25" fmla="*/ 798401 w 2703848"/>
              <a:gd name="connsiteY25" fmla="*/ 2322756 h 3008491"/>
              <a:gd name="connsiteX26" fmla="*/ 1171723 w 2703848"/>
              <a:gd name="connsiteY26" fmla="*/ 2096256 h 3008491"/>
              <a:gd name="connsiteX27" fmla="*/ 1207747 w 2703848"/>
              <a:gd name="connsiteY27" fmla="*/ 2063516 h 3008491"/>
              <a:gd name="connsiteX28" fmla="*/ 1279121 w 2703848"/>
              <a:gd name="connsiteY28" fmla="*/ 1998646 h 3008491"/>
              <a:gd name="connsiteX29" fmla="*/ 1691353 w 2703848"/>
              <a:gd name="connsiteY29" fmla="*/ 1234042 h 3008491"/>
              <a:gd name="connsiteX30" fmla="*/ 1695710 w 2703848"/>
              <a:gd name="connsiteY30" fmla="*/ 1205494 h 3008491"/>
              <a:gd name="connsiteX31" fmla="*/ 1714271 w 2703848"/>
              <a:gd name="connsiteY31" fmla="*/ 1083879 h 3008491"/>
              <a:gd name="connsiteX32" fmla="*/ 1722079 w 2703848"/>
              <a:gd name="connsiteY32" fmla="*/ 929250 h 3008491"/>
              <a:gd name="connsiteX33" fmla="*/ 1463793 w 2703848"/>
              <a:gd name="connsiteY33" fmla="*/ 83679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3848" h="3008491">
                <a:moveTo>
                  <a:pt x="1401219" y="0"/>
                </a:moveTo>
                <a:lnTo>
                  <a:pt x="1496286" y="14509"/>
                </a:lnTo>
                <a:cubicBezTo>
                  <a:pt x="2185440" y="155530"/>
                  <a:pt x="2703848" y="765293"/>
                  <a:pt x="2703848" y="1496137"/>
                </a:cubicBezTo>
                <a:cubicBezTo>
                  <a:pt x="2703848" y="1652747"/>
                  <a:pt x="2680044" y="1803796"/>
                  <a:pt x="2635856" y="1945865"/>
                </a:cubicBezTo>
                <a:lnTo>
                  <a:pt x="2592975" y="2063025"/>
                </a:lnTo>
                <a:lnTo>
                  <a:pt x="2585000" y="2084813"/>
                </a:lnTo>
                <a:cubicBezTo>
                  <a:pt x="2431941" y="2446685"/>
                  <a:pt x="2142041" y="2736584"/>
                  <a:pt x="1780170" y="2889643"/>
                </a:cubicBezTo>
                <a:lnTo>
                  <a:pt x="1695568" y="2920608"/>
                </a:lnTo>
                <a:lnTo>
                  <a:pt x="1641222" y="2940499"/>
                </a:lnTo>
                <a:cubicBezTo>
                  <a:pt x="1499153" y="2984687"/>
                  <a:pt x="1348104" y="3008491"/>
                  <a:pt x="1191494" y="3008491"/>
                </a:cubicBezTo>
                <a:cubicBezTo>
                  <a:pt x="1034885" y="3008491"/>
                  <a:pt x="883835" y="2984687"/>
                  <a:pt x="741766" y="2940499"/>
                </a:cubicBezTo>
                <a:lnTo>
                  <a:pt x="710448" y="2929037"/>
                </a:lnTo>
                <a:lnTo>
                  <a:pt x="602818" y="2889643"/>
                </a:lnTo>
                <a:cubicBezTo>
                  <a:pt x="467116" y="2832246"/>
                  <a:pt x="341536" y="2755606"/>
                  <a:pt x="229496" y="2663143"/>
                </a:cubicBezTo>
                <a:lnTo>
                  <a:pt x="209725" y="2645174"/>
                </a:lnTo>
                <a:lnTo>
                  <a:pt x="122098" y="2565533"/>
                </a:lnTo>
                <a:cubicBezTo>
                  <a:pt x="87888" y="2531323"/>
                  <a:pt x="55309" y="2495481"/>
                  <a:pt x="24488" y="2458135"/>
                </a:cubicBezTo>
                <a:lnTo>
                  <a:pt x="0" y="2425387"/>
                </a:lnTo>
                <a:lnTo>
                  <a:pt x="55096" y="2433796"/>
                </a:lnTo>
                <a:cubicBezTo>
                  <a:pt x="105937" y="2438959"/>
                  <a:pt x="157522" y="2441604"/>
                  <a:pt x="209725" y="2441604"/>
                </a:cubicBezTo>
                <a:cubicBezTo>
                  <a:pt x="261928" y="2441604"/>
                  <a:pt x="313514" y="2438959"/>
                  <a:pt x="364354" y="2433796"/>
                </a:cubicBezTo>
                <a:lnTo>
                  <a:pt x="419449" y="2425387"/>
                </a:lnTo>
                <a:lnTo>
                  <a:pt x="514517" y="2410878"/>
                </a:lnTo>
                <a:cubicBezTo>
                  <a:pt x="563743" y="2400806"/>
                  <a:pt x="612097" y="2388341"/>
                  <a:pt x="659453" y="2373612"/>
                </a:cubicBezTo>
                <a:lnTo>
                  <a:pt x="713940" y="2353669"/>
                </a:lnTo>
                <a:lnTo>
                  <a:pt x="798401" y="2322756"/>
                </a:lnTo>
                <a:cubicBezTo>
                  <a:pt x="934103" y="2265359"/>
                  <a:pt x="1059684" y="2188719"/>
                  <a:pt x="1171723" y="2096256"/>
                </a:cubicBezTo>
                <a:lnTo>
                  <a:pt x="1207747" y="2063516"/>
                </a:lnTo>
                <a:lnTo>
                  <a:pt x="1279121" y="1998646"/>
                </a:lnTo>
                <a:cubicBezTo>
                  <a:pt x="1484383" y="1793384"/>
                  <a:pt x="1630916" y="1529394"/>
                  <a:pt x="1691353" y="1234042"/>
                </a:cubicBezTo>
                <a:lnTo>
                  <a:pt x="1695710" y="1205494"/>
                </a:lnTo>
                <a:lnTo>
                  <a:pt x="1714271" y="1083879"/>
                </a:lnTo>
                <a:cubicBezTo>
                  <a:pt x="1719434" y="1033039"/>
                  <a:pt x="1722079" y="981453"/>
                  <a:pt x="1722079" y="929250"/>
                </a:cubicBezTo>
                <a:cubicBezTo>
                  <a:pt x="1722079" y="616031"/>
                  <a:pt x="1626861" y="325052"/>
                  <a:pt x="1463793" y="83679"/>
                </a:cubicBezTo>
                <a:close/>
              </a:path>
            </a:pathLst>
          </a:custGeom>
          <a:solidFill>
            <a:srgbClr val="29878F"/>
          </a:solidFill>
          <a:ln>
            <a:solidFill>
              <a:srgbClr val="29878F"/>
            </a:solidFill>
          </a:ln>
          <a:effectLst>
            <a:outerShdw blurRad="190500" dist="190500" dir="48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 dirty="0">
              <a:effectLst>
                <a:outerShdw blurRad="190500" dist="1905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09AF2EF-5F61-62F2-A13E-CE1265495A0B}"/>
              </a:ext>
            </a:extLst>
          </p:cNvPr>
          <p:cNvSpPr/>
          <p:nvPr/>
        </p:nvSpPr>
        <p:spPr>
          <a:xfrm rot="2506641">
            <a:off x="8191225" y="-699635"/>
            <a:ext cx="2268531" cy="1559432"/>
          </a:xfrm>
          <a:custGeom>
            <a:avLst/>
            <a:gdLst>
              <a:gd name="connsiteX0" fmla="*/ 110874 w 3024708"/>
              <a:gd name="connsiteY0" fmla="*/ 0 h 2079242"/>
              <a:gd name="connsiteX1" fmla="*/ 118848 w 3024708"/>
              <a:gd name="connsiteY1" fmla="*/ 21788 h 2079242"/>
              <a:gd name="connsiteX2" fmla="*/ 258286 w 3024708"/>
              <a:gd name="connsiteY2" fmla="*/ 278683 h 2079242"/>
              <a:gd name="connsiteX3" fmla="*/ 320860 w 3024708"/>
              <a:gd name="connsiteY3" fmla="*/ 362362 h 2079242"/>
              <a:gd name="connsiteX4" fmla="*/ 345348 w 3024708"/>
              <a:gd name="connsiteY4" fmla="*/ 395110 h 2079242"/>
              <a:gd name="connsiteX5" fmla="*/ 442958 w 3024708"/>
              <a:gd name="connsiteY5" fmla="*/ 502508 h 2079242"/>
              <a:gd name="connsiteX6" fmla="*/ 530585 w 3024708"/>
              <a:gd name="connsiteY6" fmla="*/ 582149 h 2079242"/>
              <a:gd name="connsiteX7" fmla="*/ 550356 w 3024708"/>
              <a:gd name="connsiteY7" fmla="*/ 600118 h 2079242"/>
              <a:gd name="connsiteX8" fmla="*/ 923678 w 3024708"/>
              <a:gd name="connsiteY8" fmla="*/ 826618 h 2079242"/>
              <a:gd name="connsiteX9" fmla="*/ 1031308 w 3024708"/>
              <a:gd name="connsiteY9" fmla="*/ 866012 h 2079242"/>
              <a:gd name="connsiteX10" fmla="*/ 1062626 w 3024708"/>
              <a:gd name="connsiteY10" fmla="*/ 877474 h 2079242"/>
              <a:gd name="connsiteX11" fmla="*/ 1512354 w 3024708"/>
              <a:gd name="connsiteY11" fmla="*/ 945466 h 2079242"/>
              <a:gd name="connsiteX12" fmla="*/ 1962082 w 3024708"/>
              <a:gd name="connsiteY12" fmla="*/ 877474 h 2079242"/>
              <a:gd name="connsiteX13" fmla="*/ 2016428 w 3024708"/>
              <a:gd name="connsiteY13" fmla="*/ 857583 h 2079242"/>
              <a:gd name="connsiteX14" fmla="*/ 2101030 w 3024708"/>
              <a:gd name="connsiteY14" fmla="*/ 826618 h 2079242"/>
              <a:gd name="connsiteX15" fmla="*/ 2905860 w 3024708"/>
              <a:gd name="connsiteY15" fmla="*/ 21788 h 2079242"/>
              <a:gd name="connsiteX16" fmla="*/ 2913835 w 3024708"/>
              <a:gd name="connsiteY16" fmla="*/ 0 h 2079242"/>
              <a:gd name="connsiteX17" fmla="*/ 2956716 w 3024708"/>
              <a:gd name="connsiteY17" fmla="*/ 117160 h 2079242"/>
              <a:gd name="connsiteX18" fmla="*/ 3024708 w 3024708"/>
              <a:gd name="connsiteY18" fmla="*/ 566888 h 2079242"/>
              <a:gd name="connsiteX19" fmla="*/ 1817146 w 3024708"/>
              <a:gd name="connsiteY19" fmla="*/ 2048516 h 2079242"/>
              <a:gd name="connsiteX20" fmla="*/ 1722908 w 3024708"/>
              <a:gd name="connsiteY20" fmla="*/ 2062899 h 2079242"/>
              <a:gd name="connsiteX21" fmla="*/ 1666983 w 3024708"/>
              <a:gd name="connsiteY21" fmla="*/ 2071434 h 2079242"/>
              <a:gd name="connsiteX22" fmla="*/ 1512354 w 3024708"/>
              <a:gd name="connsiteY22" fmla="*/ 2079242 h 2079242"/>
              <a:gd name="connsiteX23" fmla="*/ 550356 w 3024708"/>
              <a:gd name="connsiteY23" fmla="*/ 1733894 h 2079242"/>
              <a:gd name="connsiteX24" fmla="*/ 530585 w 3024708"/>
              <a:gd name="connsiteY24" fmla="*/ 1715925 h 2079242"/>
              <a:gd name="connsiteX25" fmla="*/ 442958 w 3024708"/>
              <a:gd name="connsiteY25" fmla="*/ 1636284 h 2079242"/>
              <a:gd name="connsiteX26" fmla="*/ 30726 w 3024708"/>
              <a:gd name="connsiteY26" fmla="*/ 871680 h 2079242"/>
              <a:gd name="connsiteX27" fmla="*/ 29861 w 3024708"/>
              <a:gd name="connsiteY27" fmla="*/ 866012 h 2079242"/>
              <a:gd name="connsiteX28" fmla="*/ 7808 w 3024708"/>
              <a:gd name="connsiteY28" fmla="*/ 721517 h 2079242"/>
              <a:gd name="connsiteX29" fmla="*/ 0 w 3024708"/>
              <a:gd name="connsiteY29" fmla="*/ 566888 h 2079242"/>
              <a:gd name="connsiteX30" fmla="*/ 7808 w 3024708"/>
              <a:gd name="connsiteY30" fmla="*/ 412259 h 2079242"/>
              <a:gd name="connsiteX31" fmla="*/ 26369 w 3024708"/>
              <a:gd name="connsiteY31" fmla="*/ 290644 h 2079242"/>
              <a:gd name="connsiteX32" fmla="*/ 30726 w 3024708"/>
              <a:gd name="connsiteY32" fmla="*/ 262096 h 2079242"/>
              <a:gd name="connsiteX33" fmla="*/ 67992 w 3024708"/>
              <a:gd name="connsiteY33" fmla="*/ 11716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024708" h="2079242">
                <a:moveTo>
                  <a:pt x="110874" y="0"/>
                </a:moveTo>
                <a:lnTo>
                  <a:pt x="118848" y="21788"/>
                </a:lnTo>
                <a:cubicBezTo>
                  <a:pt x="157113" y="112256"/>
                  <a:pt x="203930" y="198226"/>
                  <a:pt x="258286" y="278683"/>
                </a:cubicBezTo>
                <a:lnTo>
                  <a:pt x="320860" y="362362"/>
                </a:lnTo>
                <a:lnTo>
                  <a:pt x="345348" y="395110"/>
                </a:lnTo>
                <a:cubicBezTo>
                  <a:pt x="376169" y="432456"/>
                  <a:pt x="408748" y="468298"/>
                  <a:pt x="442958" y="502508"/>
                </a:cubicBezTo>
                <a:lnTo>
                  <a:pt x="530585" y="582149"/>
                </a:lnTo>
                <a:lnTo>
                  <a:pt x="550356" y="600118"/>
                </a:lnTo>
                <a:cubicBezTo>
                  <a:pt x="662396" y="692581"/>
                  <a:pt x="787976" y="769221"/>
                  <a:pt x="923678" y="826618"/>
                </a:cubicBezTo>
                <a:lnTo>
                  <a:pt x="1031308" y="866012"/>
                </a:lnTo>
                <a:lnTo>
                  <a:pt x="1062626" y="877474"/>
                </a:lnTo>
                <a:cubicBezTo>
                  <a:pt x="1204695" y="921662"/>
                  <a:pt x="1355745" y="945466"/>
                  <a:pt x="1512354" y="945466"/>
                </a:cubicBezTo>
                <a:cubicBezTo>
                  <a:pt x="1668964" y="945466"/>
                  <a:pt x="1820013" y="921662"/>
                  <a:pt x="1962082" y="877474"/>
                </a:cubicBezTo>
                <a:lnTo>
                  <a:pt x="2016428" y="857583"/>
                </a:lnTo>
                <a:lnTo>
                  <a:pt x="2101030" y="826618"/>
                </a:lnTo>
                <a:cubicBezTo>
                  <a:pt x="2462901" y="673559"/>
                  <a:pt x="2752801" y="383660"/>
                  <a:pt x="2905860" y="21788"/>
                </a:cubicBezTo>
                <a:lnTo>
                  <a:pt x="2913835" y="0"/>
                </a:lnTo>
                <a:lnTo>
                  <a:pt x="2956716" y="117160"/>
                </a:lnTo>
                <a:cubicBezTo>
                  <a:pt x="3000904" y="259229"/>
                  <a:pt x="3024708" y="410279"/>
                  <a:pt x="3024708" y="566888"/>
                </a:cubicBezTo>
                <a:cubicBezTo>
                  <a:pt x="3024708" y="1297732"/>
                  <a:pt x="2506300" y="1907495"/>
                  <a:pt x="1817146" y="2048516"/>
                </a:cubicBezTo>
                <a:lnTo>
                  <a:pt x="1722908" y="2062899"/>
                </a:lnTo>
                <a:lnTo>
                  <a:pt x="1666983" y="2071434"/>
                </a:lnTo>
                <a:cubicBezTo>
                  <a:pt x="1616143" y="2076597"/>
                  <a:pt x="1564557" y="2079242"/>
                  <a:pt x="1512354" y="2079242"/>
                </a:cubicBezTo>
                <a:cubicBezTo>
                  <a:pt x="1146932" y="2079242"/>
                  <a:pt x="811781" y="1949640"/>
                  <a:pt x="550356" y="1733894"/>
                </a:cubicBezTo>
                <a:lnTo>
                  <a:pt x="530585" y="1715925"/>
                </a:lnTo>
                <a:lnTo>
                  <a:pt x="442958" y="1636284"/>
                </a:lnTo>
                <a:cubicBezTo>
                  <a:pt x="237697" y="1431022"/>
                  <a:pt x="91164" y="1167032"/>
                  <a:pt x="30726" y="871680"/>
                </a:cubicBezTo>
                <a:lnTo>
                  <a:pt x="29861" y="866012"/>
                </a:lnTo>
                <a:lnTo>
                  <a:pt x="7808" y="721517"/>
                </a:lnTo>
                <a:cubicBezTo>
                  <a:pt x="2645" y="670677"/>
                  <a:pt x="0" y="619091"/>
                  <a:pt x="0" y="566888"/>
                </a:cubicBezTo>
                <a:cubicBezTo>
                  <a:pt x="0" y="514685"/>
                  <a:pt x="2645" y="463100"/>
                  <a:pt x="7808" y="412259"/>
                </a:cubicBezTo>
                <a:lnTo>
                  <a:pt x="26369" y="290644"/>
                </a:lnTo>
                <a:lnTo>
                  <a:pt x="30726" y="262096"/>
                </a:lnTo>
                <a:cubicBezTo>
                  <a:pt x="40799" y="212871"/>
                  <a:pt x="53263" y="164517"/>
                  <a:pt x="67992" y="117160"/>
                </a:cubicBezTo>
                <a:close/>
              </a:path>
            </a:pathLst>
          </a:custGeom>
          <a:solidFill>
            <a:srgbClr val="28A6B2"/>
          </a:solidFill>
          <a:ln>
            <a:solidFill>
              <a:srgbClr val="28A6B2"/>
            </a:solidFill>
          </a:ln>
          <a:effectLst>
            <a:outerShdw blurRad="190500" dist="190500" dir="84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4DCD028-423A-0ECE-58CE-DD392008ACDD}"/>
              </a:ext>
            </a:extLst>
          </p:cNvPr>
          <p:cNvSpPr/>
          <p:nvPr/>
        </p:nvSpPr>
        <p:spPr>
          <a:xfrm>
            <a:off x="11179358" y="-3397600"/>
            <a:ext cx="2028508" cy="2256274"/>
          </a:xfrm>
          <a:custGeom>
            <a:avLst/>
            <a:gdLst>
              <a:gd name="connsiteX0" fmla="*/ 1301801 w 2704677"/>
              <a:gd name="connsiteY0" fmla="*/ 0 h 3008365"/>
              <a:gd name="connsiteX1" fmla="*/ 1240055 w 2704677"/>
              <a:gd name="connsiteY1" fmla="*/ 82572 h 3008365"/>
              <a:gd name="connsiteX2" fmla="*/ 1100617 w 2704677"/>
              <a:gd name="connsiteY2" fmla="*/ 339467 h 3008365"/>
              <a:gd name="connsiteX3" fmla="*/ 1092643 w 2704677"/>
              <a:gd name="connsiteY3" fmla="*/ 361255 h 3008365"/>
              <a:gd name="connsiteX4" fmla="*/ 1049761 w 2704677"/>
              <a:gd name="connsiteY4" fmla="*/ 478415 h 3008365"/>
              <a:gd name="connsiteX5" fmla="*/ 1012495 w 2704677"/>
              <a:gd name="connsiteY5" fmla="*/ 623351 h 3008365"/>
              <a:gd name="connsiteX6" fmla="*/ 1008138 w 2704677"/>
              <a:gd name="connsiteY6" fmla="*/ 651899 h 3008365"/>
              <a:gd name="connsiteX7" fmla="*/ 989577 w 2704677"/>
              <a:gd name="connsiteY7" fmla="*/ 773514 h 3008365"/>
              <a:gd name="connsiteX8" fmla="*/ 981769 w 2704677"/>
              <a:gd name="connsiteY8" fmla="*/ 928143 h 3008365"/>
              <a:gd name="connsiteX9" fmla="*/ 989577 w 2704677"/>
              <a:gd name="connsiteY9" fmla="*/ 1082772 h 3008365"/>
              <a:gd name="connsiteX10" fmla="*/ 1011630 w 2704677"/>
              <a:gd name="connsiteY10" fmla="*/ 1227267 h 3008365"/>
              <a:gd name="connsiteX11" fmla="*/ 1012495 w 2704677"/>
              <a:gd name="connsiteY11" fmla="*/ 1232935 h 3008365"/>
              <a:gd name="connsiteX12" fmla="*/ 1424727 w 2704677"/>
              <a:gd name="connsiteY12" fmla="*/ 1997539 h 3008365"/>
              <a:gd name="connsiteX13" fmla="*/ 1512354 w 2704677"/>
              <a:gd name="connsiteY13" fmla="*/ 2077180 h 3008365"/>
              <a:gd name="connsiteX14" fmla="*/ 1532125 w 2704677"/>
              <a:gd name="connsiteY14" fmla="*/ 2095149 h 3008365"/>
              <a:gd name="connsiteX15" fmla="*/ 2494123 w 2704677"/>
              <a:gd name="connsiteY15" fmla="*/ 2440497 h 3008365"/>
              <a:gd name="connsiteX16" fmla="*/ 2648752 w 2704677"/>
              <a:gd name="connsiteY16" fmla="*/ 2432689 h 3008365"/>
              <a:gd name="connsiteX17" fmla="*/ 2704677 w 2704677"/>
              <a:gd name="connsiteY17" fmla="*/ 2424154 h 3008365"/>
              <a:gd name="connsiteX18" fmla="*/ 2679360 w 2704677"/>
              <a:gd name="connsiteY18" fmla="*/ 2458009 h 3008365"/>
              <a:gd name="connsiteX19" fmla="*/ 1512354 w 2704677"/>
              <a:gd name="connsiteY19" fmla="*/ 3008365 h 3008365"/>
              <a:gd name="connsiteX20" fmla="*/ 345348 w 2704677"/>
              <a:gd name="connsiteY20" fmla="*/ 2458009 h 3008365"/>
              <a:gd name="connsiteX21" fmla="*/ 320032 w 2704677"/>
              <a:gd name="connsiteY21" fmla="*/ 2424154 h 3008365"/>
              <a:gd name="connsiteX22" fmla="*/ 258286 w 2704677"/>
              <a:gd name="connsiteY22" fmla="*/ 2341582 h 3008365"/>
              <a:gd name="connsiteX23" fmla="*/ 0 w 2704677"/>
              <a:gd name="connsiteY23" fmla="*/ 1496011 h 3008365"/>
              <a:gd name="connsiteX24" fmla="*/ 7808 w 2704677"/>
              <a:gd name="connsiteY24" fmla="*/ 1341382 h 3008365"/>
              <a:gd name="connsiteX25" fmla="*/ 26511 w 2704677"/>
              <a:gd name="connsiteY25" fmla="*/ 1218838 h 3008365"/>
              <a:gd name="connsiteX26" fmla="*/ 30726 w 2704677"/>
              <a:gd name="connsiteY26" fmla="*/ 1191219 h 3008365"/>
              <a:gd name="connsiteX27" fmla="*/ 442958 w 2704677"/>
              <a:gd name="connsiteY27" fmla="*/ 426615 h 3008365"/>
              <a:gd name="connsiteX28" fmla="*/ 514333 w 2704677"/>
              <a:gd name="connsiteY28" fmla="*/ 361746 h 3008365"/>
              <a:gd name="connsiteX29" fmla="*/ 550356 w 2704677"/>
              <a:gd name="connsiteY29" fmla="*/ 329005 h 3008365"/>
              <a:gd name="connsiteX30" fmla="*/ 923678 w 2704677"/>
              <a:gd name="connsiteY30" fmla="*/ 102505 h 3008365"/>
              <a:gd name="connsiteX31" fmla="*/ 1008280 w 2704677"/>
              <a:gd name="connsiteY31" fmla="*/ 71540 h 3008365"/>
              <a:gd name="connsiteX32" fmla="*/ 1062626 w 2704677"/>
              <a:gd name="connsiteY32" fmla="*/ 51649 h 3008365"/>
              <a:gd name="connsiteX33" fmla="*/ 1207562 w 2704677"/>
              <a:gd name="connsiteY33" fmla="*/ 14383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4677" h="3008365">
                <a:moveTo>
                  <a:pt x="1301801" y="0"/>
                </a:moveTo>
                <a:lnTo>
                  <a:pt x="1240055" y="82572"/>
                </a:lnTo>
                <a:cubicBezTo>
                  <a:pt x="1185699" y="163029"/>
                  <a:pt x="1138882" y="248999"/>
                  <a:pt x="1100617" y="339467"/>
                </a:cubicBezTo>
                <a:lnTo>
                  <a:pt x="1092643" y="361255"/>
                </a:lnTo>
                <a:lnTo>
                  <a:pt x="1049761" y="478415"/>
                </a:lnTo>
                <a:cubicBezTo>
                  <a:pt x="1035032" y="525772"/>
                  <a:pt x="1022568" y="574126"/>
                  <a:pt x="1012495" y="623351"/>
                </a:cubicBezTo>
                <a:lnTo>
                  <a:pt x="1008138" y="651899"/>
                </a:lnTo>
                <a:lnTo>
                  <a:pt x="989577" y="773514"/>
                </a:lnTo>
                <a:cubicBezTo>
                  <a:pt x="984414" y="824355"/>
                  <a:pt x="981769" y="875940"/>
                  <a:pt x="981769" y="928143"/>
                </a:cubicBezTo>
                <a:cubicBezTo>
                  <a:pt x="981769" y="980346"/>
                  <a:pt x="984414" y="1031932"/>
                  <a:pt x="989577" y="1082772"/>
                </a:cubicBezTo>
                <a:lnTo>
                  <a:pt x="1011630" y="1227267"/>
                </a:lnTo>
                <a:lnTo>
                  <a:pt x="1012495" y="1232935"/>
                </a:lnTo>
                <a:cubicBezTo>
                  <a:pt x="1072933" y="1528287"/>
                  <a:pt x="1219466" y="1792277"/>
                  <a:pt x="1424727" y="1997539"/>
                </a:cubicBezTo>
                <a:lnTo>
                  <a:pt x="1512354" y="2077180"/>
                </a:lnTo>
                <a:lnTo>
                  <a:pt x="1532125" y="2095149"/>
                </a:lnTo>
                <a:cubicBezTo>
                  <a:pt x="1793550" y="2310895"/>
                  <a:pt x="2128701" y="2440497"/>
                  <a:pt x="2494123" y="2440497"/>
                </a:cubicBezTo>
                <a:cubicBezTo>
                  <a:pt x="2546326" y="2440497"/>
                  <a:pt x="2597912" y="2437852"/>
                  <a:pt x="2648752" y="2432689"/>
                </a:cubicBezTo>
                <a:lnTo>
                  <a:pt x="2704677" y="2424154"/>
                </a:lnTo>
                <a:lnTo>
                  <a:pt x="2679360" y="2458009"/>
                </a:lnTo>
                <a:cubicBezTo>
                  <a:pt x="2401972" y="2794125"/>
                  <a:pt x="1982182" y="3008365"/>
                  <a:pt x="1512354" y="3008365"/>
                </a:cubicBezTo>
                <a:cubicBezTo>
                  <a:pt x="1042526" y="3008365"/>
                  <a:pt x="622736" y="2794125"/>
                  <a:pt x="345348" y="2458009"/>
                </a:cubicBezTo>
                <a:lnTo>
                  <a:pt x="320032" y="2424154"/>
                </a:lnTo>
                <a:lnTo>
                  <a:pt x="258286" y="2341582"/>
                </a:lnTo>
                <a:cubicBezTo>
                  <a:pt x="95218" y="2100209"/>
                  <a:pt x="0" y="1809230"/>
                  <a:pt x="0" y="1496011"/>
                </a:cubicBezTo>
                <a:cubicBezTo>
                  <a:pt x="0" y="1443808"/>
                  <a:pt x="2645" y="1392223"/>
                  <a:pt x="7808" y="1341382"/>
                </a:cubicBezTo>
                <a:lnTo>
                  <a:pt x="26511" y="1218838"/>
                </a:lnTo>
                <a:lnTo>
                  <a:pt x="30726" y="1191219"/>
                </a:lnTo>
                <a:cubicBezTo>
                  <a:pt x="91164" y="895867"/>
                  <a:pt x="237697" y="631877"/>
                  <a:pt x="442958" y="426615"/>
                </a:cubicBezTo>
                <a:lnTo>
                  <a:pt x="514333" y="361746"/>
                </a:lnTo>
                <a:lnTo>
                  <a:pt x="550356" y="329005"/>
                </a:lnTo>
                <a:cubicBezTo>
                  <a:pt x="662396" y="236543"/>
                  <a:pt x="787976" y="159902"/>
                  <a:pt x="923678" y="102505"/>
                </a:cubicBezTo>
                <a:lnTo>
                  <a:pt x="1008280" y="71540"/>
                </a:lnTo>
                <a:lnTo>
                  <a:pt x="1062626" y="51649"/>
                </a:lnTo>
                <a:cubicBezTo>
                  <a:pt x="1109983" y="36920"/>
                  <a:pt x="1158337" y="24456"/>
                  <a:pt x="1207562" y="14383"/>
                </a:cubicBezTo>
                <a:close/>
              </a:path>
            </a:pathLst>
          </a:custGeom>
          <a:solidFill>
            <a:srgbClr val="19A4A0"/>
          </a:solidFill>
          <a:ln>
            <a:solidFill>
              <a:srgbClr val="19A4A0"/>
            </a:solidFill>
          </a:ln>
          <a:effectLst>
            <a:outerShdw blurRad="190500" dist="190500" dir="9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16" name="Google Shape;265;p29">
            <a:extLst>
              <a:ext uri="{FF2B5EF4-FFF2-40B4-BE49-F238E27FC236}">
                <a16:creationId xmlns:a16="http://schemas.microsoft.com/office/drawing/2014/main" id="{BB8AB14E-7D7D-76EC-0E69-ACB2CAAD4426}"/>
              </a:ext>
            </a:extLst>
          </p:cNvPr>
          <p:cNvSpPr/>
          <p:nvPr/>
        </p:nvSpPr>
        <p:spPr>
          <a:xfrm>
            <a:off x="6748042" y="4722128"/>
            <a:ext cx="2268398" cy="25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chivo SemiBold"/>
              <a:buNone/>
            </a:pPr>
            <a:r>
              <a:rPr lang="en-US" sz="1600" i="0" u="none" strike="noStrike" cap="none" dirty="0">
                <a:gradFill>
                  <a:gsLst>
                    <a:gs pos="71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</a:gra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  <a:sym typeface="Calibri"/>
              </a:rPr>
              <a:t>0</a:t>
            </a:r>
            <a:r>
              <a:rPr lang="ro-RO" sz="1600" i="0" u="none" strike="noStrike" cap="none" dirty="0">
                <a:gradFill>
                  <a:gsLst>
                    <a:gs pos="71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</a:gra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  <a:sym typeface="Calibri"/>
              </a:rPr>
              <a:t>5</a:t>
            </a:r>
            <a:endParaRPr sz="1600" i="0" u="none" strike="noStrike" cap="none" dirty="0">
              <a:gradFill>
                <a:gsLst>
                  <a:gs pos="71000">
                    <a:srgbClr val="79D65B"/>
                  </a:gs>
                  <a:gs pos="100000">
                    <a:srgbClr val="0A9CAB"/>
                  </a:gs>
                </a:gsLst>
                <a:lin ang="10800000" scaled="1"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228;p29">
            <a:extLst>
              <a:ext uri="{FF2B5EF4-FFF2-40B4-BE49-F238E27FC236}">
                <a16:creationId xmlns:a16="http://schemas.microsoft.com/office/drawing/2014/main" id="{E5D3196A-B79A-4452-5A9C-650E92A08300}"/>
              </a:ext>
            </a:extLst>
          </p:cNvPr>
          <p:cNvSpPr/>
          <p:nvPr/>
        </p:nvSpPr>
        <p:spPr>
          <a:xfrm>
            <a:off x="1500189" y="1284090"/>
            <a:ext cx="3400425" cy="207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61" name="Google Shape;230;p29">
            <a:extLst>
              <a:ext uri="{FF2B5EF4-FFF2-40B4-BE49-F238E27FC236}">
                <a16:creationId xmlns:a16="http://schemas.microsoft.com/office/drawing/2014/main" id="{31B250BB-22F4-A944-9D71-1F86FE5B1E93}"/>
              </a:ext>
            </a:extLst>
          </p:cNvPr>
          <p:cNvSpPr/>
          <p:nvPr/>
        </p:nvSpPr>
        <p:spPr>
          <a:xfrm>
            <a:off x="1500189" y="2191347"/>
            <a:ext cx="2782575" cy="116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2" name="Google Shape;398;p32">
            <a:extLst>
              <a:ext uri="{FF2B5EF4-FFF2-40B4-BE49-F238E27FC236}">
                <a16:creationId xmlns:a16="http://schemas.microsoft.com/office/drawing/2014/main" id="{A00369F5-F470-E6B5-47ED-C1480A20912E}"/>
              </a:ext>
            </a:extLst>
          </p:cNvPr>
          <p:cNvSpPr/>
          <p:nvPr/>
        </p:nvSpPr>
        <p:spPr>
          <a:xfrm>
            <a:off x="1671639" y="1875236"/>
            <a:ext cx="5800725" cy="163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10" name="Google Shape;399;p32">
            <a:extLst>
              <a:ext uri="{FF2B5EF4-FFF2-40B4-BE49-F238E27FC236}">
                <a16:creationId xmlns:a16="http://schemas.microsoft.com/office/drawing/2014/main" id="{B661F906-4724-AAC7-95AB-B4FA19DA4BFE}"/>
              </a:ext>
            </a:extLst>
          </p:cNvPr>
          <p:cNvSpPr/>
          <p:nvPr/>
        </p:nvSpPr>
        <p:spPr>
          <a:xfrm>
            <a:off x="1671639" y="1875236"/>
            <a:ext cx="1289475" cy="163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33" name="Google Shape;417;p32">
            <a:extLst>
              <a:ext uri="{FF2B5EF4-FFF2-40B4-BE49-F238E27FC236}">
                <a16:creationId xmlns:a16="http://schemas.microsoft.com/office/drawing/2014/main" id="{B27569E5-BA54-3F5B-901C-42335F7CFA20}"/>
              </a:ext>
            </a:extLst>
          </p:cNvPr>
          <p:cNvSpPr/>
          <p:nvPr/>
        </p:nvSpPr>
        <p:spPr>
          <a:xfrm>
            <a:off x="3175400" y="1875236"/>
            <a:ext cx="1289475" cy="163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55" name="Google Shape;435;p32">
            <a:extLst>
              <a:ext uri="{FF2B5EF4-FFF2-40B4-BE49-F238E27FC236}">
                <a16:creationId xmlns:a16="http://schemas.microsoft.com/office/drawing/2014/main" id="{79A70E17-69DA-2B23-15AF-7D7DEB39E171}"/>
              </a:ext>
            </a:extLst>
          </p:cNvPr>
          <p:cNvSpPr/>
          <p:nvPr/>
        </p:nvSpPr>
        <p:spPr>
          <a:xfrm>
            <a:off x="4679161" y="1875236"/>
            <a:ext cx="1289475" cy="163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208" name="Google Shape;453;p32">
            <a:extLst>
              <a:ext uri="{FF2B5EF4-FFF2-40B4-BE49-F238E27FC236}">
                <a16:creationId xmlns:a16="http://schemas.microsoft.com/office/drawing/2014/main" id="{475E54D8-23A4-BDB9-7287-F9512AE747AD}"/>
              </a:ext>
            </a:extLst>
          </p:cNvPr>
          <p:cNvSpPr/>
          <p:nvPr/>
        </p:nvSpPr>
        <p:spPr>
          <a:xfrm>
            <a:off x="6182922" y="1875236"/>
            <a:ext cx="1289475" cy="163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pic>
        <p:nvPicPr>
          <p:cNvPr id="11" name="Picture 10" descr="A money bag with a stack of coins&#10;&#10;AI-generated content may be incorrect.">
            <a:extLst>
              <a:ext uri="{FF2B5EF4-FFF2-40B4-BE49-F238E27FC236}">
                <a16:creationId xmlns:a16="http://schemas.microsoft.com/office/drawing/2014/main" id="{16813061-E31C-A0C0-F228-446BB4E32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0141" y="-2071659"/>
            <a:ext cx="451413" cy="451413"/>
          </a:xfrm>
          <a:prstGeom prst="rect">
            <a:avLst/>
          </a:prstGeom>
        </p:spPr>
      </p:pic>
      <p:pic>
        <p:nvPicPr>
          <p:cNvPr id="9" name="Picture 8" descr="A map with a path and a cross&#10;&#10;AI-generated content may be incorrect.">
            <a:extLst>
              <a:ext uri="{FF2B5EF4-FFF2-40B4-BE49-F238E27FC236}">
                <a16:creationId xmlns:a16="http://schemas.microsoft.com/office/drawing/2014/main" id="{6696C6FE-6CF9-31FD-A68C-FC359C182F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3656" y="41725"/>
            <a:ext cx="425619" cy="425619"/>
          </a:xfrm>
          <a:prstGeom prst="rect">
            <a:avLst/>
          </a:prstGeom>
        </p:spPr>
      </p:pic>
      <p:pic>
        <p:nvPicPr>
          <p:cNvPr id="8" name="Picture 7" descr="A red location pin with a black background&#10;&#10;AI-generated content may be incorrect.">
            <a:extLst>
              <a:ext uri="{FF2B5EF4-FFF2-40B4-BE49-F238E27FC236}">
                <a16:creationId xmlns:a16="http://schemas.microsoft.com/office/drawing/2014/main" id="{704EB5FF-05D3-9FFD-B2C3-B21D5AF474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0448" y="7223359"/>
            <a:ext cx="392237" cy="335584"/>
          </a:xfrm>
          <a:prstGeom prst="rect">
            <a:avLst/>
          </a:prstGeom>
        </p:spPr>
      </p:pic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B06679CF-80F4-4588-FE4B-9516AFEFC227}"/>
              </a:ext>
            </a:extLst>
          </p:cNvPr>
          <p:cNvCxnSpPr>
            <a:cxnSpLocks/>
            <a:stCxn id="8" idx="2"/>
            <a:endCxn id="14" idx="1"/>
          </p:cNvCxnSpPr>
          <p:nvPr/>
        </p:nvCxnSpPr>
        <p:spPr>
          <a:xfrm rot="5400000" flipH="1" flipV="1">
            <a:off x="-1010871" y="6050318"/>
            <a:ext cx="855166" cy="2162083"/>
          </a:xfrm>
          <a:prstGeom prst="curvedConnector4">
            <a:avLst>
              <a:gd name="adj1" fmla="val -26732"/>
              <a:gd name="adj2" fmla="val 54535"/>
            </a:avLst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" name="Picture 13" descr="A red location pin with a black background&#10;&#10;AI-generated content may be incorrect.">
            <a:extLst>
              <a:ext uri="{FF2B5EF4-FFF2-40B4-BE49-F238E27FC236}">
                <a16:creationId xmlns:a16="http://schemas.microsoft.com/office/drawing/2014/main" id="{B5EA9DAA-2D50-E10F-E747-1C138B52E2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54" y="6535985"/>
            <a:ext cx="392237" cy="335584"/>
          </a:xfrm>
          <a:prstGeom prst="rect">
            <a:avLst/>
          </a:prstGeom>
        </p:spPr>
      </p:pic>
      <p:pic>
        <p:nvPicPr>
          <p:cNvPr id="17" name="Picture 16" descr="A red location pin with a black background&#10;&#10;AI-generated content may be incorrect.">
            <a:extLst>
              <a:ext uri="{FF2B5EF4-FFF2-40B4-BE49-F238E27FC236}">
                <a16:creationId xmlns:a16="http://schemas.microsoft.com/office/drawing/2014/main" id="{807E771F-454A-2295-9761-D53E1C251B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338" y="7202065"/>
            <a:ext cx="392237" cy="335584"/>
          </a:xfrm>
          <a:prstGeom prst="rect">
            <a:avLst/>
          </a:prstGeom>
        </p:spPr>
      </p:pic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863ADB82-364F-842E-D5DB-1A178AB79703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833339" y="6631989"/>
            <a:ext cx="1653999" cy="737868"/>
          </a:xfrm>
          <a:prstGeom prst="curvedConnector3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2" name="Picture 21" descr="A green tree with a black background&#10;&#10;AI-generated content may be incorrect.">
            <a:extLst>
              <a:ext uri="{FF2B5EF4-FFF2-40B4-BE49-F238E27FC236}">
                <a16:creationId xmlns:a16="http://schemas.microsoft.com/office/drawing/2014/main" id="{84CEA90D-A1A9-9215-306A-6DAFC52859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9110" y="6561237"/>
            <a:ext cx="392237" cy="335584"/>
          </a:xfrm>
          <a:prstGeom prst="rect">
            <a:avLst/>
          </a:prstGeom>
        </p:spPr>
      </p:pic>
      <p:pic>
        <p:nvPicPr>
          <p:cNvPr id="23" name="Picture 22" descr="A green tree with a black background&#10;&#10;AI-generated content may be incorrect.">
            <a:extLst>
              <a:ext uri="{FF2B5EF4-FFF2-40B4-BE49-F238E27FC236}">
                <a16:creationId xmlns:a16="http://schemas.microsoft.com/office/drawing/2014/main" id="{295A1AFE-F9A9-62A1-AC2D-2433BA8BD9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488" y="7132339"/>
            <a:ext cx="392237" cy="335584"/>
          </a:xfrm>
          <a:prstGeom prst="rect">
            <a:avLst/>
          </a:prstGeom>
        </p:spPr>
      </p:pic>
      <p:pic>
        <p:nvPicPr>
          <p:cNvPr id="24" name="Picture 23" descr="A green tree with a black background&#10;&#10;AI-generated content may be incorrect.">
            <a:extLst>
              <a:ext uri="{FF2B5EF4-FFF2-40B4-BE49-F238E27FC236}">
                <a16:creationId xmlns:a16="http://schemas.microsoft.com/office/drawing/2014/main" id="{15219E9F-B1E3-1CEC-72E0-D8B4877724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644" y="7082275"/>
            <a:ext cx="392237" cy="335584"/>
          </a:xfrm>
          <a:prstGeom prst="rect">
            <a:avLst/>
          </a:prstGeom>
        </p:spPr>
      </p:pic>
      <p:pic>
        <p:nvPicPr>
          <p:cNvPr id="26" name="Picture 25" descr="A green tree with a black background&#10;&#10;AI-generated content may be incorrect.">
            <a:extLst>
              <a:ext uri="{FF2B5EF4-FFF2-40B4-BE49-F238E27FC236}">
                <a16:creationId xmlns:a16="http://schemas.microsoft.com/office/drawing/2014/main" id="{57A99906-4F49-4E0D-7BA2-7C6A4683E5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257" y="6870138"/>
            <a:ext cx="392237" cy="335584"/>
          </a:xfrm>
          <a:prstGeom prst="rect">
            <a:avLst/>
          </a:prstGeom>
        </p:spPr>
      </p:pic>
      <p:pic>
        <p:nvPicPr>
          <p:cNvPr id="28" name="Picture 27" descr="A green tree with a black background&#10;&#10;AI-generated content may be incorrect.">
            <a:extLst>
              <a:ext uri="{FF2B5EF4-FFF2-40B4-BE49-F238E27FC236}">
                <a16:creationId xmlns:a16="http://schemas.microsoft.com/office/drawing/2014/main" id="{EC1E8611-338F-7DD0-8D1E-EF05559BF6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88" y="6248403"/>
            <a:ext cx="392237" cy="335584"/>
          </a:xfrm>
          <a:prstGeom prst="rect">
            <a:avLst/>
          </a:prstGeom>
        </p:spPr>
      </p:pic>
      <p:sp>
        <p:nvSpPr>
          <p:cNvPr id="12" name="Google Shape;755;p37">
            <a:extLst>
              <a:ext uri="{FF2B5EF4-FFF2-40B4-BE49-F238E27FC236}">
                <a16:creationId xmlns:a16="http://schemas.microsoft.com/office/drawing/2014/main" id="{363BB556-D32B-57CB-8407-BE7E0761956C}"/>
              </a:ext>
            </a:extLst>
          </p:cNvPr>
          <p:cNvSpPr/>
          <p:nvPr/>
        </p:nvSpPr>
        <p:spPr>
          <a:xfrm>
            <a:off x="3204884" y="1577265"/>
            <a:ext cx="1589400" cy="400050"/>
          </a:xfrm>
          <a:prstGeom prst="roundRect">
            <a:avLst>
              <a:gd name="adj" fmla="val 91286"/>
            </a:avLst>
          </a:prstGeom>
          <a:solidFill>
            <a:srgbClr val="FFFFFF"/>
          </a:solidFill>
          <a:ln w="12700" cap="flat" cmpd="sng">
            <a:solidFill>
              <a:srgbClr val="000000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15" name="Google Shape;756;p37">
            <a:extLst>
              <a:ext uri="{FF2B5EF4-FFF2-40B4-BE49-F238E27FC236}">
                <a16:creationId xmlns:a16="http://schemas.microsoft.com/office/drawing/2014/main" id="{F668AF5D-50CD-EE4B-0C17-BCC44F004FBA}"/>
              </a:ext>
            </a:extLst>
          </p:cNvPr>
          <p:cNvSpPr/>
          <p:nvPr/>
        </p:nvSpPr>
        <p:spPr>
          <a:xfrm>
            <a:off x="3319184" y="1863015"/>
            <a:ext cx="171450" cy="171450"/>
          </a:xfrm>
          <a:prstGeom prst="roundRect">
            <a:avLst>
              <a:gd name="adj" fmla="val 1041000"/>
            </a:avLst>
          </a:prstGeom>
          <a:solidFill>
            <a:srgbClr val="4FC079"/>
          </a:solidFill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18" name="Google Shape;757;p37">
            <a:extLst>
              <a:ext uri="{FF2B5EF4-FFF2-40B4-BE49-F238E27FC236}">
                <a16:creationId xmlns:a16="http://schemas.microsoft.com/office/drawing/2014/main" id="{4F194ECD-A2F3-653E-FE0E-34BEA8A8DB7A}"/>
              </a:ext>
            </a:extLst>
          </p:cNvPr>
          <p:cNvSpPr/>
          <p:nvPr/>
        </p:nvSpPr>
        <p:spPr>
          <a:xfrm>
            <a:off x="3462333" y="1606284"/>
            <a:ext cx="1103850" cy="1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800" dirty="0"/>
              <a:t>Launch </a:t>
            </a:r>
            <a:r>
              <a:rPr lang="en-US" sz="800" b="1" dirty="0"/>
              <a:t>open beta</a:t>
            </a:r>
            <a:r>
              <a:rPr lang="en-US" sz="800" dirty="0"/>
              <a:t> + mobile app (</a:t>
            </a:r>
            <a:r>
              <a:rPr lang="en-US" sz="800" b="1" dirty="0"/>
              <a:t>iOS &amp; Android</a:t>
            </a:r>
            <a:r>
              <a:rPr lang="en-US" sz="800" dirty="0"/>
              <a:t>)</a:t>
            </a:r>
          </a:p>
        </p:txBody>
      </p:sp>
      <p:sp>
        <p:nvSpPr>
          <p:cNvPr id="20" name="Google Shape;758;p37">
            <a:extLst>
              <a:ext uri="{FF2B5EF4-FFF2-40B4-BE49-F238E27FC236}">
                <a16:creationId xmlns:a16="http://schemas.microsoft.com/office/drawing/2014/main" id="{446FF30D-4711-43E0-394A-CF4025A93401}"/>
              </a:ext>
            </a:extLst>
          </p:cNvPr>
          <p:cNvSpPr/>
          <p:nvPr/>
        </p:nvSpPr>
        <p:spPr>
          <a:xfrm>
            <a:off x="412275" y="1734063"/>
            <a:ext cx="1589400" cy="400050"/>
          </a:xfrm>
          <a:prstGeom prst="roundRect">
            <a:avLst>
              <a:gd name="adj" fmla="val 91286"/>
            </a:avLst>
          </a:prstGeom>
          <a:solidFill>
            <a:srgbClr val="FFFFFF"/>
          </a:solidFill>
          <a:ln w="12700" cap="flat" cmpd="sng">
            <a:solidFill>
              <a:srgbClr val="000000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21" name="Google Shape;759;p37">
            <a:extLst>
              <a:ext uri="{FF2B5EF4-FFF2-40B4-BE49-F238E27FC236}">
                <a16:creationId xmlns:a16="http://schemas.microsoft.com/office/drawing/2014/main" id="{11E095BD-F917-7AE4-413B-7E84A04CFDC2}"/>
              </a:ext>
            </a:extLst>
          </p:cNvPr>
          <p:cNvSpPr/>
          <p:nvPr/>
        </p:nvSpPr>
        <p:spPr>
          <a:xfrm>
            <a:off x="526576" y="2019813"/>
            <a:ext cx="171450" cy="171450"/>
          </a:xfrm>
          <a:prstGeom prst="roundRect">
            <a:avLst>
              <a:gd name="adj" fmla="val 1041000"/>
            </a:avLst>
          </a:prstGeom>
          <a:solidFill>
            <a:srgbClr val="99FF33"/>
          </a:solidFill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25" name="Google Shape;760;p37">
            <a:extLst>
              <a:ext uri="{FF2B5EF4-FFF2-40B4-BE49-F238E27FC236}">
                <a16:creationId xmlns:a16="http://schemas.microsoft.com/office/drawing/2014/main" id="{93064AE3-11AA-3B2F-32A2-AB9C469E2398}"/>
              </a:ext>
            </a:extLst>
          </p:cNvPr>
          <p:cNvSpPr/>
          <p:nvPr/>
        </p:nvSpPr>
        <p:spPr>
          <a:xfrm>
            <a:off x="452756" y="1765055"/>
            <a:ext cx="1463420" cy="244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800" dirty="0"/>
              <a:t>Launch </a:t>
            </a:r>
            <a:r>
              <a:rPr lang="en-US" sz="800" b="1" dirty="0"/>
              <a:t>Wearable v1</a:t>
            </a:r>
            <a:r>
              <a:rPr lang="en-US" sz="800" dirty="0"/>
              <a:t> with piezo/solar energy harvesting</a:t>
            </a:r>
          </a:p>
        </p:txBody>
      </p:sp>
      <p:sp>
        <p:nvSpPr>
          <p:cNvPr id="27" name="Google Shape;761;p37">
            <a:extLst>
              <a:ext uri="{FF2B5EF4-FFF2-40B4-BE49-F238E27FC236}">
                <a16:creationId xmlns:a16="http://schemas.microsoft.com/office/drawing/2014/main" id="{5FE5A0B7-0D8E-EBF9-4C32-5CA65D1E4814}"/>
              </a:ext>
            </a:extLst>
          </p:cNvPr>
          <p:cNvSpPr/>
          <p:nvPr/>
        </p:nvSpPr>
        <p:spPr>
          <a:xfrm>
            <a:off x="797416" y="2294160"/>
            <a:ext cx="1589400" cy="400050"/>
          </a:xfrm>
          <a:prstGeom prst="roundRect">
            <a:avLst>
              <a:gd name="adj" fmla="val 91286"/>
            </a:avLst>
          </a:prstGeom>
          <a:solidFill>
            <a:srgbClr val="FFFFFF"/>
          </a:solidFill>
          <a:ln w="12700" cap="flat" cmpd="sng">
            <a:solidFill>
              <a:srgbClr val="000000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29" name="Google Shape;762;p37">
            <a:extLst>
              <a:ext uri="{FF2B5EF4-FFF2-40B4-BE49-F238E27FC236}">
                <a16:creationId xmlns:a16="http://schemas.microsoft.com/office/drawing/2014/main" id="{556B73D8-EF03-5E5A-BECE-EF831D6A8E5E}"/>
              </a:ext>
            </a:extLst>
          </p:cNvPr>
          <p:cNvSpPr/>
          <p:nvPr/>
        </p:nvSpPr>
        <p:spPr>
          <a:xfrm>
            <a:off x="911717" y="2579910"/>
            <a:ext cx="171450" cy="171450"/>
          </a:xfrm>
          <a:prstGeom prst="roundRect">
            <a:avLst>
              <a:gd name="adj" fmla="val 1041000"/>
            </a:avLst>
          </a:prstGeom>
          <a:solidFill>
            <a:srgbClr val="99FF33"/>
          </a:solidFill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30" name="Google Shape;763;p37">
            <a:extLst>
              <a:ext uri="{FF2B5EF4-FFF2-40B4-BE49-F238E27FC236}">
                <a16:creationId xmlns:a16="http://schemas.microsoft.com/office/drawing/2014/main" id="{C373E97A-FDB2-0BFB-D1FE-817965C4AE4C}"/>
              </a:ext>
            </a:extLst>
          </p:cNvPr>
          <p:cNvSpPr/>
          <p:nvPr/>
        </p:nvSpPr>
        <p:spPr>
          <a:xfrm>
            <a:off x="1030863" y="2313581"/>
            <a:ext cx="1103850" cy="1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800" dirty="0"/>
              <a:t>Deploy </a:t>
            </a:r>
            <a:r>
              <a:rPr lang="en-US" sz="800" b="1" dirty="0" err="1"/>
              <a:t>GreenGait</a:t>
            </a:r>
            <a:r>
              <a:rPr lang="en-US" sz="800" b="1" dirty="0"/>
              <a:t> Token</a:t>
            </a:r>
            <a:r>
              <a:rPr lang="en-US" sz="800" dirty="0"/>
              <a:t> on </a:t>
            </a:r>
            <a:r>
              <a:rPr lang="en-US" sz="800" b="1" dirty="0"/>
              <a:t>Solana </a:t>
            </a:r>
            <a:r>
              <a:rPr lang="en-US" sz="800" b="1" dirty="0" err="1"/>
              <a:t>Mainnet</a:t>
            </a:r>
            <a:endParaRPr lang="en-US" sz="800" dirty="0"/>
          </a:p>
        </p:txBody>
      </p:sp>
      <p:sp>
        <p:nvSpPr>
          <p:cNvPr id="31" name="Google Shape;766;p37">
            <a:extLst>
              <a:ext uri="{FF2B5EF4-FFF2-40B4-BE49-F238E27FC236}">
                <a16:creationId xmlns:a16="http://schemas.microsoft.com/office/drawing/2014/main" id="{D6FBC4B9-3F1E-4D15-D853-4B665BE61DB5}"/>
              </a:ext>
            </a:extLst>
          </p:cNvPr>
          <p:cNvSpPr/>
          <p:nvPr/>
        </p:nvSpPr>
        <p:spPr>
          <a:xfrm>
            <a:off x="3694092" y="2990970"/>
            <a:ext cx="1589400" cy="400050"/>
          </a:xfrm>
          <a:prstGeom prst="roundRect">
            <a:avLst>
              <a:gd name="adj" fmla="val 91286"/>
            </a:avLst>
          </a:prstGeom>
          <a:solidFill>
            <a:srgbClr val="FFFFFF"/>
          </a:solidFill>
          <a:ln w="12700" cap="flat" cmpd="sng">
            <a:solidFill>
              <a:srgbClr val="000000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32" name="Google Shape;767;p37">
            <a:extLst>
              <a:ext uri="{FF2B5EF4-FFF2-40B4-BE49-F238E27FC236}">
                <a16:creationId xmlns:a16="http://schemas.microsoft.com/office/drawing/2014/main" id="{F8EE3BAD-D5DB-86EB-22CC-4161F7D389A3}"/>
              </a:ext>
            </a:extLst>
          </p:cNvPr>
          <p:cNvSpPr/>
          <p:nvPr/>
        </p:nvSpPr>
        <p:spPr>
          <a:xfrm>
            <a:off x="3799625" y="3287206"/>
            <a:ext cx="171450" cy="171450"/>
          </a:xfrm>
          <a:prstGeom prst="roundRect">
            <a:avLst>
              <a:gd name="adj" fmla="val 1041000"/>
            </a:avLst>
          </a:prstGeom>
          <a:solidFill>
            <a:srgbClr val="4FC079"/>
          </a:solidFill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34" name="Google Shape;768;p37">
            <a:extLst>
              <a:ext uri="{FF2B5EF4-FFF2-40B4-BE49-F238E27FC236}">
                <a16:creationId xmlns:a16="http://schemas.microsoft.com/office/drawing/2014/main" id="{7183BE5A-23B6-7B16-14A6-D2D695864AE0}"/>
              </a:ext>
            </a:extLst>
          </p:cNvPr>
          <p:cNvSpPr/>
          <p:nvPr/>
        </p:nvSpPr>
        <p:spPr>
          <a:xfrm>
            <a:off x="3778393" y="3020471"/>
            <a:ext cx="1446041" cy="19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800" dirty="0"/>
              <a:t>Forge </a:t>
            </a:r>
            <a:r>
              <a:rPr lang="en-US" sz="800" b="1" dirty="0"/>
              <a:t>strategic partnerships</a:t>
            </a:r>
            <a:r>
              <a:rPr lang="en-US" sz="800" dirty="0"/>
              <a:t> with gyms, wellness platforms, and eco brands</a:t>
            </a:r>
          </a:p>
        </p:txBody>
      </p:sp>
      <p:sp>
        <p:nvSpPr>
          <p:cNvPr id="35" name="Google Shape;769;p37">
            <a:extLst>
              <a:ext uri="{FF2B5EF4-FFF2-40B4-BE49-F238E27FC236}">
                <a16:creationId xmlns:a16="http://schemas.microsoft.com/office/drawing/2014/main" id="{DEE0733F-9D40-68C0-154F-588FF582114C}"/>
              </a:ext>
            </a:extLst>
          </p:cNvPr>
          <p:cNvSpPr/>
          <p:nvPr/>
        </p:nvSpPr>
        <p:spPr>
          <a:xfrm>
            <a:off x="3722339" y="2063194"/>
            <a:ext cx="1589400" cy="400050"/>
          </a:xfrm>
          <a:prstGeom prst="roundRect">
            <a:avLst>
              <a:gd name="adj" fmla="val 91286"/>
            </a:avLst>
          </a:prstGeom>
          <a:solidFill>
            <a:srgbClr val="FFFFFF"/>
          </a:solidFill>
          <a:ln w="12700" cap="flat" cmpd="sng">
            <a:solidFill>
              <a:srgbClr val="000000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36" name="Google Shape;770;p37">
            <a:extLst>
              <a:ext uri="{FF2B5EF4-FFF2-40B4-BE49-F238E27FC236}">
                <a16:creationId xmlns:a16="http://schemas.microsoft.com/office/drawing/2014/main" id="{FAD837E7-CFAB-DB7B-3C44-CB3C3F358BCB}"/>
              </a:ext>
            </a:extLst>
          </p:cNvPr>
          <p:cNvSpPr/>
          <p:nvPr/>
        </p:nvSpPr>
        <p:spPr>
          <a:xfrm>
            <a:off x="3836639" y="2348944"/>
            <a:ext cx="171450" cy="171450"/>
          </a:xfrm>
          <a:prstGeom prst="roundRect">
            <a:avLst>
              <a:gd name="adj" fmla="val 1041000"/>
            </a:avLst>
          </a:prstGeom>
          <a:solidFill>
            <a:srgbClr val="4FC079"/>
          </a:solidFill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37" name="Google Shape;771;p37">
            <a:extLst>
              <a:ext uri="{FF2B5EF4-FFF2-40B4-BE49-F238E27FC236}">
                <a16:creationId xmlns:a16="http://schemas.microsoft.com/office/drawing/2014/main" id="{F70B6330-56CD-D9DE-54D2-D8E3C38D09F0}"/>
              </a:ext>
            </a:extLst>
          </p:cNvPr>
          <p:cNvSpPr/>
          <p:nvPr/>
        </p:nvSpPr>
        <p:spPr>
          <a:xfrm>
            <a:off x="3998523" y="2146476"/>
            <a:ext cx="1103850" cy="1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800" dirty="0"/>
              <a:t>Expand to </a:t>
            </a:r>
            <a:r>
              <a:rPr lang="en-US" sz="800" b="1" dirty="0"/>
              <a:t>smart insole</a:t>
            </a:r>
            <a:r>
              <a:rPr lang="en-US" sz="800" dirty="0"/>
              <a:t> wearable version</a:t>
            </a:r>
          </a:p>
        </p:txBody>
      </p:sp>
      <p:sp>
        <p:nvSpPr>
          <p:cNvPr id="38" name="Google Shape;772;p37">
            <a:extLst>
              <a:ext uri="{FF2B5EF4-FFF2-40B4-BE49-F238E27FC236}">
                <a16:creationId xmlns:a16="http://schemas.microsoft.com/office/drawing/2014/main" id="{F5F340EB-AFCB-3D94-ADBB-F87913081B58}"/>
              </a:ext>
            </a:extLst>
          </p:cNvPr>
          <p:cNvSpPr/>
          <p:nvPr/>
        </p:nvSpPr>
        <p:spPr>
          <a:xfrm>
            <a:off x="6482640" y="1760935"/>
            <a:ext cx="1589400" cy="400050"/>
          </a:xfrm>
          <a:prstGeom prst="roundRect">
            <a:avLst>
              <a:gd name="adj" fmla="val 91286"/>
            </a:avLst>
          </a:prstGeom>
          <a:solidFill>
            <a:srgbClr val="FFFFFF"/>
          </a:solidFill>
          <a:ln w="12700" cap="flat" cmpd="sng">
            <a:solidFill>
              <a:srgbClr val="000000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39" name="Google Shape;773;p37">
            <a:extLst>
              <a:ext uri="{FF2B5EF4-FFF2-40B4-BE49-F238E27FC236}">
                <a16:creationId xmlns:a16="http://schemas.microsoft.com/office/drawing/2014/main" id="{A77ECBDB-C23A-00A0-5BA1-C0653A2F5605}"/>
              </a:ext>
            </a:extLst>
          </p:cNvPr>
          <p:cNvSpPr/>
          <p:nvPr/>
        </p:nvSpPr>
        <p:spPr>
          <a:xfrm>
            <a:off x="6596941" y="2046685"/>
            <a:ext cx="171450" cy="171450"/>
          </a:xfrm>
          <a:prstGeom prst="roundRect">
            <a:avLst>
              <a:gd name="adj" fmla="val 1041000"/>
            </a:avLst>
          </a:prstGeom>
          <a:solidFill>
            <a:srgbClr val="29878F"/>
          </a:solidFill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40" name="Google Shape;774;p37">
            <a:extLst>
              <a:ext uri="{FF2B5EF4-FFF2-40B4-BE49-F238E27FC236}">
                <a16:creationId xmlns:a16="http://schemas.microsoft.com/office/drawing/2014/main" id="{2AB3B417-361B-4ED0-8765-BB427B0C9BE4}"/>
              </a:ext>
            </a:extLst>
          </p:cNvPr>
          <p:cNvSpPr/>
          <p:nvPr/>
        </p:nvSpPr>
        <p:spPr>
          <a:xfrm>
            <a:off x="6529075" y="1789954"/>
            <a:ext cx="1457466" cy="246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800" dirty="0"/>
              <a:t>Get </a:t>
            </a:r>
            <a:r>
              <a:rPr lang="en-US" sz="800" b="1" dirty="0"/>
              <a:t>GG Token accepted</a:t>
            </a:r>
            <a:r>
              <a:rPr lang="en-US" sz="800" dirty="0"/>
              <a:t> in ESG programs as “green credits”</a:t>
            </a:r>
          </a:p>
        </p:txBody>
      </p:sp>
      <p:sp>
        <p:nvSpPr>
          <p:cNvPr id="41" name="Google Shape;775;p37">
            <a:extLst>
              <a:ext uri="{FF2B5EF4-FFF2-40B4-BE49-F238E27FC236}">
                <a16:creationId xmlns:a16="http://schemas.microsoft.com/office/drawing/2014/main" id="{DD44C8B4-4AD2-43FA-4049-364CBF658B47}"/>
              </a:ext>
            </a:extLst>
          </p:cNvPr>
          <p:cNvSpPr/>
          <p:nvPr/>
        </p:nvSpPr>
        <p:spPr>
          <a:xfrm>
            <a:off x="6296319" y="2681888"/>
            <a:ext cx="1589400" cy="400050"/>
          </a:xfrm>
          <a:prstGeom prst="roundRect">
            <a:avLst>
              <a:gd name="adj" fmla="val 91286"/>
            </a:avLst>
          </a:prstGeom>
          <a:solidFill>
            <a:srgbClr val="FFFFFF"/>
          </a:solidFill>
          <a:ln w="12700" cap="flat" cmpd="sng">
            <a:solidFill>
              <a:srgbClr val="000000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42" name="Google Shape;776;p37">
            <a:extLst>
              <a:ext uri="{FF2B5EF4-FFF2-40B4-BE49-F238E27FC236}">
                <a16:creationId xmlns:a16="http://schemas.microsoft.com/office/drawing/2014/main" id="{545E41AF-B458-6A7E-502F-46BD2F51F317}"/>
              </a:ext>
            </a:extLst>
          </p:cNvPr>
          <p:cNvSpPr/>
          <p:nvPr/>
        </p:nvSpPr>
        <p:spPr>
          <a:xfrm>
            <a:off x="6410619" y="2967638"/>
            <a:ext cx="171450" cy="171450"/>
          </a:xfrm>
          <a:prstGeom prst="roundRect">
            <a:avLst>
              <a:gd name="adj" fmla="val 1041000"/>
            </a:avLst>
          </a:prstGeom>
          <a:solidFill>
            <a:srgbClr val="29878F"/>
          </a:solidFill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43" name="Google Shape;777;p37">
            <a:extLst>
              <a:ext uri="{FF2B5EF4-FFF2-40B4-BE49-F238E27FC236}">
                <a16:creationId xmlns:a16="http://schemas.microsoft.com/office/drawing/2014/main" id="{48473AC1-467F-BE1C-8A23-E4212A3F8AB8}"/>
              </a:ext>
            </a:extLst>
          </p:cNvPr>
          <p:cNvSpPr/>
          <p:nvPr/>
        </p:nvSpPr>
        <p:spPr>
          <a:xfrm>
            <a:off x="6420107" y="2728661"/>
            <a:ext cx="1380112" cy="22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800" dirty="0"/>
              <a:t>Integrate with </a:t>
            </a:r>
            <a:r>
              <a:rPr lang="en-US" sz="800" b="1" dirty="0"/>
              <a:t>national fitness &amp; sustainability programs</a:t>
            </a:r>
            <a:endParaRPr lang="en-US" sz="800" dirty="0"/>
          </a:p>
        </p:txBody>
      </p:sp>
      <p:sp>
        <p:nvSpPr>
          <p:cNvPr id="44" name="Google Shape;778;p37">
            <a:extLst>
              <a:ext uri="{FF2B5EF4-FFF2-40B4-BE49-F238E27FC236}">
                <a16:creationId xmlns:a16="http://schemas.microsoft.com/office/drawing/2014/main" id="{43119AF6-C0AF-1C50-ED0C-A5BF7E6D90D7}"/>
              </a:ext>
            </a:extLst>
          </p:cNvPr>
          <p:cNvSpPr/>
          <p:nvPr/>
        </p:nvSpPr>
        <p:spPr>
          <a:xfrm>
            <a:off x="629316" y="1300305"/>
            <a:ext cx="2047282" cy="1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800" b="1" i="1" dirty="0"/>
              <a:t>Phase I: </a:t>
            </a:r>
            <a:r>
              <a:rPr lang="en-US" sz="800" b="1" dirty="0"/>
              <a:t>⏳ Next 6 Months – MVP Validation &amp; Early Adoption</a:t>
            </a:r>
          </a:p>
        </p:txBody>
      </p:sp>
      <p:sp>
        <p:nvSpPr>
          <p:cNvPr id="46" name="Google Shape;780;p37">
            <a:extLst>
              <a:ext uri="{FF2B5EF4-FFF2-40B4-BE49-F238E27FC236}">
                <a16:creationId xmlns:a16="http://schemas.microsoft.com/office/drawing/2014/main" id="{DA7AC235-88E5-4D57-AA96-08605F3028F7}"/>
              </a:ext>
            </a:extLst>
          </p:cNvPr>
          <p:cNvSpPr/>
          <p:nvPr/>
        </p:nvSpPr>
        <p:spPr>
          <a:xfrm>
            <a:off x="3863834" y="1291090"/>
            <a:ext cx="1585913" cy="162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800" b="1" i="1" dirty="0"/>
              <a:t>Phase II: </a:t>
            </a:r>
            <a:r>
              <a:rPr lang="en-US" sz="800" b="1" dirty="0"/>
              <a:t>🚀 Next 18 Months – Growth &amp; Monetization</a:t>
            </a:r>
          </a:p>
        </p:txBody>
      </p:sp>
      <p:sp>
        <p:nvSpPr>
          <p:cNvPr id="50" name="Google Shape;781;p37">
            <a:extLst>
              <a:ext uri="{FF2B5EF4-FFF2-40B4-BE49-F238E27FC236}">
                <a16:creationId xmlns:a16="http://schemas.microsoft.com/office/drawing/2014/main" id="{EFCCFD43-555C-BB6A-D1CA-B3BC5E1710E2}"/>
              </a:ext>
            </a:extLst>
          </p:cNvPr>
          <p:cNvSpPr/>
          <p:nvPr/>
        </p:nvSpPr>
        <p:spPr>
          <a:xfrm>
            <a:off x="6422496" y="1298877"/>
            <a:ext cx="1808395" cy="22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800" b="1" i="1" dirty="0"/>
              <a:t>Phase III: </a:t>
            </a:r>
            <a:r>
              <a:rPr lang="en-US" sz="800" b="1" dirty="0"/>
              <a:t>🌍 Next 36 Months – Visionary Expansion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672A5CC-2DBD-C122-04BD-EB2C213C2020}"/>
              </a:ext>
            </a:extLst>
          </p:cNvPr>
          <p:cNvCxnSpPr/>
          <p:nvPr/>
        </p:nvCxnSpPr>
        <p:spPr>
          <a:xfrm>
            <a:off x="3111245" y="1129309"/>
            <a:ext cx="0" cy="3107411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A35C41A-1D56-9F4D-1F34-54DC16A087FF}"/>
              </a:ext>
            </a:extLst>
          </p:cNvPr>
          <p:cNvCxnSpPr/>
          <p:nvPr/>
        </p:nvCxnSpPr>
        <p:spPr>
          <a:xfrm>
            <a:off x="5911990" y="1093535"/>
            <a:ext cx="0" cy="3107411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4" name="Google Shape;761;p37">
            <a:extLst>
              <a:ext uri="{FF2B5EF4-FFF2-40B4-BE49-F238E27FC236}">
                <a16:creationId xmlns:a16="http://schemas.microsoft.com/office/drawing/2014/main" id="{E9BC5EC5-1008-F86E-D0B9-E9708ACB652D}"/>
              </a:ext>
            </a:extLst>
          </p:cNvPr>
          <p:cNvSpPr/>
          <p:nvPr/>
        </p:nvSpPr>
        <p:spPr>
          <a:xfrm>
            <a:off x="470826" y="2900503"/>
            <a:ext cx="1589400" cy="400050"/>
          </a:xfrm>
          <a:prstGeom prst="roundRect">
            <a:avLst>
              <a:gd name="adj" fmla="val 91286"/>
            </a:avLst>
          </a:prstGeom>
          <a:solidFill>
            <a:srgbClr val="FFFFFF"/>
          </a:solidFill>
          <a:ln w="12700" cap="flat" cmpd="sng">
            <a:solidFill>
              <a:srgbClr val="000000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56" name="Google Shape;762;p37">
            <a:extLst>
              <a:ext uri="{FF2B5EF4-FFF2-40B4-BE49-F238E27FC236}">
                <a16:creationId xmlns:a16="http://schemas.microsoft.com/office/drawing/2014/main" id="{F5B6C018-A0F9-46D4-6FB4-AD9000DA6697}"/>
              </a:ext>
            </a:extLst>
          </p:cNvPr>
          <p:cNvSpPr/>
          <p:nvPr/>
        </p:nvSpPr>
        <p:spPr>
          <a:xfrm>
            <a:off x="585127" y="3186253"/>
            <a:ext cx="171450" cy="171450"/>
          </a:xfrm>
          <a:prstGeom prst="roundRect">
            <a:avLst>
              <a:gd name="adj" fmla="val 1041000"/>
            </a:avLst>
          </a:prstGeom>
          <a:solidFill>
            <a:srgbClr val="99FF33"/>
          </a:solidFill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57" name="Google Shape;763;p37">
            <a:extLst>
              <a:ext uri="{FF2B5EF4-FFF2-40B4-BE49-F238E27FC236}">
                <a16:creationId xmlns:a16="http://schemas.microsoft.com/office/drawing/2014/main" id="{51F3C97A-E14F-4453-6291-0C62287BC9DE}"/>
              </a:ext>
            </a:extLst>
          </p:cNvPr>
          <p:cNvSpPr/>
          <p:nvPr/>
        </p:nvSpPr>
        <p:spPr>
          <a:xfrm>
            <a:off x="704273" y="2919923"/>
            <a:ext cx="1232949" cy="26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800" dirty="0"/>
              <a:t>Run </a:t>
            </a:r>
            <a:r>
              <a:rPr lang="en-US" sz="800" b="1" dirty="0"/>
              <a:t>closed beta</a:t>
            </a:r>
            <a:r>
              <a:rPr lang="en-US" sz="800" dirty="0"/>
              <a:t> with university fitness groups &amp; eco communities</a:t>
            </a:r>
          </a:p>
        </p:txBody>
      </p:sp>
      <p:sp>
        <p:nvSpPr>
          <p:cNvPr id="58" name="Google Shape;761;p37">
            <a:extLst>
              <a:ext uri="{FF2B5EF4-FFF2-40B4-BE49-F238E27FC236}">
                <a16:creationId xmlns:a16="http://schemas.microsoft.com/office/drawing/2014/main" id="{FA423032-E9B9-3EF4-E68D-425C00CC39FB}"/>
              </a:ext>
            </a:extLst>
          </p:cNvPr>
          <p:cNvSpPr/>
          <p:nvPr/>
        </p:nvSpPr>
        <p:spPr>
          <a:xfrm>
            <a:off x="1254161" y="3336959"/>
            <a:ext cx="1589400" cy="400050"/>
          </a:xfrm>
          <a:prstGeom prst="roundRect">
            <a:avLst>
              <a:gd name="adj" fmla="val 91286"/>
            </a:avLst>
          </a:prstGeom>
          <a:solidFill>
            <a:srgbClr val="FFFFFF"/>
          </a:solidFill>
          <a:ln w="12700" cap="flat" cmpd="sng">
            <a:solidFill>
              <a:srgbClr val="000000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62" name="Google Shape;762;p37">
            <a:extLst>
              <a:ext uri="{FF2B5EF4-FFF2-40B4-BE49-F238E27FC236}">
                <a16:creationId xmlns:a16="http://schemas.microsoft.com/office/drawing/2014/main" id="{19FA858F-7D08-B3CE-0778-4726631A6C33}"/>
              </a:ext>
            </a:extLst>
          </p:cNvPr>
          <p:cNvSpPr/>
          <p:nvPr/>
        </p:nvSpPr>
        <p:spPr>
          <a:xfrm>
            <a:off x="1368462" y="3622709"/>
            <a:ext cx="171450" cy="171450"/>
          </a:xfrm>
          <a:prstGeom prst="roundRect">
            <a:avLst>
              <a:gd name="adj" fmla="val 1041000"/>
            </a:avLst>
          </a:prstGeom>
          <a:solidFill>
            <a:srgbClr val="99FF33"/>
          </a:solidFill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63" name="Google Shape;763;p37">
            <a:extLst>
              <a:ext uri="{FF2B5EF4-FFF2-40B4-BE49-F238E27FC236}">
                <a16:creationId xmlns:a16="http://schemas.microsoft.com/office/drawing/2014/main" id="{E0BEE7B1-04F4-8B21-62FF-F68F4876DA2E}"/>
              </a:ext>
            </a:extLst>
          </p:cNvPr>
          <p:cNvSpPr/>
          <p:nvPr/>
        </p:nvSpPr>
        <p:spPr>
          <a:xfrm>
            <a:off x="1487608" y="3356380"/>
            <a:ext cx="1103850" cy="1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800" dirty="0"/>
              <a:t>Release </a:t>
            </a:r>
            <a:r>
              <a:rPr lang="en-US" sz="800" b="1" dirty="0"/>
              <a:t>Marketplace v1</a:t>
            </a:r>
            <a:r>
              <a:rPr lang="en-US" sz="800" dirty="0"/>
              <a:t> with pilot brand partners</a:t>
            </a:r>
          </a:p>
        </p:txBody>
      </p:sp>
      <p:sp>
        <p:nvSpPr>
          <p:cNvPr id="192" name="Google Shape;761;p37">
            <a:extLst>
              <a:ext uri="{FF2B5EF4-FFF2-40B4-BE49-F238E27FC236}">
                <a16:creationId xmlns:a16="http://schemas.microsoft.com/office/drawing/2014/main" id="{96FFF5FF-E910-0658-A98C-62AB0C35B40D}"/>
              </a:ext>
            </a:extLst>
          </p:cNvPr>
          <p:cNvSpPr/>
          <p:nvPr/>
        </p:nvSpPr>
        <p:spPr>
          <a:xfrm>
            <a:off x="585127" y="3879988"/>
            <a:ext cx="1589400" cy="400050"/>
          </a:xfrm>
          <a:prstGeom prst="roundRect">
            <a:avLst>
              <a:gd name="adj" fmla="val 91286"/>
            </a:avLst>
          </a:prstGeom>
          <a:solidFill>
            <a:srgbClr val="FFFFFF"/>
          </a:solidFill>
          <a:ln w="12700" cap="flat" cmpd="sng">
            <a:solidFill>
              <a:srgbClr val="000000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193" name="Google Shape;762;p37">
            <a:extLst>
              <a:ext uri="{FF2B5EF4-FFF2-40B4-BE49-F238E27FC236}">
                <a16:creationId xmlns:a16="http://schemas.microsoft.com/office/drawing/2014/main" id="{E61CBD01-F271-5D77-935D-49E67E7E6B11}"/>
              </a:ext>
            </a:extLst>
          </p:cNvPr>
          <p:cNvSpPr/>
          <p:nvPr/>
        </p:nvSpPr>
        <p:spPr>
          <a:xfrm>
            <a:off x="699428" y="4165738"/>
            <a:ext cx="171450" cy="171450"/>
          </a:xfrm>
          <a:prstGeom prst="roundRect">
            <a:avLst>
              <a:gd name="adj" fmla="val 1041000"/>
            </a:avLst>
          </a:prstGeom>
          <a:solidFill>
            <a:srgbClr val="99FF33"/>
          </a:solidFill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194" name="Google Shape;763;p37">
            <a:extLst>
              <a:ext uri="{FF2B5EF4-FFF2-40B4-BE49-F238E27FC236}">
                <a16:creationId xmlns:a16="http://schemas.microsoft.com/office/drawing/2014/main" id="{2EAE982F-6830-D367-301A-3D976A1FB7C2}"/>
              </a:ext>
            </a:extLst>
          </p:cNvPr>
          <p:cNvSpPr/>
          <p:nvPr/>
        </p:nvSpPr>
        <p:spPr>
          <a:xfrm>
            <a:off x="818574" y="3899409"/>
            <a:ext cx="1103850" cy="1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800" dirty="0"/>
              <a:t>Add </a:t>
            </a:r>
            <a:r>
              <a:rPr lang="en-US" sz="800" b="1" dirty="0"/>
              <a:t>gamified features</a:t>
            </a:r>
            <a:r>
              <a:rPr lang="en-US" sz="800" dirty="0"/>
              <a:t>: step goals, quests, leaderboards</a:t>
            </a:r>
          </a:p>
        </p:txBody>
      </p:sp>
      <p:sp>
        <p:nvSpPr>
          <p:cNvPr id="195" name="Google Shape;766;p37">
            <a:extLst>
              <a:ext uri="{FF2B5EF4-FFF2-40B4-BE49-F238E27FC236}">
                <a16:creationId xmlns:a16="http://schemas.microsoft.com/office/drawing/2014/main" id="{E64B5A22-7F50-8926-5673-C94805D4E936}"/>
              </a:ext>
            </a:extLst>
          </p:cNvPr>
          <p:cNvSpPr/>
          <p:nvPr/>
        </p:nvSpPr>
        <p:spPr>
          <a:xfrm>
            <a:off x="3919504" y="2526869"/>
            <a:ext cx="1589400" cy="400050"/>
          </a:xfrm>
          <a:prstGeom prst="roundRect">
            <a:avLst>
              <a:gd name="adj" fmla="val 91286"/>
            </a:avLst>
          </a:prstGeom>
          <a:solidFill>
            <a:srgbClr val="FFFFFF"/>
          </a:solidFill>
          <a:ln w="12700" cap="flat" cmpd="sng">
            <a:solidFill>
              <a:srgbClr val="000000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196" name="Google Shape;767;p37">
            <a:extLst>
              <a:ext uri="{FF2B5EF4-FFF2-40B4-BE49-F238E27FC236}">
                <a16:creationId xmlns:a16="http://schemas.microsoft.com/office/drawing/2014/main" id="{179CC135-D95C-DAE9-F4C6-6795A42A1984}"/>
              </a:ext>
            </a:extLst>
          </p:cNvPr>
          <p:cNvSpPr/>
          <p:nvPr/>
        </p:nvSpPr>
        <p:spPr>
          <a:xfrm>
            <a:off x="4033804" y="2812619"/>
            <a:ext cx="171450" cy="171450"/>
          </a:xfrm>
          <a:prstGeom prst="roundRect">
            <a:avLst>
              <a:gd name="adj" fmla="val 1041000"/>
            </a:avLst>
          </a:prstGeom>
          <a:solidFill>
            <a:srgbClr val="4FC079"/>
          </a:solidFill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197" name="Google Shape;768;p37">
            <a:extLst>
              <a:ext uri="{FF2B5EF4-FFF2-40B4-BE49-F238E27FC236}">
                <a16:creationId xmlns:a16="http://schemas.microsoft.com/office/drawing/2014/main" id="{B46975B3-B838-98FC-4106-4B1ECB027F8B}"/>
              </a:ext>
            </a:extLst>
          </p:cNvPr>
          <p:cNvSpPr/>
          <p:nvPr/>
        </p:nvSpPr>
        <p:spPr>
          <a:xfrm>
            <a:off x="4178839" y="2557334"/>
            <a:ext cx="1103850" cy="1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800" dirty="0"/>
              <a:t>Track </a:t>
            </a:r>
            <a:r>
              <a:rPr lang="en-US" sz="800" b="1" dirty="0"/>
              <a:t>real-time energy &amp; battery</a:t>
            </a:r>
            <a:r>
              <a:rPr lang="en-US" sz="800" dirty="0"/>
              <a:t> stats on-chain</a:t>
            </a:r>
          </a:p>
        </p:txBody>
      </p:sp>
      <p:sp>
        <p:nvSpPr>
          <p:cNvPr id="198" name="Google Shape;766;p37">
            <a:extLst>
              <a:ext uri="{FF2B5EF4-FFF2-40B4-BE49-F238E27FC236}">
                <a16:creationId xmlns:a16="http://schemas.microsoft.com/office/drawing/2014/main" id="{BC4A6C5C-4C41-21E5-8E78-96F1A5CA42F0}"/>
              </a:ext>
            </a:extLst>
          </p:cNvPr>
          <p:cNvSpPr/>
          <p:nvPr/>
        </p:nvSpPr>
        <p:spPr>
          <a:xfrm>
            <a:off x="3489580" y="3479270"/>
            <a:ext cx="1589400" cy="400050"/>
          </a:xfrm>
          <a:prstGeom prst="roundRect">
            <a:avLst>
              <a:gd name="adj" fmla="val 91286"/>
            </a:avLst>
          </a:prstGeom>
          <a:solidFill>
            <a:srgbClr val="FFFFFF"/>
          </a:solidFill>
          <a:ln w="12700" cap="flat" cmpd="sng">
            <a:solidFill>
              <a:srgbClr val="000000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199" name="Google Shape;767;p37">
            <a:extLst>
              <a:ext uri="{FF2B5EF4-FFF2-40B4-BE49-F238E27FC236}">
                <a16:creationId xmlns:a16="http://schemas.microsoft.com/office/drawing/2014/main" id="{F622CF76-BC1C-4404-89C9-99AE238B8E1E}"/>
              </a:ext>
            </a:extLst>
          </p:cNvPr>
          <p:cNvSpPr/>
          <p:nvPr/>
        </p:nvSpPr>
        <p:spPr>
          <a:xfrm>
            <a:off x="3603880" y="3765020"/>
            <a:ext cx="171450" cy="171450"/>
          </a:xfrm>
          <a:prstGeom prst="roundRect">
            <a:avLst>
              <a:gd name="adj" fmla="val 1041000"/>
            </a:avLst>
          </a:prstGeom>
          <a:solidFill>
            <a:srgbClr val="4FC079"/>
          </a:solidFill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201" name="Google Shape;768;p37">
            <a:extLst>
              <a:ext uri="{FF2B5EF4-FFF2-40B4-BE49-F238E27FC236}">
                <a16:creationId xmlns:a16="http://schemas.microsoft.com/office/drawing/2014/main" id="{E3BF7E69-21C5-FC0C-2556-AE73E1E61D6B}"/>
              </a:ext>
            </a:extLst>
          </p:cNvPr>
          <p:cNvSpPr/>
          <p:nvPr/>
        </p:nvSpPr>
        <p:spPr>
          <a:xfrm>
            <a:off x="3738293" y="3507695"/>
            <a:ext cx="1103850" cy="1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800" dirty="0"/>
              <a:t>Release </a:t>
            </a:r>
            <a:r>
              <a:rPr lang="en-US" sz="800" b="1" dirty="0" err="1"/>
              <a:t>Tokenomics</a:t>
            </a:r>
            <a:r>
              <a:rPr lang="en-US" sz="800" b="1" dirty="0"/>
              <a:t> v2</a:t>
            </a:r>
            <a:r>
              <a:rPr lang="en-US" sz="800" dirty="0"/>
              <a:t> + pilot </a:t>
            </a:r>
            <a:r>
              <a:rPr lang="en-US" sz="800" b="1" dirty="0"/>
              <a:t>DAO governance</a:t>
            </a:r>
            <a:endParaRPr lang="en-US" sz="800" dirty="0"/>
          </a:p>
        </p:txBody>
      </p:sp>
      <p:sp>
        <p:nvSpPr>
          <p:cNvPr id="206" name="Google Shape;766;p37">
            <a:extLst>
              <a:ext uri="{FF2B5EF4-FFF2-40B4-BE49-F238E27FC236}">
                <a16:creationId xmlns:a16="http://schemas.microsoft.com/office/drawing/2014/main" id="{DC7C6A39-53B4-7AE0-AC94-B2CAC5F1B7DD}"/>
              </a:ext>
            </a:extLst>
          </p:cNvPr>
          <p:cNvSpPr/>
          <p:nvPr/>
        </p:nvSpPr>
        <p:spPr>
          <a:xfrm>
            <a:off x="4228908" y="3927501"/>
            <a:ext cx="1589400" cy="400050"/>
          </a:xfrm>
          <a:prstGeom prst="roundRect">
            <a:avLst>
              <a:gd name="adj" fmla="val 91286"/>
            </a:avLst>
          </a:prstGeom>
          <a:solidFill>
            <a:srgbClr val="FFFFFF"/>
          </a:solidFill>
          <a:ln w="12700" cap="flat" cmpd="sng">
            <a:solidFill>
              <a:srgbClr val="000000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207" name="Google Shape;767;p37">
            <a:extLst>
              <a:ext uri="{FF2B5EF4-FFF2-40B4-BE49-F238E27FC236}">
                <a16:creationId xmlns:a16="http://schemas.microsoft.com/office/drawing/2014/main" id="{13032195-4775-3545-B03C-ADD2FBE553A7}"/>
              </a:ext>
            </a:extLst>
          </p:cNvPr>
          <p:cNvSpPr/>
          <p:nvPr/>
        </p:nvSpPr>
        <p:spPr>
          <a:xfrm>
            <a:off x="4343208" y="4213251"/>
            <a:ext cx="171450" cy="171450"/>
          </a:xfrm>
          <a:prstGeom prst="roundRect">
            <a:avLst>
              <a:gd name="adj" fmla="val 1041000"/>
            </a:avLst>
          </a:prstGeom>
          <a:solidFill>
            <a:srgbClr val="4FC079"/>
          </a:solidFill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209" name="Google Shape;768;p37">
            <a:extLst>
              <a:ext uri="{FF2B5EF4-FFF2-40B4-BE49-F238E27FC236}">
                <a16:creationId xmlns:a16="http://schemas.microsoft.com/office/drawing/2014/main" id="{E6E27228-AAF9-205B-4E76-F79EED96F1F4}"/>
              </a:ext>
            </a:extLst>
          </p:cNvPr>
          <p:cNvSpPr/>
          <p:nvPr/>
        </p:nvSpPr>
        <p:spPr>
          <a:xfrm>
            <a:off x="4332423" y="3956728"/>
            <a:ext cx="1413851" cy="99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800" dirty="0"/>
              <a:t>Go live with </a:t>
            </a:r>
            <a:r>
              <a:rPr lang="en-US" sz="800" b="1" dirty="0"/>
              <a:t>revenue streams</a:t>
            </a:r>
            <a:r>
              <a:rPr lang="en-US" sz="800" dirty="0"/>
              <a:t>: marketplace fees, B2B licensing, subscriptions</a:t>
            </a:r>
          </a:p>
        </p:txBody>
      </p:sp>
      <p:sp>
        <p:nvSpPr>
          <p:cNvPr id="210" name="Google Shape;775;p37">
            <a:extLst>
              <a:ext uri="{FF2B5EF4-FFF2-40B4-BE49-F238E27FC236}">
                <a16:creationId xmlns:a16="http://schemas.microsoft.com/office/drawing/2014/main" id="{B3013D90-81CA-04A9-8CDD-1709DFCD3115}"/>
              </a:ext>
            </a:extLst>
          </p:cNvPr>
          <p:cNvSpPr/>
          <p:nvPr/>
        </p:nvSpPr>
        <p:spPr>
          <a:xfrm>
            <a:off x="6992405" y="2193532"/>
            <a:ext cx="1589400" cy="400050"/>
          </a:xfrm>
          <a:prstGeom prst="roundRect">
            <a:avLst>
              <a:gd name="adj" fmla="val 91286"/>
            </a:avLst>
          </a:prstGeom>
          <a:solidFill>
            <a:srgbClr val="FFFFFF"/>
          </a:solidFill>
          <a:ln w="12700" cap="flat" cmpd="sng">
            <a:solidFill>
              <a:srgbClr val="000000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211" name="Google Shape;776;p37">
            <a:extLst>
              <a:ext uri="{FF2B5EF4-FFF2-40B4-BE49-F238E27FC236}">
                <a16:creationId xmlns:a16="http://schemas.microsoft.com/office/drawing/2014/main" id="{F5DA4C88-EA55-240D-9957-A7AFF028B7BD}"/>
              </a:ext>
            </a:extLst>
          </p:cNvPr>
          <p:cNvSpPr/>
          <p:nvPr/>
        </p:nvSpPr>
        <p:spPr>
          <a:xfrm>
            <a:off x="7106705" y="2479282"/>
            <a:ext cx="171450" cy="171450"/>
          </a:xfrm>
          <a:prstGeom prst="roundRect">
            <a:avLst>
              <a:gd name="adj" fmla="val 1041000"/>
            </a:avLst>
          </a:prstGeom>
          <a:solidFill>
            <a:srgbClr val="29878F"/>
          </a:solidFill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212" name="Google Shape;777;p37">
            <a:extLst>
              <a:ext uri="{FF2B5EF4-FFF2-40B4-BE49-F238E27FC236}">
                <a16:creationId xmlns:a16="http://schemas.microsoft.com/office/drawing/2014/main" id="{C44EF3A5-3CBD-F327-93B4-FC9BF0890D34}"/>
              </a:ext>
            </a:extLst>
          </p:cNvPr>
          <p:cNvSpPr/>
          <p:nvPr/>
        </p:nvSpPr>
        <p:spPr>
          <a:xfrm>
            <a:off x="7139931" y="2209011"/>
            <a:ext cx="1356374" cy="259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800" dirty="0"/>
              <a:t>Launch </a:t>
            </a:r>
            <a:r>
              <a:rPr lang="en-US" sz="800" b="1" dirty="0"/>
              <a:t>charging stations</a:t>
            </a:r>
            <a:r>
              <a:rPr lang="en-US" sz="800" dirty="0"/>
              <a:t> at gyms/events powered by user energy</a:t>
            </a:r>
          </a:p>
        </p:txBody>
      </p:sp>
      <p:sp>
        <p:nvSpPr>
          <p:cNvPr id="213" name="Google Shape;775;p37">
            <a:extLst>
              <a:ext uri="{FF2B5EF4-FFF2-40B4-BE49-F238E27FC236}">
                <a16:creationId xmlns:a16="http://schemas.microsoft.com/office/drawing/2014/main" id="{976555AB-2080-DDCA-3885-79B97A460FF7}"/>
              </a:ext>
            </a:extLst>
          </p:cNvPr>
          <p:cNvSpPr/>
          <p:nvPr/>
        </p:nvSpPr>
        <p:spPr>
          <a:xfrm>
            <a:off x="6873527" y="3158358"/>
            <a:ext cx="1589400" cy="400050"/>
          </a:xfrm>
          <a:prstGeom prst="roundRect">
            <a:avLst>
              <a:gd name="adj" fmla="val 91286"/>
            </a:avLst>
          </a:prstGeom>
          <a:solidFill>
            <a:srgbClr val="FFFFFF"/>
          </a:solidFill>
          <a:ln w="12700" cap="flat" cmpd="sng">
            <a:solidFill>
              <a:srgbClr val="000000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214" name="Google Shape;776;p37">
            <a:extLst>
              <a:ext uri="{FF2B5EF4-FFF2-40B4-BE49-F238E27FC236}">
                <a16:creationId xmlns:a16="http://schemas.microsoft.com/office/drawing/2014/main" id="{85E872FA-85E4-B8EA-FA0B-946FADAEA46A}"/>
              </a:ext>
            </a:extLst>
          </p:cNvPr>
          <p:cNvSpPr/>
          <p:nvPr/>
        </p:nvSpPr>
        <p:spPr>
          <a:xfrm>
            <a:off x="6987827" y="3444108"/>
            <a:ext cx="171450" cy="171450"/>
          </a:xfrm>
          <a:prstGeom prst="roundRect">
            <a:avLst>
              <a:gd name="adj" fmla="val 1041000"/>
            </a:avLst>
          </a:prstGeom>
          <a:solidFill>
            <a:srgbClr val="29878F"/>
          </a:solidFill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215" name="Google Shape;777;p37">
            <a:extLst>
              <a:ext uri="{FF2B5EF4-FFF2-40B4-BE49-F238E27FC236}">
                <a16:creationId xmlns:a16="http://schemas.microsoft.com/office/drawing/2014/main" id="{065BEDBA-697C-D55C-5005-24EA69BD4AB9}"/>
              </a:ext>
            </a:extLst>
          </p:cNvPr>
          <p:cNvSpPr/>
          <p:nvPr/>
        </p:nvSpPr>
        <p:spPr>
          <a:xfrm>
            <a:off x="7034487" y="3256733"/>
            <a:ext cx="1342940" cy="176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800" dirty="0"/>
              <a:t>Global </a:t>
            </a:r>
            <a:r>
              <a:rPr lang="en-US" sz="800" b="1" dirty="0"/>
              <a:t>leaderboards &amp; real-world prize challenges</a:t>
            </a:r>
            <a:endParaRPr lang="en-US" sz="800" dirty="0"/>
          </a:p>
        </p:txBody>
      </p:sp>
      <p:sp>
        <p:nvSpPr>
          <p:cNvPr id="216" name="Google Shape;775;p37">
            <a:extLst>
              <a:ext uri="{FF2B5EF4-FFF2-40B4-BE49-F238E27FC236}">
                <a16:creationId xmlns:a16="http://schemas.microsoft.com/office/drawing/2014/main" id="{526655DC-2E39-6B98-A006-625A3EC99688}"/>
              </a:ext>
            </a:extLst>
          </p:cNvPr>
          <p:cNvSpPr/>
          <p:nvPr/>
        </p:nvSpPr>
        <p:spPr>
          <a:xfrm>
            <a:off x="7272553" y="3687169"/>
            <a:ext cx="1589400" cy="400050"/>
          </a:xfrm>
          <a:prstGeom prst="roundRect">
            <a:avLst>
              <a:gd name="adj" fmla="val 91286"/>
            </a:avLst>
          </a:prstGeom>
          <a:solidFill>
            <a:srgbClr val="FFFFFF"/>
          </a:solidFill>
          <a:ln w="12700" cap="flat" cmpd="sng">
            <a:solidFill>
              <a:srgbClr val="000000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217" name="Google Shape;776;p37">
            <a:extLst>
              <a:ext uri="{FF2B5EF4-FFF2-40B4-BE49-F238E27FC236}">
                <a16:creationId xmlns:a16="http://schemas.microsoft.com/office/drawing/2014/main" id="{45035CAB-3B32-E4E2-559A-735141AD5E30}"/>
              </a:ext>
            </a:extLst>
          </p:cNvPr>
          <p:cNvSpPr/>
          <p:nvPr/>
        </p:nvSpPr>
        <p:spPr>
          <a:xfrm>
            <a:off x="7386853" y="3972919"/>
            <a:ext cx="171450" cy="171450"/>
          </a:xfrm>
          <a:prstGeom prst="roundRect">
            <a:avLst>
              <a:gd name="adj" fmla="val 1041000"/>
            </a:avLst>
          </a:prstGeom>
          <a:solidFill>
            <a:srgbClr val="29878F"/>
          </a:solidFill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218" name="Google Shape;777;p37">
            <a:extLst>
              <a:ext uri="{FF2B5EF4-FFF2-40B4-BE49-F238E27FC236}">
                <a16:creationId xmlns:a16="http://schemas.microsoft.com/office/drawing/2014/main" id="{FC0561EB-E0B1-23B0-F705-F5E277CE6F75}"/>
              </a:ext>
            </a:extLst>
          </p:cNvPr>
          <p:cNvSpPr/>
          <p:nvPr/>
        </p:nvSpPr>
        <p:spPr>
          <a:xfrm>
            <a:off x="7378735" y="3708821"/>
            <a:ext cx="1397718" cy="25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800" b="1" dirty="0"/>
              <a:t>Become the global standard</a:t>
            </a:r>
            <a:r>
              <a:rPr lang="en-US" sz="800" dirty="0"/>
              <a:t> for movement-based green incentives</a:t>
            </a:r>
          </a:p>
        </p:txBody>
      </p:sp>
      <p:pic>
        <p:nvPicPr>
          <p:cNvPr id="219" name="Picture 218" descr="A red location pin with a black background&#10;&#10;AI-generated content may be incorrect.">
            <a:extLst>
              <a:ext uri="{FF2B5EF4-FFF2-40B4-BE49-F238E27FC236}">
                <a16:creationId xmlns:a16="http://schemas.microsoft.com/office/drawing/2014/main" id="{08231FD3-B508-3505-A190-8F0F29F025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539" y="3770290"/>
            <a:ext cx="392237" cy="335584"/>
          </a:xfrm>
          <a:prstGeom prst="rect">
            <a:avLst/>
          </a:prstGeom>
        </p:spPr>
      </p:pic>
      <p:cxnSp>
        <p:nvCxnSpPr>
          <p:cNvPr id="220" name="Connector: Curved 219">
            <a:extLst>
              <a:ext uri="{FF2B5EF4-FFF2-40B4-BE49-F238E27FC236}">
                <a16:creationId xmlns:a16="http://schemas.microsoft.com/office/drawing/2014/main" id="{C00CADC7-608A-5422-152D-8F9B27D7DAE4}"/>
              </a:ext>
            </a:extLst>
          </p:cNvPr>
          <p:cNvCxnSpPr>
            <a:cxnSpLocks/>
            <a:stCxn id="219" idx="2"/>
            <a:endCxn id="221" idx="1"/>
          </p:cNvCxnSpPr>
          <p:nvPr/>
        </p:nvCxnSpPr>
        <p:spPr>
          <a:xfrm rot="5400000" flipH="1" flipV="1">
            <a:off x="2276152" y="2943316"/>
            <a:ext cx="1211063" cy="1114053"/>
          </a:xfrm>
          <a:prstGeom prst="curvedConnector4">
            <a:avLst>
              <a:gd name="adj1" fmla="val -18876"/>
              <a:gd name="adj2" fmla="val 58802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21" name="Picture 220" descr="A red location pin with a black background&#10;&#10;AI-generated content may be incorrect.">
            <a:extLst>
              <a:ext uri="{FF2B5EF4-FFF2-40B4-BE49-F238E27FC236}">
                <a16:creationId xmlns:a16="http://schemas.microsoft.com/office/drawing/2014/main" id="{CE75FE4E-2F28-AB15-77D5-C65CE13C57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711" y="2727019"/>
            <a:ext cx="392237" cy="335584"/>
          </a:xfrm>
          <a:prstGeom prst="rect">
            <a:avLst/>
          </a:prstGeom>
        </p:spPr>
      </p:pic>
      <p:pic>
        <p:nvPicPr>
          <p:cNvPr id="222" name="Picture 221" descr="A red location pin with a black background&#10;&#10;AI-generated content may be incorrect.">
            <a:extLst>
              <a:ext uri="{FF2B5EF4-FFF2-40B4-BE49-F238E27FC236}">
                <a16:creationId xmlns:a16="http://schemas.microsoft.com/office/drawing/2014/main" id="{104B8A61-1F73-D5FD-A4D4-03D1744529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115" y="3756823"/>
            <a:ext cx="392237" cy="335584"/>
          </a:xfrm>
          <a:prstGeom prst="rect">
            <a:avLst/>
          </a:prstGeom>
        </p:spPr>
      </p:pic>
      <p:cxnSp>
        <p:nvCxnSpPr>
          <p:cNvPr id="223" name="Connector: Curved 222">
            <a:extLst>
              <a:ext uri="{FF2B5EF4-FFF2-40B4-BE49-F238E27FC236}">
                <a16:creationId xmlns:a16="http://schemas.microsoft.com/office/drawing/2014/main" id="{2E9C149E-0DF2-9C93-9E4D-459166BB2D33}"/>
              </a:ext>
            </a:extLst>
          </p:cNvPr>
          <p:cNvCxnSpPr>
            <a:cxnSpLocks/>
            <a:stCxn id="234" idx="3"/>
            <a:endCxn id="222" idx="1"/>
          </p:cNvCxnSpPr>
          <p:nvPr/>
        </p:nvCxnSpPr>
        <p:spPr>
          <a:xfrm>
            <a:off x="5750230" y="2390266"/>
            <a:ext cx="911885" cy="1534349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24" name="Picture 223" descr="A green tree with a black background&#10;&#10;AI-generated content may be incorrect.">
            <a:extLst>
              <a:ext uri="{FF2B5EF4-FFF2-40B4-BE49-F238E27FC236}">
                <a16:creationId xmlns:a16="http://schemas.microsoft.com/office/drawing/2014/main" id="{CC1E1668-DBA9-3317-501E-828A41A17A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933" y="2822637"/>
            <a:ext cx="392237" cy="335584"/>
          </a:xfrm>
          <a:prstGeom prst="rect">
            <a:avLst/>
          </a:prstGeom>
        </p:spPr>
      </p:pic>
      <p:pic>
        <p:nvPicPr>
          <p:cNvPr id="225" name="Picture 224" descr="A green tree with a black background&#10;&#10;AI-generated content may be incorrect.">
            <a:extLst>
              <a:ext uri="{FF2B5EF4-FFF2-40B4-BE49-F238E27FC236}">
                <a16:creationId xmlns:a16="http://schemas.microsoft.com/office/drawing/2014/main" id="{E3ACEF81-E959-1B06-3F67-33A5C7B848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056" y="2000514"/>
            <a:ext cx="392237" cy="335584"/>
          </a:xfrm>
          <a:prstGeom prst="rect">
            <a:avLst/>
          </a:prstGeom>
        </p:spPr>
      </p:pic>
      <p:pic>
        <p:nvPicPr>
          <p:cNvPr id="226" name="Picture 225" descr="A green tree with a black background&#10;&#10;AI-generated content may be incorrect.">
            <a:extLst>
              <a:ext uri="{FF2B5EF4-FFF2-40B4-BE49-F238E27FC236}">
                <a16:creationId xmlns:a16="http://schemas.microsoft.com/office/drawing/2014/main" id="{1C09D030-5E4A-089D-DF25-CFEB98D272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422" y="4043884"/>
            <a:ext cx="392237" cy="335584"/>
          </a:xfrm>
          <a:prstGeom prst="rect">
            <a:avLst/>
          </a:prstGeom>
        </p:spPr>
      </p:pic>
      <p:pic>
        <p:nvPicPr>
          <p:cNvPr id="227" name="Picture 226" descr="A green tree with a black background&#10;&#10;AI-generated content may be incorrect.">
            <a:extLst>
              <a:ext uri="{FF2B5EF4-FFF2-40B4-BE49-F238E27FC236}">
                <a16:creationId xmlns:a16="http://schemas.microsoft.com/office/drawing/2014/main" id="{B9FCDD3B-EAC1-CD3F-02A5-1E65D3193F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337" y="3842147"/>
            <a:ext cx="392237" cy="335584"/>
          </a:xfrm>
          <a:prstGeom prst="rect">
            <a:avLst/>
          </a:prstGeom>
        </p:spPr>
      </p:pic>
      <p:pic>
        <p:nvPicPr>
          <p:cNvPr id="228" name="Picture 227" descr="A green tree with a black background&#10;&#10;AI-generated content may be incorrect.">
            <a:extLst>
              <a:ext uri="{FF2B5EF4-FFF2-40B4-BE49-F238E27FC236}">
                <a16:creationId xmlns:a16="http://schemas.microsoft.com/office/drawing/2014/main" id="{0E325591-FDC1-515E-2F85-AD7EDCCC68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740" y="3167689"/>
            <a:ext cx="392237" cy="335584"/>
          </a:xfrm>
          <a:prstGeom prst="rect">
            <a:avLst/>
          </a:prstGeom>
        </p:spPr>
      </p:pic>
      <p:pic>
        <p:nvPicPr>
          <p:cNvPr id="234" name="Picture 233" descr="A red location pin with a black background&#10;&#10;AI-generated content may be incorrect.">
            <a:extLst>
              <a:ext uri="{FF2B5EF4-FFF2-40B4-BE49-F238E27FC236}">
                <a16:creationId xmlns:a16="http://schemas.microsoft.com/office/drawing/2014/main" id="{9FA9299D-2E7E-3B4F-1C9D-D1ED852543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993" y="2222474"/>
            <a:ext cx="392237" cy="335584"/>
          </a:xfrm>
          <a:prstGeom prst="rect">
            <a:avLst/>
          </a:prstGeom>
        </p:spPr>
      </p:pic>
      <p:sp>
        <p:nvSpPr>
          <p:cNvPr id="237" name="Google Shape;229;p29">
            <a:extLst>
              <a:ext uri="{FF2B5EF4-FFF2-40B4-BE49-F238E27FC236}">
                <a16:creationId xmlns:a16="http://schemas.microsoft.com/office/drawing/2014/main" id="{88185613-347A-CB11-55A5-189487FEBEAE}"/>
              </a:ext>
            </a:extLst>
          </p:cNvPr>
          <p:cNvSpPr/>
          <p:nvPr/>
        </p:nvSpPr>
        <p:spPr>
          <a:xfrm>
            <a:off x="458246" y="388579"/>
            <a:ext cx="5212636" cy="5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3000"/>
            </a:pPr>
            <a:r>
              <a:rPr lang="en-US" sz="2400" dirty="0">
                <a:solidFill>
                  <a:schemeClr val="bg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Roadmap &amp; Risk</a:t>
            </a:r>
            <a:endParaRPr lang="en-US" sz="24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29;p29">
            <a:extLst>
              <a:ext uri="{FF2B5EF4-FFF2-40B4-BE49-F238E27FC236}">
                <a16:creationId xmlns:a16="http://schemas.microsoft.com/office/drawing/2014/main" id="{B831F986-4A44-A0A8-40BC-4E07B56949E9}"/>
              </a:ext>
            </a:extLst>
          </p:cNvPr>
          <p:cNvSpPr/>
          <p:nvPr/>
        </p:nvSpPr>
        <p:spPr>
          <a:xfrm>
            <a:off x="556946" y="1025351"/>
            <a:ext cx="3495600" cy="71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3000"/>
            </a:pPr>
            <a:r>
              <a:rPr lang="en-US" sz="1800" dirty="0">
                <a:gradFill>
                  <a:gsLst>
                    <a:gs pos="0">
                      <a:srgbClr val="29878F"/>
                    </a:gs>
                    <a:gs pos="88000">
                      <a:srgbClr val="51AF75"/>
                    </a:gs>
                    <a:gs pos="98000">
                      <a:srgbClr val="79D65B"/>
                    </a:gs>
                  </a:gsLst>
                  <a:lin ang="10800000" scaled="1"/>
                </a:gradFill>
                <a:latin typeface="Archivo ExtraBold"/>
                <a:ea typeface="Calibri"/>
                <a:cs typeface="Archivo ExtraBold"/>
                <a:sym typeface="Archivo ExtraBold"/>
              </a:rPr>
              <a:t>Roadmap</a:t>
            </a:r>
            <a:endParaRPr lang="en-US" sz="1800" dirty="0">
              <a:gradFill>
                <a:gsLst>
                  <a:gs pos="0">
                    <a:srgbClr val="29878F"/>
                  </a:gs>
                  <a:gs pos="88000">
                    <a:srgbClr val="51AF75"/>
                  </a:gs>
                  <a:gs pos="98000">
                    <a:srgbClr val="79D65B"/>
                  </a:gs>
                </a:gsLst>
                <a:lin ang="10800000" scaled="1"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6084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9878F"/>
            </a:gs>
            <a:gs pos="88000">
              <a:srgbClr val="51AF75"/>
            </a:gs>
            <a:gs pos="98000">
              <a:srgbClr val="79D65B"/>
            </a:gs>
          </a:gsLst>
          <a:lin ang="10800000" scaled="1"/>
        </a:gradFill>
        <a:effectLst/>
      </p:bgPr>
    </p:bg>
    <p:spTree>
      <p:nvGrpSpPr>
        <p:cNvPr id="1" name="Shape 199">
          <a:extLst>
            <a:ext uri="{FF2B5EF4-FFF2-40B4-BE49-F238E27FC236}">
              <a16:creationId xmlns:a16="http://schemas.microsoft.com/office/drawing/2014/main" id="{95BB70EA-6C3E-975D-956B-0277620A9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D1D7DE6-EE24-A2F9-3A87-332B10A2C2B8}"/>
              </a:ext>
            </a:extLst>
          </p:cNvPr>
          <p:cNvSpPr/>
          <p:nvPr/>
        </p:nvSpPr>
        <p:spPr>
          <a:xfrm>
            <a:off x="142239" y="906779"/>
            <a:ext cx="8874199" cy="3526670"/>
          </a:xfrm>
          <a:prstGeom prst="roundRect">
            <a:avLst/>
          </a:prstGeom>
          <a:solidFill>
            <a:srgbClr val="EAEAE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oftRound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Google Shape;203;p28">
            <a:extLst>
              <a:ext uri="{FF2B5EF4-FFF2-40B4-BE49-F238E27FC236}">
                <a16:creationId xmlns:a16="http://schemas.microsoft.com/office/drawing/2014/main" id="{05CF15CB-2775-43E8-F522-69CAC3C88E39}"/>
              </a:ext>
            </a:extLst>
          </p:cNvPr>
          <p:cNvSpPr/>
          <p:nvPr/>
        </p:nvSpPr>
        <p:spPr>
          <a:xfrm>
            <a:off x="1930600" y="1129309"/>
            <a:ext cx="5286375" cy="185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1E5BDA9-864E-DCA7-9872-0A3F629F1937}"/>
              </a:ext>
            </a:extLst>
          </p:cNvPr>
          <p:cNvSpPr/>
          <p:nvPr/>
        </p:nvSpPr>
        <p:spPr>
          <a:xfrm>
            <a:off x="-37724" y="4575611"/>
            <a:ext cx="9182608" cy="608674"/>
          </a:xfrm>
          <a:prstGeom prst="rect">
            <a:avLst/>
          </a:prstGeom>
          <a:solidFill>
            <a:srgbClr val="EAEAE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Google Shape;265;p29">
            <a:extLst>
              <a:ext uri="{FF2B5EF4-FFF2-40B4-BE49-F238E27FC236}">
                <a16:creationId xmlns:a16="http://schemas.microsoft.com/office/drawing/2014/main" id="{8F7D3FA6-FBDC-23C3-D977-B40DEACBA940}"/>
              </a:ext>
            </a:extLst>
          </p:cNvPr>
          <p:cNvSpPr/>
          <p:nvPr/>
        </p:nvSpPr>
        <p:spPr>
          <a:xfrm>
            <a:off x="4147172" y="4717881"/>
            <a:ext cx="1016429" cy="256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chivo SemiBold"/>
              <a:buNone/>
            </a:pPr>
            <a:r>
              <a:rPr lang="en-US" sz="1600" b="0" i="0" u="none" strike="noStrike" cap="none" dirty="0" err="1">
                <a:gradFill flip="none" rotWithShape="1">
                  <a:gsLst>
                    <a:gs pos="23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  <a:tileRect/>
                </a:gra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  <a:sym typeface="Calibri"/>
              </a:rPr>
              <a:t>GreenGait</a:t>
            </a:r>
            <a:endParaRPr sz="1600" b="0" i="0" u="none" strike="noStrike" cap="none" dirty="0">
              <a:gradFill flip="none" rotWithShape="1">
                <a:gsLst>
                  <a:gs pos="23000">
                    <a:srgbClr val="79D65B"/>
                  </a:gs>
                  <a:gs pos="100000">
                    <a:srgbClr val="0A9CAB"/>
                  </a:gs>
                </a:gsLst>
                <a:lin ang="10800000" scaled="1"/>
                <a:tileRect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" name="Picture 48" descr="A hexagon with white text&#10;&#10;AI-generated content may be incorrect.">
            <a:extLst>
              <a:ext uri="{FF2B5EF4-FFF2-40B4-BE49-F238E27FC236}">
                <a16:creationId xmlns:a16="http://schemas.microsoft.com/office/drawing/2014/main" id="{10C3C95B-729B-5A7B-46BE-A66CE4661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632" y="4643840"/>
            <a:ext cx="382629" cy="382629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CD0D422-B60D-0E70-A881-0224C543A751}"/>
              </a:ext>
            </a:extLst>
          </p:cNvPr>
          <p:cNvSpPr/>
          <p:nvPr/>
        </p:nvSpPr>
        <p:spPr>
          <a:xfrm rot="6349471">
            <a:off x="8401201" y="-1124962"/>
            <a:ext cx="2027886" cy="2256368"/>
          </a:xfrm>
          <a:custGeom>
            <a:avLst/>
            <a:gdLst>
              <a:gd name="connsiteX0" fmla="*/ 1401219 w 2703848"/>
              <a:gd name="connsiteY0" fmla="*/ 0 h 3008491"/>
              <a:gd name="connsiteX1" fmla="*/ 1496286 w 2703848"/>
              <a:gd name="connsiteY1" fmla="*/ 14509 h 3008491"/>
              <a:gd name="connsiteX2" fmla="*/ 2703848 w 2703848"/>
              <a:gd name="connsiteY2" fmla="*/ 1496137 h 3008491"/>
              <a:gd name="connsiteX3" fmla="*/ 2635856 w 2703848"/>
              <a:gd name="connsiteY3" fmla="*/ 1945865 h 3008491"/>
              <a:gd name="connsiteX4" fmla="*/ 2592975 w 2703848"/>
              <a:gd name="connsiteY4" fmla="*/ 2063025 h 3008491"/>
              <a:gd name="connsiteX5" fmla="*/ 2585000 w 2703848"/>
              <a:gd name="connsiteY5" fmla="*/ 2084813 h 3008491"/>
              <a:gd name="connsiteX6" fmla="*/ 1780170 w 2703848"/>
              <a:gd name="connsiteY6" fmla="*/ 2889643 h 3008491"/>
              <a:gd name="connsiteX7" fmla="*/ 1695568 w 2703848"/>
              <a:gd name="connsiteY7" fmla="*/ 2920608 h 3008491"/>
              <a:gd name="connsiteX8" fmla="*/ 1641222 w 2703848"/>
              <a:gd name="connsiteY8" fmla="*/ 2940499 h 3008491"/>
              <a:gd name="connsiteX9" fmla="*/ 1191494 w 2703848"/>
              <a:gd name="connsiteY9" fmla="*/ 3008491 h 3008491"/>
              <a:gd name="connsiteX10" fmla="*/ 741766 w 2703848"/>
              <a:gd name="connsiteY10" fmla="*/ 2940499 h 3008491"/>
              <a:gd name="connsiteX11" fmla="*/ 710448 w 2703848"/>
              <a:gd name="connsiteY11" fmla="*/ 2929037 h 3008491"/>
              <a:gd name="connsiteX12" fmla="*/ 602818 w 2703848"/>
              <a:gd name="connsiteY12" fmla="*/ 2889643 h 3008491"/>
              <a:gd name="connsiteX13" fmla="*/ 229496 w 2703848"/>
              <a:gd name="connsiteY13" fmla="*/ 2663143 h 3008491"/>
              <a:gd name="connsiteX14" fmla="*/ 209725 w 2703848"/>
              <a:gd name="connsiteY14" fmla="*/ 2645174 h 3008491"/>
              <a:gd name="connsiteX15" fmla="*/ 122098 w 2703848"/>
              <a:gd name="connsiteY15" fmla="*/ 2565533 h 3008491"/>
              <a:gd name="connsiteX16" fmla="*/ 24488 w 2703848"/>
              <a:gd name="connsiteY16" fmla="*/ 2458135 h 3008491"/>
              <a:gd name="connsiteX17" fmla="*/ 0 w 2703848"/>
              <a:gd name="connsiteY17" fmla="*/ 2425387 h 3008491"/>
              <a:gd name="connsiteX18" fmla="*/ 55096 w 2703848"/>
              <a:gd name="connsiteY18" fmla="*/ 2433796 h 3008491"/>
              <a:gd name="connsiteX19" fmla="*/ 209725 w 2703848"/>
              <a:gd name="connsiteY19" fmla="*/ 2441604 h 3008491"/>
              <a:gd name="connsiteX20" fmla="*/ 364354 w 2703848"/>
              <a:gd name="connsiteY20" fmla="*/ 2433796 h 3008491"/>
              <a:gd name="connsiteX21" fmla="*/ 419449 w 2703848"/>
              <a:gd name="connsiteY21" fmla="*/ 2425387 h 3008491"/>
              <a:gd name="connsiteX22" fmla="*/ 514517 w 2703848"/>
              <a:gd name="connsiteY22" fmla="*/ 2410878 h 3008491"/>
              <a:gd name="connsiteX23" fmla="*/ 659453 w 2703848"/>
              <a:gd name="connsiteY23" fmla="*/ 2373612 h 3008491"/>
              <a:gd name="connsiteX24" fmla="*/ 713940 w 2703848"/>
              <a:gd name="connsiteY24" fmla="*/ 2353669 h 3008491"/>
              <a:gd name="connsiteX25" fmla="*/ 798401 w 2703848"/>
              <a:gd name="connsiteY25" fmla="*/ 2322756 h 3008491"/>
              <a:gd name="connsiteX26" fmla="*/ 1171723 w 2703848"/>
              <a:gd name="connsiteY26" fmla="*/ 2096256 h 3008491"/>
              <a:gd name="connsiteX27" fmla="*/ 1207747 w 2703848"/>
              <a:gd name="connsiteY27" fmla="*/ 2063516 h 3008491"/>
              <a:gd name="connsiteX28" fmla="*/ 1279121 w 2703848"/>
              <a:gd name="connsiteY28" fmla="*/ 1998646 h 3008491"/>
              <a:gd name="connsiteX29" fmla="*/ 1691353 w 2703848"/>
              <a:gd name="connsiteY29" fmla="*/ 1234042 h 3008491"/>
              <a:gd name="connsiteX30" fmla="*/ 1695710 w 2703848"/>
              <a:gd name="connsiteY30" fmla="*/ 1205494 h 3008491"/>
              <a:gd name="connsiteX31" fmla="*/ 1714271 w 2703848"/>
              <a:gd name="connsiteY31" fmla="*/ 1083879 h 3008491"/>
              <a:gd name="connsiteX32" fmla="*/ 1722079 w 2703848"/>
              <a:gd name="connsiteY32" fmla="*/ 929250 h 3008491"/>
              <a:gd name="connsiteX33" fmla="*/ 1463793 w 2703848"/>
              <a:gd name="connsiteY33" fmla="*/ 83679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3848" h="3008491">
                <a:moveTo>
                  <a:pt x="1401219" y="0"/>
                </a:moveTo>
                <a:lnTo>
                  <a:pt x="1496286" y="14509"/>
                </a:lnTo>
                <a:cubicBezTo>
                  <a:pt x="2185440" y="155530"/>
                  <a:pt x="2703848" y="765293"/>
                  <a:pt x="2703848" y="1496137"/>
                </a:cubicBezTo>
                <a:cubicBezTo>
                  <a:pt x="2703848" y="1652747"/>
                  <a:pt x="2680044" y="1803796"/>
                  <a:pt x="2635856" y="1945865"/>
                </a:cubicBezTo>
                <a:lnTo>
                  <a:pt x="2592975" y="2063025"/>
                </a:lnTo>
                <a:lnTo>
                  <a:pt x="2585000" y="2084813"/>
                </a:lnTo>
                <a:cubicBezTo>
                  <a:pt x="2431941" y="2446685"/>
                  <a:pt x="2142041" y="2736584"/>
                  <a:pt x="1780170" y="2889643"/>
                </a:cubicBezTo>
                <a:lnTo>
                  <a:pt x="1695568" y="2920608"/>
                </a:lnTo>
                <a:lnTo>
                  <a:pt x="1641222" y="2940499"/>
                </a:lnTo>
                <a:cubicBezTo>
                  <a:pt x="1499153" y="2984687"/>
                  <a:pt x="1348104" y="3008491"/>
                  <a:pt x="1191494" y="3008491"/>
                </a:cubicBezTo>
                <a:cubicBezTo>
                  <a:pt x="1034885" y="3008491"/>
                  <a:pt x="883835" y="2984687"/>
                  <a:pt x="741766" y="2940499"/>
                </a:cubicBezTo>
                <a:lnTo>
                  <a:pt x="710448" y="2929037"/>
                </a:lnTo>
                <a:lnTo>
                  <a:pt x="602818" y="2889643"/>
                </a:lnTo>
                <a:cubicBezTo>
                  <a:pt x="467116" y="2832246"/>
                  <a:pt x="341536" y="2755606"/>
                  <a:pt x="229496" y="2663143"/>
                </a:cubicBezTo>
                <a:lnTo>
                  <a:pt x="209725" y="2645174"/>
                </a:lnTo>
                <a:lnTo>
                  <a:pt x="122098" y="2565533"/>
                </a:lnTo>
                <a:cubicBezTo>
                  <a:pt x="87888" y="2531323"/>
                  <a:pt x="55309" y="2495481"/>
                  <a:pt x="24488" y="2458135"/>
                </a:cubicBezTo>
                <a:lnTo>
                  <a:pt x="0" y="2425387"/>
                </a:lnTo>
                <a:lnTo>
                  <a:pt x="55096" y="2433796"/>
                </a:lnTo>
                <a:cubicBezTo>
                  <a:pt x="105937" y="2438959"/>
                  <a:pt x="157522" y="2441604"/>
                  <a:pt x="209725" y="2441604"/>
                </a:cubicBezTo>
                <a:cubicBezTo>
                  <a:pt x="261928" y="2441604"/>
                  <a:pt x="313514" y="2438959"/>
                  <a:pt x="364354" y="2433796"/>
                </a:cubicBezTo>
                <a:lnTo>
                  <a:pt x="419449" y="2425387"/>
                </a:lnTo>
                <a:lnTo>
                  <a:pt x="514517" y="2410878"/>
                </a:lnTo>
                <a:cubicBezTo>
                  <a:pt x="563743" y="2400806"/>
                  <a:pt x="612097" y="2388341"/>
                  <a:pt x="659453" y="2373612"/>
                </a:cubicBezTo>
                <a:lnTo>
                  <a:pt x="713940" y="2353669"/>
                </a:lnTo>
                <a:lnTo>
                  <a:pt x="798401" y="2322756"/>
                </a:lnTo>
                <a:cubicBezTo>
                  <a:pt x="934103" y="2265359"/>
                  <a:pt x="1059684" y="2188719"/>
                  <a:pt x="1171723" y="2096256"/>
                </a:cubicBezTo>
                <a:lnTo>
                  <a:pt x="1207747" y="2063516"/>
                </a:lnTo>
                <a:lnTo>
                  <a:pt x="1279121" y="1998646"/>
                </a:lnTo>
                <a:cubicBezTo>
                  <a:pt x="1484383" y="1793384"/>
                  <a:pt x="1630916" y="1529394"/>
                  <a:pt x="1691353" y="1234042"/>
                </a:cubicBezTo>
                <a:lnTo>
                  <a:pt x="1695710" y="1205494"/>
                </a:lnTo>
                <a:lnTo>
                  <a:pt x="1714271" y="1083879"/>
                </a:lnTo>
                <a:cubicBezTo>
                  <a:pt x="1719434" y="1033039"/>
                  <a:pt x="1722079" y="981453"/>
                  <a:pt x="1722079" y="929250"/>
                </a:cubicBezTo>
                <a:cubicBezTo>
                  <a:pt x="1722079" y="616031"/>
                  <a:pt x="1626861" y="325052"/>
                  <a:pt x="1463793" y="83679"/>
                </a:cubicBezTo>
                <a:close/>
              </a:path>
            </a:pathLst>
          </a:custGeom>
          <a:solidFill>
            <a:srgbClr val="29878F"/>
          </a:solidFill>
          <a:ln>
            <a:solidFill>
              <a:srgbClr val="29878F"/>
            </a:solidFill>
          </a:ln>
          <a:effectLst>
            <a:outerShdw blurRad="190500" dist="190500" dir="48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 dirty="0">
              <a:effectLst>
                <a:outerShdw blurRad="190500" dist="1905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6B9BB31-BA87-335E-3063-03C2B43E881F}"/>
              </a:ext>
            </a:extLst>
          </p:cNvPr>
          <p:cNvSpPr/>
          <p:nvPr/>
        </p:nvSpPr>
        <p:spPr>
          <a:xfrm rot="2506641">
            <a:off x="8191225" y="-699635"/>
            <a:ext cx="2268531" cy="1559432"/>
          </a:xfrm>
          <a:custGeom>
            <a:avLst/>
            <a:gdLst>
              <a:gd name="connsiteX0" fmla="*/ 110874 w 3024708"/>
              <a:gd name="connsiteY0" fmla="*/ 0 h 2079242"/>
              <a:gd name="connsiteX1" fmla="*/ 118848 w 3024708"/>
              <a:gd name="connsiteY1" fmla="*/ 21788 h 2079242"/>
              <a:gd name="connsiteX2" fmla="*/ 258286 w 3024708"/>
              <a:gd name="connsiteY2" fmla="*/ 278683 h 2079242"/>
              <a:gd name="connsiteX3" fmla="*/ 320860 w 3024708"/>
              <a:gd name="connsiteY3" fmla="*/ 362362 h 2079242"/>
              <a:gd name="connsiteX4" fmla="*/ 345348 w 3024708"/>
              <a:gd name="connsiteY4" fmla="*/ 395110 h 2079242"/>
              <a:gd name="connsiteX5" fmla="*/ 442958 w 3024708"/>
              <a:gd name="connsiteY5" fmla="*/ 502508 h 2079242"/>
              <a:gd name="connsiteX6" fmla="*/ 530585 w 3024708"/>
              <a:gd name="connsiteY6" fmla="*/ 582149 h 2079242"/>
              <a:gd name="connsiteX7" fmla="*/ 550356 w 3024708"/>
              <a:gd name="connsiteY7" fmla="*/ 600118 h 2079242"/>
              <a:gd name="connsiteX8" fmla="*/ 923678 w 3024708"/>
              <a:gd name="connsiteY8" fmla="*/ 826618 h 2079242"/>
              <a:gd name="connsiteX9" fmla="*/ 1031308 w 3024708"/>
              <a:gd name="connsiteY9" fmla="*/ 866012 h 2079242"/>
              <a:gd name="connsiteX10" fmla="*/ 1062626 w 3024708"/>
              <a:gd name="connsiteY10" fmla="*/ 877474 h 2079242"/>
              <a:gd name="connsiteX11" fmla="*/ 1512354 w 3024708"/>
              <a:gd name="connsiteY11" fmla="*/ 945466 h 2079242"/>
              <a:gd name="connsiteX12" fmla="*/ 1962082 w 3024708"/>
              <a:gd name="connsiteY12" fmla="*/ 877474 h 2079242"/>
              <a:gd name="connsiteX13" fmla="*/ 2016428 w 3024708"/>
              <a:gd name="connsiteY13" fmla="*/ 857583 h 2079242"/>
              <a:gd name="connsiteX14" fmla="*/ 2101030 w 3024708"/>
              <a:gd name="connsiteY14" fmla="*/ 826618 h 2079242"/>
              <a:gd name="connsiteX15" fmla="*/ 2905860 w 3024708"/>
              <a:gd name="connsiteY15" fmla="*/ 21788 h 2079242"/>
              <a:gd name="connsiteX16" fmla="*/ 2913835 w 3024708"/>
              <a:gd name="connsiteY16" fmla="*/ 0 h 2079242"/>
              <a:gd name="connsiteX17" fmla="*/ 2956716 w 3024708"/>
              <a:gd name="connsiteY17" fmla="*/ 117160 h 2079242"/>
              <a:gd name="connsiteX18" fmla="*/ 3024708 w 3024708"/>
              <a:gd name="connsiteY18" fmla="*/ 566888 h 2079242"/>
              <a:gd name="connsiteX19" fmla="*/ 1817146 w 3024708"/>
              <a:gd name="connsiteY19" fmla="*/ 2048516 h 2079242"/>
              <a:gd name="connsiteX20" fmla="*/ 1722908 w 3024708"/>
              <a:gd name="connsiteY20" fmla="*/ 2062899 h 2079242"/>
              <a:gd name="connsiteX21" fmla="*/ 1666983 w 3024708"/>
              <a:gd name="connsiteY21" fmla="*/ 2071434 h 2079242"/>
              <a:gd name="connsiteX22" fmla="*/ 1512354 w 3024708"/>
              <a:gd name="connsiteY22" fmla="*/ 2079242 h 2079242"/>
              <a:gd name="connsiteX23" fmla="*/ 550356 w 3024708"/>
              <a:gd name="connsiteY23" fmla="*/ 1733894 h 2079242"/>
              <a:gd name="connsiteX24" fmla="*/ 530585 w 3024708"/>
              <a:gd name="connsiteY24" fmla="*/ 1715925 h 2079242"/>
              <a:gd name="connsiteX25" fmla="*/ 442958 w 3024708"/>
              <a:gd name="connsiteY25" fmla="*/ 1636284 h 2079242"/>
              <a:gd name="connsiteX26" fmla="*/ 30726 w 3024708"/>
              <a:gd name="connsiteY26" fmla="*/ 871680 h 2079242"/>
              <a:gd name="connsiteX27" fmla="*/ 29861 w 3024708"/>
              <a:gd name="connsiteY27" fmla="*/ 866012 h 2079242"/>
              <a:gd name="connsiteX28" fmla="*/ 7808 w 3024708"/>
              <a:gd name="connsiteY28" fmla="*/ 721517 h 2079242"/>
              <a:gd name="connsiteX29" fmla="*/ 0 w 3024708"/>
              <a:gd name="connsiteY29" fmla="*/ 566888 h 2079242"/>
              <a:gd name="connsiteX30" fmla="*/ 7808 w 3024708"/>
              <a:gd name="connsiteY30" fmla="*/ 412259 h 2079242"/>
              <a:gd name="connsiteX31" fmla="*/ 26369 w 3024708"/>
              <a:gd name="connsiteY31" fmla="*/ 290644 h 2079242"/>
              <a:gd name="connsiteX32" fmla="*/ 30726 w 3024708"/>
              <a:gd name="connsiteY32" fmla="*/ 262096 h 2079242"/>
              <a:gd name="connsiteX33" fmla="*/ 67992 w 3024708"/>
              <a:gd name="connsiteY33" fmla="*/ 11716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024708" h="2079242">
                <a:moveTo>
                  <a:pt x="110874" y="0"/>
                </a:moveTo>
                <a:lnTo>
                  <a:pt x="118848" y="21788"/>
                </a:lnTo>
                <a:cubicBezTo>
                  <a:pt x="157113" y="112256"/>
                  <a:pt x="203930" y="198226"/>
                  <a:pt x="258286" y="278683"/>
                </a:cubicBezTo>
                <a:lnTo>
                  <a:pt x="320860" y="362362"/>
                </a:lnTo>
                <a:lnTo>
                  <a:pt x="345348" y="395110"/>
                </a:lnTo>
                <a:cubicBezTo>
                  <a:pt x="376169" y="432456"/>
                  <a:pt x="408748" y="468298"/>
                  <a:pt x="442958" y="502508"/>
                </a:cubicBezTo>
                <a:lnTo>
                  <a:pt x="530585" y="582149"/>
                </a:lnTo>
                <a:lnTo>
                  <a:pt x="550356" y="600118"/>
                </a:lnTo>
                <a:cubicBezTo>
                  <a:pt x="662396" y="692581"/>
                  <a:pt x="787976" y="769221"/>
                  <a:pt x="923678" y="826618"/>
                </a:cubicBezTo>
                <a:lnTo>
                  <a:pt x="1031308" y="866012"/>
                </a:lnTo>
                <a:lnTo>
                  <a:pt x="1062626" y="877474"/>
                </a:lnTo>
                <a:cubicBezTo>
                  <a:pt x="1204695" y="921662"/>
                  <a:pt x="1355745" y="945466"/>
                  <a:pt x="1512354" y="945466"/>
                </a:cubicBezTo>
                <a:cubicBezTo>
                  <a:pt x="1668964" y="945466"/>
                  <a:pt x="1820013" y="921662"/>
                  <a:pt x="1962082" y="877474"/>
                </a:cubicBezTo>
                <a:lnTo>
                  <a:pt x="2016428" y="857583"/>
                </a:lnTo>
                <a:lnTo>
                  <a:pt x="2101030" y="826618"/>
                </a:lnTo>
                <a:cubicBezTo>
                  <a:pt x="2462901" y="673559"/>
                  <a:pt x="2752801" y="383660"/>
                  <a:pt x="2905860" y="21788"/>
                </a:cubicBezTo>
                <a:lnTo>
                  <a:pt x="2913835" y="0"/>
                </a:lnTo>
                <a:lnTo>
                  <a:pt x="2956716" y="117160"/>
                </a:lnTo>
                <a:cubicBezTo>
                  <a:pt x="3000904" y="259229"/>
                  <a:pt x="3024708" y="410279"/>
                  <a:pt x="3024708" y="566888"/>
                </a:cubicBezTo>
                <a:cubicBezTo>
                  <a:pt x="3024708" y="1297732"/>
                  <a:pt x="2506300" y="1907495"/>
                  <a:pt x="1817146" y="2048516"/>
                </a:cubicBezTo>
                <a:lnTo>
                  <a:pt x="1722908" y="2062899"/>
                </a:lnTo>
                <a:lnTo>
                  <a:pt x="1666983" y="2071434"/>
                </a:lnTo>
                <a:cubicBezTo>
                  <a:pt x="1616143" y="2076597"/>
                  <a:pt x="1564557" y="2079242"/>
                  <a:pt x="1512354" y="2079242"/>
                </a:cubicBezTo>
                <a:cubicBezTo>
                  <a:pt x="1146932" y="2079242"/>
                  <a:pt x="811781" y="1949640"/>
                  <a:pt x="550356" y="1733894"/>
                </a:cubicBezTo>
                <a:lnTo>
                  <a:pt x="530585" y="1715925"/>
                </a:lnTo>
                <a:lnTo>
                  <a:pt x="442958" y="1636284"/>
                </a:lnTo>
                <a:cubicBezTo>
                  <a:pt x="237697" y="1431022"/>
                  <a:pt x="91164" y="1167032"/>
                  <a:pt x="30726" y="871680"/>
                </a:cubicBezTo>
                <a:lnTo>
                  <a:pt x="29861" y="866012"/>
                </a:lnTo>
                <a:lnTo>
                  <a:pt x="7808" y="721517"/>
                </a:lnTo>
                <a:cubicBezTo>
                  <a:pt x="2645" y="670677"/>
                  <a:pt x="0" y="619091"/>
                  <a:pt x="0" y="566888"/>
                </a:cubicBezTo>
                <a:cubicBezTo>
                  <a:pt x="0" y="514685"/>
                  <a:pt x="2645" y="463100"/>
                  <a:pt x="7808" y="412259"/>
                </a:cubicBezTo>
                <a:lnTo>
                  <a:pt x="26369" y="290644"/>
                </a:lnTo>
                <a:lnTo>
                  <a:pt x="30726" y="262096"/>
                </a:lnTo>
                <a:cubicBezTo>
                  <a:pt x="40799" y="212871"/>
                  <a:pt x="53263" y="164517"/>
                  <a:pt x="67992" y="117160"/>
                </a:cubicBezTo>
                <a:close/>
              </a:path>
            </a:pathLst>
          </a:custGeom>
          <a:solidFill>
            <a:srgbClr val="28A6B2"/>
          </a:solidFill>
          <a:ln>
            <a:solidFill>
              <a:srgbClr val="28A6B2"/>
            </a:solidFill>
          </a:ln>
          <a:effectLst>
            <a:outerShdw blurRad="190500" dist="190500" dir="84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CEDACA1-00A9-0330-284D-02CED3D23A3C}"/>
              </a:ext>
            </a:extLst>
          </p:cNvPr>
          <p:cNvSpPr/>
          <p:nvPr/>
        </p:nvSpPr>
        <p:spPr>
          <a:xfrm>
            <a:off x="11179358" y="-3397600"/>
            <a:ext cx="2028508" cy="2256274"/>
          </a:xfrm>
          <a:custGeom>
            <a:avLst/>
            <a:gdLst>
              <a:gd name="connsiteX0" fmla="*/ 1301801 w 2704677"/>
              <a:gd name="connsiteY0" fmla="*/ 0 h 3008365"/>
              <a:gd name="connsiteX1" fmla="*/ 1240055 w 2704677"/>
              <a:gd name="connsiteY1" fmla="*/ 82572 h 3008365"/>
              <a:gd name="connsiteX2" fmla="*/ 1100617 w 2704677"/>
              <a:gd name="connsiteY2" fmla="*/ 339467 h 3008365"/>
              <a:gd name="connsiteX3" fmla="*/ 1092643 w 2704677"/>
              <a:gd name="connsiteY3" fmla="*/ 361255 h 3008365"/>
              <a:gd name="connsiteX4" fmla="*/ 1049761 w 2704677"/>
              <a:gd name="connsiteY4" fmla="*/ 478415 h 3008365"/>
              <a:gd name="connsiteX5" fmla="*/ 1012495 w 2704677"/>
              <a:gd name="connsiteY5" fmla="*/ 623351 h 3008365"/>
              <a:gd name="connsiteX6" fmla="*/ 1008138 w 2704677"/>
              <a:gd name="connsiteY6" fmla="*/ 651899 h 3008365"/>
              <a:gd name="connsiteX7" fmla="*/ 989577 w 2704677"/>
              <a:gd name="connsiteY7" fmla="*/ 773514 h 3008365"/>
              <a:gd name="connsiteX8" fmla="*/ 981769 w 2704677"/>
              <a:gd name="connsiteY8" fmla="*/ 928143 h 3008365"/>
              <a:gd name="connsiteX9" fmla="*/ 989577 w 2704677"/>
              <a:gd name="connsiteY9" fmla="*/ 1082772 h 3008365"/>
              <a:gd name="connsiteX10" fmla="*/ 1011630 w 2704677"/>
              <a:gd name="connsiteY10" fmla="*/ 1227267 h 3008365"/>
              <a:gd name="connsiteX11" fmla="*/ 1012495 w 2704677"/>
              <a:gd name="connsiteY11" fmla="*/ 1232935 h 3008365"/>
              <a:gd name="connsiteX12" fmla="*/ 1424727 w 2704677"/>
              <a:gd name="connsiteY12" fmla="*/ 1997539 h 3008365"/>
              <a:gd name="connsiteX13" fmla="*/ 1512354 w 2704677"/>
              <a:gd name="connsiteY13" fmla="*/ 2077180 h 3008365"/>
              <a:gd name="connsiteX14" fmla="*/ 1532125 w 2704677"/>
              <a:gd name="connsiteY14" fmla="*/ 2095149 h 3008365"/>
              <a:gd name="connsiteX15" fmla="*/ 2494123 w 2704677"/>
              <a:gd name="connsiteY15" fmla="*/ 2440497 h 3008365"/>
              <a:gd name="connsiteX16" fmla="*/ 2648752 w 2704677"/>
              <a:gd name="connsiteY16" fmla="*/ 2432689 h 3008365"/>
              <a:gd name="connsiteX17" fmla="*/ 2704677 w 2704677"/>
              <a:gd name="connsiteY17" fmla="*/ 2424154 h 3008365"/>
              <a:gd name="connsiteX18" fmla="*/ 2679360 w 2704677"/>
              <a:gd name="connsiteY18" fmla="*/ 2458009 h 3008365"/>
              <a:gd name="connsiteX19" fmla="*/ 1512354 w 2704677"/>
              <a:gd name="connsiteY19" fmla="*/ 3008365 h 3008365"/>
              <a:gd name="connsiteX20" fmla="*/ 345348 w 2704677"/>
              <a:gd name="connsiteY20" fmla="*/ 2458009 h 3008365"/>
              <a:gd name="connsiteX21" fmla="*/ 320032 w 2704677"/>
              <a:gd name="connsiteY21" fmla="*/ 2424154 h 3008365"/>
              <a:gd name="connsiteX22" fmla="*/ 258286 w 2704677"/>
              <a:gd name="connsiteY22" fmla="*/ 2341582 h 3008365"/>
              <a:gd name="connsiteX23" fmla="*/ 0 w 2704677"/>
              <a:gd name="connsiteY23" fmla="*/ 1496011 h 3008365"/>
              <a:gd name="connsiteX24" fmla="*/ 7808 w 2704677"/>
              <a:gd name="connsiteY24" fmla="*/ 1341382 h 3008365"/>
              <a:gd name="connsiteX25" fmla="*/ 26511 w 2704677"/>
              <a:gd name="connsiteY25" fmla="*/ 1218838 h 3008365"/>
              <a:gd name="connsiteX26" fmla="*/ 30726 w 2704677"/>
              <a:gd name="connsiteY26" fmla="*/ 1191219 h 3008365"/>
              <a:gd name="connsiteX27" fmla="*/ 442958 w 2704677"/>
              <a:gd name="connsiteY27" fmla="*/ 426615 h 3008365"/>
              <a:gd name="connsiteX28" fmla="*/ 514333 w 2704677"/>
              <a:gd name="connsiteY28" fmla="*/ 361746 h 3008365"/>
              <a:gd name="connsiteX29" fmla="*/ 550356 w 2704677"/>
              <a:gd name="connsiteY29" fmla="*/ 329005 h 3008365"/>
              <a:gd name="connsiteX30" fmla="*/ 923678 w 2704677"/>
              <a:gd name="connsiteY30" fmla="*/ 102505 h 3008365"/>
              <a:gd name="connsiteX31" fmla="*/ 1008280 w 2704677"/>
              <a:gd name="connsiteY31" fmla="*/ 71540 h 3008365"/>
              <a:gd name="connsiteX32" fmla="*/ 1062626 w 2704677"/>
              <a:gd name="connsiteY32" fmla="*/ 51649 h 3008365"/>
              <a:gd name="connsiteX33" fmla="*/ 1207562 w 2704677"/>
              <a:gd name="connsiteY33" fmla="*/ 14383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4677" h="3008365">
                <a:moveTo>
                  <a:pt x="1301801" y="0"/>
                </a:moveTo>
                <a:lnTo>
                  <a:pt x="1240055" y="82572"/>
                </a:lnTo>
                <a:cubicBezTo>
                  <a:pt x="1185699" y="163029"/>
                  <a:pt x="1138882" y="248999"/>
                  <a:pt x="1100617" y="339467"/>
                </a:cubicBezTo>
                <a:lnTo>
                  <a:pt x="1092643" y="361255"/>
                </a:lnTo>
                <a:lnTo>
                  <a:pt x="1049761" y="478415"/>
                </a:lnTo>
                <a:cubicBezTo>
                  <a:pt x="1035032" y="525772"/>
                  <a:pt x="1022568" y="574126"/>
                  <a:pt x="1012495" y="623351"/>
                </a:cubicBezTo>
                <a:lnTo>
                  <a:pt x="1008138" y="651899"/>
                </a:lnTo>
                <a:lnTo>
                  <a:pt x="989577" y="773514"/>
                </a:lnTo>
                <a:cubicBezTo>
                  <a:pt x="984414" y="824355"/>
                  <a:pt x="981769" y="875940"/>
                  <a:pt x="981769" y="928143"/>
                </a:cubicBezTo>
                <a:cubicBezTo>
                  <a:pt x="981769" y="980346"/>
                  <a:pt x="984414" y="1031932"/>
                  <a:pt x="989577" y="1082772"/>
                </a:cubicBezTo>
                <a:lnTo>
                  <a:pt x="1011630" y="1227267"/>
                </a:lnTo>
                <a:lnTo>
                  <a:pt x="1012495" y="1232935"/>
                </a:lnTo>
                <a:cubicBezTo>
                  <a:pt x="1072933" y="1528287"/>
                  <a:pt x="1219466" y="1792277"/>
                  <a:pt x="1424727" y="1997539"/>
                </a:cubicBezTo>
                <a:lnTo>
                  <a:pt x="1512354" y="2077180"/>
                </a:lnTo>
                <a:lnTo>
                  <a:pt x="1532125" y="2095149"/>
                </a:lnTo>
                <a:cubicBezTo>
                  <a:pt x="1793550" y="2310895"/>
                  <a:pt x="2128701" y="2440497"/>
                  <a:pt x="2494123" y="2440497"/>
                </a:cubicBezTo>
                <a:cubicBezTo>
                  <a:pt x="2546326" y="2440497"/>
                  <a:pt x="2597912" y="2437852"/>
                  <a:pt x="2648752" y="2432689"/>
                </a:cubicBezTo>
                <a:lnTo>
                  <a:pt x="2704677" y="2424154"/>
                </a:lnTo>
                <a:lnTo>
                  <a:pt x="2679360" y="2458009"/>
                </a:lnTo>
                <a:cubicBezTo>
                  <a:pt x="2401972" y="2794125"/>
                  <a:pt x="1982182" y="3008365"/>
                  <a:pt x="1512354" y="3008365"/>
                </a:cubicBezTo>
                <a:cubicBezTo>
                  <a:pt x="1042526" y="3008365"/>
                  <a:pt x="622736" y="2794125"/>
                  <a:pt x="345348" y="2458009"/>
                </a:cubicBezTo>
                <a:lnTo>
                  <a:pt x="320032" y="2424154"/>
                </a:lnTo>
                <a:lnTo>
                  <a:pt x="258286" y="2341582"/>
                </a:lnTo>
                <a:cubicBezTo>
                  <a:pt x="95218" y="2100209"/>
                  <a:pt x="0" y="1809230"/>
                  <a:pt x="0" y="1496011"/>
                </a:cubicBezTo>
                <a:cubicBezTo>
                  <a:pt x="0" y="1443808"/>
                  <a:pt x="2645" y="1392223"/>
                  <a:pt x="7808" y="1341382"/>
                </a:cubicBezTo>
                <a:lnTo>
                  <a:pt x="26511" y="1218838"/>
                </a:lnTo>
                <a:lnTo>
                  <a:pt x="30726" y="1191219"/>
                </a:lnTo>
                <a:cubicBezTo>
                  <a:pt x="91164" y="895867"/>
                  <a:pt x="237697" y="631877"/>
                  <a:pt x="442958" y="426615"/>
                </a:cubicBezTo>
                <a:lnTo>
                  <a:pt x="514333" y="361746"/>
                </a:lnTo>
                <a:lnTo>
                  <a:pt x="550356" y="329005"/>
                </a:lnTo>
                <a:cubicBezTo>
                  <a:pt x="662396" y="236543"/>
                  <a:pt x="787976" y="159902"/>
                  <a:pt x="923678" y="102505"/>
                </a:cubicBezTo>
                <a:lnTo>
                  <a:pt x="1008280" y="71540"/>
                </a:lnTo>
                <a:lnTo>
                  <a:pt x="1062626" y="51649"/>
                </a:lnTo>
                <a:cubicBezTo>
                  <a:pt x="1109983" y="36920"/>
                  <a:pt x="1158337" y="24456"/>
                  <a:pt x="1207562" y="14383"/>
                </a:cubicBezTo>
                <a:close/>
              </a:path>
            </a:pathLst>
          </a:custGeom>
          <a:solidFill>
            <a:srgbClr val="19A4A0"/>
          </a:solidFill>
          <a:ln>
            <a:solidFill>
              <a:srgbClr val="19A4A0"/>
            </a:solidFill>
          </a:ln>
          <a:effectLst>
            <a:outerShdw blurRad="190500" dist="190500" dir="9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16" name="Google Shape;265;p29">
            <a:extLst>
              <a:ext uri="{FF2B5EF4-FFF2-40B4-BE49-F238E27FC236}">
                <a16:creationId xmlns:a16="http://schemas.microsoft.com/office/drawing/2014/main" id="{51F61C55-B64C-7495-CD93-B927CC6D8BA6}"/>
              </a:ext>
            </a:extLst>
          </p:cNvPr>
          <p:cNvSpPr/>
          <p:nvPr/>
        </p:nvSpPr>
        <p:spPr>
          <a:xfrm>
            <a:off x="6748042" y="4722128"/>
            <a:ext cx="2268398" cy="25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chivo SemiBold"/>
              <a:buNone/>
            </a:pPr>
            <a:r>
              <a:rPr lang="en-US" sz="1600" i="0" u="none" strike="noStrike" cap="none" dirty="0">
                <a:gradFill>
                  <a:gsLst>
                    <a:gs pos="71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</a:gra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  <a:sym typeface="Calibri"/>
              </a:rPr>
              <a:t>0</a:t>
            </a:r>
            <a:r>
              <a:rPr lang="ro-RO" sz="1600" i="0" u="none" strike="noStrike" cap="none" dirty="0">
                <a:gradFill>
                  <a:gsLst>
                    <a:gs pos="71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</a:gra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  <a:sym typeface="Calibri"/>
              </a:rPr>
              <a:t>5</a:t>
            </a:r>
            <a:endParaRPr sz="1600" i="0" u="none" strike="noStrike" cap="none" dirty="0">
              <a:gradFill>
                <a:gsLst>
                  <a:gs pos="71000">
                    <a:srgbClr val="79D65B"/>
                  </a:gs>
                  <a:gs pos="100000">
                    <a:srgbClr val="0A9CAB"/>
                  </a:gs>
                </a:gsLst>
                <a:lin ang="10800000" scaled="1"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228;p29">
            <a:extLst>
              <a:ext uri="{FF2B5EF4-FFF2-40B4-BE49-F238E27FC236}">
                <a16:creationId xmlns:a16="http://schemas.microsoft.com/office/drawing/2014/main" id="{83748AC4-A918-B6EA-D601-42D04A32055B}"/>
              </a:ext>
            </a:extLst>
          </p:cNvPr>
          <p:cNvSpPr/>
          <p:nvPr/>
        </p:nvSpPr>
        <p:spPr>
          <a:xfrm>
            <a:off x="1500189" y="1284090"/>
            <a:ext cx="3400425" cy="207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61" name="Google Shape;230;p29">
            <a:extLst>
              <a:ext uri="{FF2B5EF4-FFF2-40B4-BE49-F238E27FC236}">
                <a16:creationId xmlns:a16="http://schemas.microsoft.com/office/drawing/2014/main" id="{D0ED92B3-48B2-C32A-0CCA-CF5731F69EA2}"/>
              </a:ext>
            </a:extLst>
          </p:cNvPr>
          <p:cNvSpPr/>
          <p:nvPr/>
        </p:nvSpPr>
        <p:spPr>
          <a:xfrm>
            <a:off x="1500189" y="2191347"/>
            <a:ext cx="2782575" cy="116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2" name="Google Shape;398;p32">
            <a:extLst>
              <a:ext uri="{FF2B5EF4-FFF2-40B4-BE49-F238E27FC236}">
                <a16:creationId xmlns:a16="http://schemas.microsoft.com/office/drawing/2014/main" id="{3DB3A5A7-580F-E921-D27C-64FF82EA6910}"/>
              </a:ext>
            </a:extLst>
          </p:cNvPr>
          <p:cNvSpPr/>
          <p:nvPr/>
        </p:nvSpPr>
        <p:spPr>
          <a:xfrm>
            <a:off x="1671639" y="1875236"/>
            <a:ext cx="5800725" cy="163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10" name="Google Shape;399;p32">
            <a:extLst>
              <a:ext uri="{FF2B5EF4-FFF2-40B4-BE49-F238E27FC236}">
                <a16:creationId xmlns:a16="http://schemas.microsoft.com/office/drawing/2014/main" id="{E32AD368-A8CE-A6BD-E63D-C9D98DD82A98}"/>
              </a:ext>
            </a:extLst>
          </p:cNvPr>
          <p:cNvSpPr/>
          <p:nvPr/>
        </p:nvSpPr>
        <p:spPr>
          <a:xfrm>
            <a:off x="1671639" y="1875236"/>
            <a:ext cx="1289475" cy="163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33" name="Google Shape;417;p32">
            <a:extLst>
              <a:ext uri="{FF2B5EF4-FFF2-40B4-BE49-F238E27FC236}">
                <a16:creationId xmlns:a16="http://schemas.microsoft.com/office/drawing/2014/main" id="{7490AB70-8C28-9DF0-104E-081151B20CA2}"/>
              </a:ext>
            </a:extLst>
          </p:cNvPr>
          <p:cNvSpPr/>
          <p:nvPr/>
        </p:nvSpPr>
        <p:spPr>
          <a:xfrm>
            <a:off x="3175400" y="1875236"/>
            <a:ext cx="1289475" cy="163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55" name="Google Shape;435;p32">
            <a:extLst>
              <a:ext uri="{FF2B5EF4-FFF2-40B4-BE49-F238E27FC236}">
                <a16:creationId xmlns:a16="http://schemas.microsoft.com/office/drawing/2014/main" id="{5FA69856-568D-DE99-0964-0060EE9DD028}"/>
              </a:ext>
            </a:extLst>
          </p:cNvPr>
          <p:cNvSpPr/>
          <p:nvPr/>
        </p:nvSpPr>
        <p:spPr>
          <a:xfrm>
            <a:off x="4679161" y="1875236"/>
            <a:ext cx="1289475" cy="163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208" name="Google Shape;453;p32">
            <a:extLst>
              <a:ext uri="{FF2B5EF4-FFF2-40B4-BE49-F238E27FC236}">
                <a16:creationId xmlns:a16="http://schemas.microsoft.com/office/drawing/2014/main" id="{85666440-F54A-55EF-AD1E-3D34CD077FEA}"/>
              </a:ext>
            </a:extLst>
          </p:cNvPr>
          <p:cNvSpPr/>
          <p:nvPr/>
        </p:nvSpPr>
        <p:spPr>
          <a:xfrm>
            <a:off x="6182922" y="1875236"/>
            <a:ext cx="1289475" cy="163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pic>
        <p:nvPicPr>
          <p:cNvPr id="11" name="Picture 10" descr="A money bag with a stack of coins&#10;&#10;AI-generated content may be incorrect.">
            <a:extLst>
              <a:ext uri="{FF2B5EF4-FFF2-40B4-BE49-F238E27FC236}">
                <a16:creationId xmlns:a16="http://schemas.microsoft.com/office/drawing/2014/main" id="{2A87F307-20D9-E46B-5155-423E73F90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0141" y="-2071659"/>
            <a:ext cx="451413" cy="451413"/>
          </a:xfrm>
          <a:prstGeom prst="rect">
            <a:avLst/>
          </a:prstGeom>
        </p:spPr>
      </p:pic>
      <p:pic>
        <p:nvPicPr>
          <p:cNvPr id="9" name="Picture 8" descr="A map with a path and a cross&#10;&#10;AI-generated content may be incorrect.">
            <a:extLst>
              <a:ext uri="{FF2B5EF4-FFF2-40B4-BE49-F238E27FC236}">
                <a16:creationId xmlns:a16="http://schemas.microsoft.com/office/drawing/2014/main" id="{B7134D7F-A31D-4F4D-4999-A0039D42B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3656" y="41725"/>
            <a:ext cx="425619" cy="425619"/>
          </a:xfrm>
          <a:prstGeom prst="rect">
            <a:avLst/>
          </a:prstGeom>
        </p:spPr>
      </p:pic>
      <p:pic>
        <p:nvPicPr>
          <p:cNvPr id="7" name="Picture 6" descr="A red and white rocket&#10;&#10;AI-generated content may be incorrect.">
            <a:extLst>
              <a:ext uri="{FF2B5EF4-FFF2-40B4-BE49-F238E27FC236}">
                <a16:creationId xmlns:a16="http://schemas.microsoft.com/office/drawing/2014/main" id="{47C51D91-BFB2-FBAB-33AD-626DAFB2CE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7180" y="-2071659"/>
            <a:ext cx="464220" cy="46422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85FFC87-B020-82FE-E3EF-9CD213DB7F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242093"/>
              </p:ext>
            </p:extLst>
          </p:nvPr>
        </p:nvGraphicFramePr>
        <p:xfrm>
          <a:off x="458246" y="1390343"/>
          <a:ext cx="8257484" cy="2895600"/>
        </p:xfrm>
        <a:graphic>
          <a:graphicData uri="http://schemas.openxmlformats.org/drawingml/2006/table">
            <a:tbl>
              <a:tblPr/>
              <a:tblGrid>
                <a:gridCol w="3334642">
                  <a:extLst>
                    <a:ext uri="{9D8B030D-6E8A-4147-A177-3AD203B41FA5}">
                      <a16:colId xmlns:a16="http://schemas.microsoft.com/office/drawing/2014/main" val="2686481146"/>
                    </a:ext>
                  </a:extLst>
                </a:gridCol>
                <a:gridCol w="4922842">
                  <a:extLst>
                    <a:ext uri="{9D8B030D-6E8A-4147-A177-3AD203B41FA5}">
                      <a16:colId xmlns:a16="http://schemas.microsoft.com/office/drawing/2014/main" val="3537809181"/>
                    </a:ext>
                  </a:extLst>
                </a:gridCol>
              </a:tblGrid>
              <a:tr h="297593">
                <a:tc>
                  <a:txBody>
                    <a:bodyPr/>
                    <a:lstStyle/>
                    <a:p>
                      <a:r>
                        <a:rPr lang="en-US" sz="1400"/>
                        <a:t>🚨 </a:t>
                      </a:r>
                      <a:r>
                        <a:rPr lang="en-US" sz="1400" b="1"/>
                        <a:t>Risk</a:t>
                      </a:r>
                      <a:endParaRPr lang="en-US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🧩 </a:t>
                      </a:r>
                      <a:r>
                        <a:rPr lang="en-US" sz="1400" b="1"/>
                        <a:t>Mitigation Strategy</a:t>
                      </a:r>
                      <a:endParaRPr lang="en-US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909171"/>
                  </a:ext>
                </a:extLst>
              </a:tr>
              <a:tr h="505908">
                <a:tc>
                  <a:txBody>
                    <a:bodyPr/>
                    <a:lstStyle/>
                    <a:p>
                      <a:r>
                        <a:rPr lang="en-US" sz="1400"/>
                        <a:t>🧢 </a:t>
                      </a:r>
                      <a:r>
                        <a:rPr lang="en-US" sz="1400" b="1"/>
                        <a:t>Hardware Adoption</a:t>
                      </a:r>
                      <a:endParaRPr lang="en-US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Use low-cost prototypes (ESP32), scale with modular design, partner with universities &amp; wearables brands.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073164"/>
                  </a:ext>
                </a:extLst>
              </a:tr>
              <a:tr h="505908">
                <a:tc>
                  <a:txBody>
                    <a:bodyPr/>
                    <a:lstStyle/>
                    <a:p>
                      <a:r>
                        <a:rPr lang="en-US" sz="1400" dirty="0"/>
                        <a:t>📉 </a:t>
                      </a:r>
                      <a:r>
                        <a:rPr lang="en-US" sz="1400" b="1" dirty="0"/>
                        <a:t>Token Volatility</a:t>
                      </a: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Prioritize utility-based rewards (discounts, access), implement stable conversions in marketplace.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091655"/>
                  </a:ext>
                </a:extLst>
              </a:tr>
              <a:tr h="505908">
                <a:tc>
                  <a:txBody>
                    <a:bodyPr/>
                    <a:lstStyle/>
                    <a:p>
                      <a:r>
                        <a:rPr lang="en-US" sz="1400"/>
                        <a:t>🔐 </a:t>
                      </a:r>
                      <a:r>
                        <a:rPr lang="en-US" sz="1400" b="1"/>
                        <a:t>Security &amp; Data Integrity</a:t>
                      </a:r>
                      <a:endParaRPr lang="en-US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Use mutual TLS + HMAC + hardware signatures; store step data transparently on-chain.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1460142"/>
                  </a:ext>
                </a:extLst>
              </a:tr>
              <a:tr h="505908">
                <a:tc>
                  <a:txBody>
                    <a:bodyPr/>
                    <a:lstStyle/>
                    <a:p>
                      <a:r>
                        <a:rPr lang="en-US" sz="1400"/>
                        <a:t>⚖️ </a:t>
                      </a:r>
                      <a:r>
                        <a:rPr lang="en-US" sz="1400" b="1"/>
                        <a:t>Regulatory Uncertainty</a:t>
                      </a:r>
                      <a:endParaRPr lang="en-US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Compliance-first design, legal review, utility-token model to avoid securities classification.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4178550"/>
                  </a:ext>
                </a:extLst>
              </a:tr>
              <a:tr h="505908">
                <a:tc>
                  <a:txBody>
                    <a:bodyPr/>
                    <a:lstStyle/>
                    <a:p>
                      <a:r>
                        <a:rPr lang="en-US" sz="1400" dirty="0"/>
                        <a:t>⚙️ </a:t>
                      </a:r>
                      <a:r>
                        <a:rPr lang="en-US" sz="1400" b="1" dirty="0"/>
                        <a:t>Scalability</a:t>
                      </a: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Built on Solana (high throughput); backend uses Rust microservices + lightweight MQTT.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7393993"/>
                  </a:ext>
                </a:extLst>
              </a:tr>
            </a:tbl>
          </a:graphicData>
        </a:graphic>
      </p:graphicFrame>
      <p:sp>
        <p:nvSpPr>
          <p:cNvPr id="19" name="Google Shape;229;p29">
            <a:extLst>
              <a:ext uri="{FF2B5EF4-FFF2-40B4-BE49-F238E27FC236}">
                <a16:creationId xmlns:a16="http://schemas.microsoft.com/office/drawing/2014/main" id="{B083A9FF-C8DC-867D-46B3-5A283C5E1FF6}"/>
              </a:ext>
            </a:extLst>
          </p:cNvPr>
          <p:cNvSpPr/>
          <p:nvPr/>
        </p:nvSpPr>
        <p:spPr>
          <a:xfrm>
            <a:off x="458246" y="388579"/>
            <a:ext cx="5212636" cy="5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3000"/>
            </a:pPr>
            <a:r>
              <a:rPr lang="en-US" sz="2400" dirty="0">
                <a:solidFill>
                  <a:schemeClr val="bg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Roadmap &amp; Risk</a:t>
            </a:r>
            <a:endParaRPr lang="en-US" sz="24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29;p29">
            <a:extLst>
              <a:ext uri="{FF2B5EF4-FFF2-40B4-BE49-F238E27FC236}">
                <a16:creationId xmlns:a16="http://schemas.microsoft.com/office/drawing/2014/main" id="{8B3543F6-E768-08DC-1DBB-3F2865F79877}"/>
              </a:ext>
            </a:extLst>
          </p:cNvPr>
          <p:cNvSpPr/>
          <p:nvPr/>
        </p:nvSpPr>
        <p:spPr>
          <a:xfrm>
            <a:off x="556946" y="1025351"/>
            <a:ext cx="3495600" cy="71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3000"/>
            </a:pPr>
            <a:r>
              <a:rPr lang="en-US" sz="1800" dirty="0">
                <a:gradFill>
                  <a:gsLst>
                    <a:gs pos="0">
                      <a:srgbClr val="29878F"/>
                    </a:gs>
                    <a:gs pos="88000">
                      <a:srgbClr val="51AF75"/>
                    </a:gs>
                    <a:gs pos="98000">
                      <a:srgbClr val="79D65B"/>
                    </a:gs>
                  </a:gsLst>
                  <a:lin ang="10800000" scaled="1"/>
                </a:gradFill>
                <a:latin typeface="Archivo ExtraBold"/>
                <a:ea typeface="Calibri"/>
                <a:cs typeface="Archivo ExtraBold"/>
                <a:sym typeface="Archivo ExtraBold"/>
              </a:rPr>
              <a:t>Risk &amp; Mitigation</a:t>
            </a:r>
            <a:endParaRPr lang="en-US" sz="1800" dirty="0">
              <a:gradFill>
                <a:gsLst>
                  <a:gs pos="0">
                    <a:srgbClr val="29878F"/>
                  </a:gs>
                  <a:gs pos="88000">
                    <a:srgbClr val="51AF75"/>
                  </a:gs>
                  <a:gs pos="98000">
                    <a:srgbClr val="79D65B"/>
                  </a:gs>
                </a:gsLst>
                <a:lin ang="10800000" scaled="1"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8499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/>
          <p:nvPr/>
        </p:nvSpPr>
        <p:spPr>
          <a:xfrm>
            <a:off x="1930600" y="1434109"/>
            <a:ext cx="5286375" cy="185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pic>
        <p:nvPicPr>
          <p:cNvPr id="22" name="Video 12" title="Bird's Eye View Of People Walking">
            <a:hlinkClick r:id="" action="ppaction://media"/>
            <a:extLst>
              <a:ext uri="{FF2B5EF4-FFF2-40B4-BE49-F238E27FC236}">
                <a16:creationId xmlns:a16="http://schemas.microsoft.com/office/drawing/2014/main" id="{C48B10F7-142A-A612-7FEA-8FB11C87D2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"/>
            <a:ext cx="9144000" cy="5143501"/>
          </a:xfrm>
          <a:prstGeom prst="rect">
            <a:avLst/>
          </a:prstGeom>
        </p:spPr>
      </p:pic>
      <p:sp>
        <p:nvSpPr>
          <p:cNvPr id="23" name="I">
            <a:extLst>
              <a:ext uri="{FF2B5EF4-FFF2-40B4-BE49-F238E27FC236}">
                <a16:creationId xmlns:a16="http://schemas.microsoft.com/office/drawing/2014/main" id="{511EEA1D-D264-4D31-3867-9A6590500A10}"/>
              </a:ext>
            </a:extLst>
          </p:cNvPr>
          <p:cNvSpPr txBox="1"/>
          <p:nvPr/>
        </p:nvSpPr>
        <p:spPr>
          <a:xfrm>
            <a:off x="4613631" y="2087873"/>
            <a:ext cx="117273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T</a:t>
            </a:r>
          </a:p>
        </p:txBody>
      </p:sp>
      <p:sp>
        <p:nvSpPr>
          <p:cNvPr id="24" name="A">
            <a:extLst>
              <a:ext uri="{FF2B5EF4-FFF2-40B4-BE49-F238E27FC236}">
                <a16:creationId xmlns:a16="http://schemas.microsoft.com/office/drawing/2014/main" id="{EAF63286-DD70-E9FA-37ED-56778CAF4025}"/>
              </a:ext>
            </a:extLst>
          </p:cNvPr>
          <p:cNvSpPr txBox="1"/>
          <p:nvPr/>
        </p:nvSpPr>
        <p:spPr>
          <a:xfrm>
            <a:off x="4318876" y="2087741"/>
            <a:ext cx="117273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I</a:t>
            </a:r>
          </a:p>
        </p:txBody>
      </p:sp>
      <p:sp>
        <p:nvSpPr>
          <p:cNvPr id="25" name="H">
            <a:extLst>
              <a:ext uri="{FF2B5EF4-FFF2-40B4-BE49-F238E27FC236}">
                <a16:creationId xmlns:a16="http://schemas.microsoft.com/office/drawing/2014/main" id="{FE125DBC-174B-49C0-9C29-6B57A8B9733A}"/>
              </a:ext>
            </a:extLst>
          </p:cNvPr>
          <p:cNvSpPr txBox="1"/>
          <p:nvPr/>
        </p:nvSpPr>
        <p:spPr>
          <a:xfrm>
            <a:off x="3476610" y="2097331"/>
            <a:ext cx="117273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A</a:t>
            </a:r>
          </a:p>
        </p:txBody>
      </p:sp>
      <p:sp>
        <p:nvSpPr>
          <p:cNvPr id="26" name="C2">
            <a:extLst>
              <a:ext uri="{FF2B5EF4-FFF2-40B4-BE49-F238E27FC236}">
                <a16:creationId xmlns:a16="http://schemas.microsoft.com/office/drawing/2014/main" id="{B3575BF9-A06E-B26C-8971-23FAF652F735}"/>
              </a:ext>
            </a:extLst>
          </p:cNvPr>
          <p:cNvSpPr txBox="1"/>
          <p:nvPr/>
        </p:nvSpPr>
        <p:spPr>
          <a:xfrm>
            <a:off x="2671966" y="2079059"/>
            <a:ext cx="117273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G</a:t>
            </a:r>
          </a:p>
        </p:txBody>
      </p:sp>
      <p:sp>
        <p:nvSpPr>
          <p:cNvPr id="27" name="K">
            <a:extLst>
              <a:ext uri="{FF2B5EF4-FFF2-40B4-BE49-F238E27FC236}">
                <a16:creationId xmlns:a16="http://schemas.microsoft.com/office/drawing/2014/main" id="{E12FFE2D-99E1-5D69-80B5-E835DE017241}"/>
              </a:ext>
            </a:extLst>
          </p:cNvPr>
          <p:cNvSpPr txBox="1"/>
          <p:nvPr/>
        </p:nvSpPr>
        <p:spPr>
          <a:xfrm>
            <a:off x="5074699" y="1146894"/>
            <a:ext cx="117273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N</a:t>
            </a:r>
          </a:p>
        </p:txBody>
      </p:sp>
      <p:sp>
        <p:nvSpPr>
          <p:cNvPr id="28" name="C">
            <a:extLst>
              <a:ext uri="{FF2B5EF4-FFF2-40B4-BE49-F238E27FC236}">
                <a16:creationId xmlns:a16="http://schemas.microsoft.com/office/drawing/2014/main" id="{06E46258-2B65-004E-E3D1-69E3FA7F3052}"/>
              </a:ext>
            </a:extLst>
          </p:cNvPr>
          <p:cNvSpPr txBox="1"/>
          <p:nvPr/>
        </p:nvSpPr>
        <p:spPr>
          <a:xfrm>
            <a:off x="4547641" y="1146895"/>
            <a:ext cx="117273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E</a:t>
            </a:r>
          </a:p>
        </p:txBody>
      </p:sp>
      <p:sp>
        <p:nvSpPr>
          <p:cNvPr id="29" name="O">
            <a:extLst>
              <a:ext uri="{FF2B5EF4-FFF2-40B4-BE49-F238E27FC236}">
                <a16:creationId xmlns:a16="http://schemas.microsoft.com/office/drawing/2014/main" id="{5F2E5930-6C5B-3193-632A-5376E9FE9D6A}"/>
              </a:ext>
            </a:extLst>
          </p:cNvPr>
          <p:cNvSpPr txBox="1"/>
          <p:nvPr/>
        </p:nvSpPr>
        <p:spPr>
          <a:xfrm>
            <a:off x="3985631" y="1139762"/>
            <a:ext cx="117273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E</a:t>
            </a:r>
          </a:p>
        </p:txBody>
      </p:sp>
      <p:sp>
        <p:nvSpPr>
          <p:cNvPr id="30" name="L">
            <a:extLst>
              <a:ext uri="{FF2B5EF4-FFF2-40B4-BE49-F238E27FC236}">
                <a16:creationId xmlns:a16="http://schemas.microsoft.com/office/drawing/2014/main" id="{CBF7E297-6ED3-9191-C9BE-AABAF298BAD6}"/>
              </a:ext>
            </a:extLst>
          </p:cNvPr>
          <p:cNvSpPr txBox="1"/>
          <p:nvPr/>
        </p:nvSpPr>
        <p:spPr>
          <a:xfrm>
            <a:off x="3405995" y="1149963"/>
            <a:ext cx="117273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R</a:t>
            </a:r>
          </a:p>
        </p:txBody>
      </p:sp>
      <p:sp>
        <p:nvSpPr>
          <p:cNvPr id="31" name="B">
            <a:extLst>
              <a:ext uri="{FF2B5EF4-FFF2-40B4-BE49-F238E27FC236}">
                <a16:creationId xmlns:a16="http://schemas.microsoft.com/office/drawing/2014/main" id="{ABC3361E-B485-3AAF-D561-90E9020E718C}"/>
              </a:ext>
            </a:extLst>
          </p:cNvPr>
          <p:cNvSpPr txBox="1"/>
          <p:nvPr/>
        </p:nvSpPr>
        <p:spPr>
          <a:xfrm>
            <a:off x="2669064" y="1140053"/>
            <a:ext cx="117273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G</a:t>
            </a:r>
          </a:p>
        </p:txBody>
      </p:sp>
      <p:pic>
        <p:nvPicPr>
          <p:cNvPr id="32" name="Picture 31" descr="A hexagon with white text&#10;&#10;AI-generated content may be incorrect.">
            <a:extLst>
              <a:ext uri="{FF2B5EF4-FFF2-40B4-BE49-F238E27FC236}">
                <a16:creationId xmlns:a16="http://schemas.microsoft.com/office/drawing/2014/main" id="{EA8F98DC-8491-35B2-B68C-01F216908E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974" y="2378997"/>
            <a:ext cx="1154417" cy="1154417"/>
          </a:xfrm>
          <a:prstGeom prst="rect">
            <a:avLst/>
          </a:prstGeom>
          <a:ln>
            <a:noFill/>
          </a:ln>
          <a:effectLst>
            <a:outerShdw blurRad="533400" dist="101600" dir="20700000" algn="tl" rotWithShape="0">
              <a:srgbClr val="000000">
                <a:alpha val="89000"/>
              </a:srgbClr>
            </a:outerShdw>
          </a:effectLst>
        </p:spPr>
      </p:pic>
      <p:sp>
        <p:nvSpPr>
          <p:cNvPr id="210" name="Google Shape;210;p28"/>
          <p:cNvSpPr/>
          <p:nvPr/>
        </p:nvSpPr>
        <p:spPr>
          <a:xfrm>
            <a:off x="1497430" y="3524615"/>
            <a:ext cx="6100423" cy="107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1500" dirty="0">
                <a:gradFill flip="none" rotWithShape="1">
                  <a:gsLst>
                    <a:gs pos="72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  <a:tileRect/>
                </a:gra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Move</a:t>
            </a:r>
            <a:r>
              <a:rPr lang="en-US" sz="1500" dirty="0"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to earn, live to </a:t>
            </a:r>
            <a:r>
              <a:rPr lang="en-US" sz="1500" dirty="0">
                <a:gradFill flip="none" rotWithShape="1">
                  <a:gsLst>
                    <a:gs pos="0">
                      <a:srgbClr val="79D65B"/>
                    </a:gs>
                    <a:gs pos="30000">
                      <a:srgbClr val="0A9CAB"/>
                    </a:gs>
                  </a:gsLst>
                  <a:lin ang="10800000" scaled="1"/>
                  <a:tileRect/>
                </a:gra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sustain</a:t>
            </a:r>
          </a:p>
          <a:p>
            <a:pPr algn="ctr"/>
            <a:r>
              <a:rPr lang="en-US" sz="1500" dirty="0">
                <a:gradFill flip="none" rotWithShape="1">
                  <a:gsLst>
                    <a:gs pos="69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  <a:tileRect/>
                </a:gra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powered</a:t>
            </a:r>
            <a:r>
              <a:rPr lang="en-US" sz="1500" dirty="0"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by motion, secured by </a:t>
            </a:r>
            <a:r>
              <a:rPr lang="en-US" sz="1500" dirty="0">
                <a:gradFill flip="none" rotWithShape="1">
                  <a:gsLst>
                    <a:gs pos="0">
                      <a:srgbClr val="79D65B"/>
                    </a:gs>
                    <a:gs pos="30000">
                      <a:srgbClr val="0A9CAB"/>
                    </a:gs>
                  </a:gsLst>
                  <a:lin ang="10800000" scaled="1"/>
                  <a:tileRect/>
                </a:gra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blockchain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4CE79F6-5BE6-E1A2-2911-9F9DE2F0C67F}"/>
              </a:ext>
            </a:extLst>
          </p:cNvPr>
          <p:cNvSpPr/>
          <p:nvPr/>
        </p:nvSpPr>
        <p:spPr>
          <a:xfrm>
            <a:off x="-3536388" y="-1437867"/>
            <a:ext cx="2028508" cy="2256274"/>
          </a:xfrm>
          <a:custGeom>
            <a:avLst/>
            <a:gdLst>
              <a:gd name="connsiteX0" fmla="*/ 1301801 w 2704677"/>
              <a:gd name="connsiteY0" fmla="*/ 0 h 3008365"/>
              <a:gd name="connsiteX1" fmla="*/ 1240055 w 2704677"/>
              <a:gd name="connsiteY1" fmla="*/ 82572 h 3008365"/>
              <a:gd name="connsiteX2" fmla="*/ 1100617 w 2704677"/>
              <a:gd name="connsiteY2" fmla="*/ 339467 h 3008365"/>
              <a:gd name="connsiteX3" fmla="*/ 1092643 w 2704677"/>
              <a:gd name="connsiteY3" fmla="*/ 361255 h 3008365"/>
              <a:gd name="connsiteX4" fmla="*/ 1049761 w 2704677"/>
              <a:gd name="connsiteY4" fmla="*/ 478415 h 3008365"/>
              <a:gd name="connsiteX5" fmla="*/ 1012495 w 2704677"/>
              <a:gd name="connsiteY5" fmla="*/ 623351 h 3008365"/>
              <a:gd name="connsiteX6" fmla="*/ 1008138 w 2704677"/>
              <a:gd name="connsiteY6" fmla="*/ 651899 h 3008365"/>
              <a:gd name="connsiteX7" fmla="*/ 989577 w 2704677"/>
              <a:gd name="connsiteY7" fmla="*/ 773514 h 3008365"/>
              <a:gd name="connsiteX8" fmla="*/ 981769 w 2704677"/>
              <a:gd name="connsiteY8" fmla="*/ 928143 h 3008365"/>
              <a:gd name="connsiteX9" fmla="*/ 989577 w 2704677"/>
              <a:gd name="connsiteY9" fmla="*/ 1082772 h 3008365"/>
              <a:gd name="connsiteX10" fmla="*/ 1011630 w 2704677"/>
              <a:gd name="connsiteY10" fmla="*/ 1227267 h 3008365"/>
              <a:gd name="connsiteX11" fmla="*/ 1012495 w 2704677"/>
              <a:gd name="connsiteY11" fmla="*/ 1232935 h 3008365"/>
              <a:gd name="connsiteX12" fmla="*/ 1424727 w 2704677"/>
              <a:gd name="connsiteY12" fmla="*/ 1997539 h 3008365"/>
              <a:gd name="connsiteX13" fmla="*/ 1512354 w 2704677"/>
              <a:gd name="connsiteY13" fmla="*/ 2077180 h 3008365"/>
              <a:gd name="connsiteX14" fmla="*/ 1532125 w 2704677"/>
              <a:gd name="connsiteY14" fmla="*/ 2095149 h 3008365"/>
              <a:gd name="connsiteX15" fmla="*/ 2494123 w 2704677"/>
              <a:gd name="connsiteY15" fmla="*/ 2440497 h 3008365"/>
              <a:gd name="connsiteX16" fmla="*/ 2648752 w 2704677"/>
              <a:gd name="connsiteY16" fmla="*/ 2432689 h 3008365"/>
              <a:gd name="connsiteX17" fmla="*/ 2704677 w 2704677"/>
              <a:gd name="connsiteY17" fmla="*/ 2424154 h 3008365"/>
              <a:gd name="connsiteX18" fmla="*/ 2679360 w 2704677"/>
              <a:gd name="connsiteY18" fmla="*/ 2458009 h 3008365"/>
              <a:gd name="connsiteX19" fmla="*/ 1512354 w 2704677"/>
              <a:gd name="connsiteY19" fmla="*/ 3008365 h 3008365"/>
              <a:gd name="connsiteX20" fmla="*/ 345348 w 2704677"/>
              <a:gd name="connsiteY20" fmla="*/ 2458009 h 3008365"/>
              <a:gd name="connsiteX21" fmla="*/ 320032 w 2704677"/>
              <a:gd name="connsiteY21" fmla="*/ 2424154 h 3008365"/>
              <a:gd name="connsiteX22" fmla="*/ 258286 w 2704677"/>
              <a:gd name="connsiteY22" fmla="*/ 2341582 h 3008365"/>
              <a:gd name="connsiteX23" fmla="*/ 0 w 2704677"/>
              <a:gd name="connsiteY23" fmla="*/ 1496011 h 3008365"/>
              <a:gd name="connsiteX24" fmla="*/ 7808 w 2704677"/>
              <a:gd name="connsiteY24" fmla="*/ 1341382 h 3008365"/>
              <a:gd name="connsiteX25" fmla="*/ 26511 w 2704677"/>
              <a:gd name="connsiteY25" fmla="*/ 1218838 h 3008365"/>
              <a:gd name="connsiteX26" fmla="*/ 30726 w 2704677"/>
              <a:gd name="connsiteY26" fmla="*/ 1191219 h 3008365"/>
              <a:gd name="connsiteX27" fmla="*/ 442958 w 2704677"/>
              <a:gd name="connsiteY27" fmla="*/ 426615 h 3008365"/>
              <a:gd name="connsiteX28" fmla="*/ 514333 w 2704677"/>
              <a:gd name="connsiteY28" fmla="*/ 361746 h 3008365"/>
              <a:gd name="connsiteX29" fmla="*/ 550356 w 2704677"/>
              <a:gd name="connsiteY29" fmla="*/ 329005 h 3008365"/>
              <a:gd name="connsiteX30" fmla="*/ 923678 w 2704677"/>
              <a:gd name="connsiteY30" fmla="*/ 102505 h 3008365"/>
              <a:gd name="connsiteX31" fmla="*/ 1008280 w 2704677"/>
              <a:gd name="connsiteY31" fmla="*/ 71540 h 3008365"/>
              <a:gd name="connsiteX32" fmla="*/ 1062626 w 2704677"/>
              <a:gd name="connsiteY32" fmla="*/ 51649 h 3008365"/>
              <a:gd name="connsiteX33" fmla="*/ 1207562 w 2704677"/>
              <a:gd name="connsiteY33" fmla="*/ 14383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4677" h="3008365">
                <a:moveTo>
                  <a:pt x="1301801" y="0"/>
                </a:moveTo>
                <a:lnTo>
                  <a:pt x="1240055" y="82572"/>
                </a:lnTo>
                <a:cubicBezTo>
                  <a:pt x="1185699" y="163029"/>
                  <a:pt x="1138882" y="248999"/>
                  <a:pt x="1100617" y="339467"/>
                </a:cubicBezTo>
                <a:lnTo>
                  <a:pt x="1092643" y="361255"/>
                </a:lnTo>
                <a:lnTo>
                  <a:pt x="1049761" y="478415"/>
                </a:lnTo>
                <a:cubicBezTo>
                  <a:pt x="1035032" y="525772"/>
                  <a:pt x="1022568" y="574126"/>
                  <a:pt x="1012495" y="623351"/>
                </a:cubicBezTo>
                <a:lnTo>
                  <a:pt x="1008138" y="651899"/>
                </a:lnTo>
                <a:lnTo>
                  <a:pt x="989577" y="773514"/>
                </a:lnTo>
                <a:cubicBezTo>
                  <a:pt x="984414" y="824355"/>
                  <a:pt x="981769" y="875940"/>
                  <a:pt x="981769" y="928143"/>
                </a:cubicBezTo>
                <a:cubicBezTo>
                  <a:pt x="981769" y="980346"/>
                  <a:pt x="984414" y="1031932"/>
                  <a:pt x="989577" y="1082772"/>
                </a:cubicBezTo>
                <a:lnTo>
                  <a:pt x="1011630" y="1227267"/>
                </a:lnTo>
                <a:lnTo>
                  <a:pt x="1012495" y="1232935"/>
                </a:lnTo>
                <a:cubicBezTo>
                  <a:pt x="1072933" y="1528287"/>
                  <a:pt x="1219466" y="1792277"/>
                  <a:pt x="1424727" y="1997539"/>
                </a:cubicBezTo>
                <a:lnTo>
                  <a:pt x="1512354" y="2077180"/>
                </a:lnTo>
                <a:lnTo>
                  <a:pt x="1532125" y="2095149"/>
                </a:lnTo>
                <a:cubicBezTo>
                  <a:pt x="1793550" y="2310895"/>
                  <a:pt x="2128701" y="2440497"/>
                  <a:pt x="2494123" y="2440497"/>
                </a:cubicBezTo>
                <a:cubicBezTo>
                  <a:pt x="2546326" y="2440497"/>
                  <a:pt x="2597912" y="2437852"/>
                  <a:pt x="2648752" y="2432689"/>
                </a:cubicBezTo>
                <a:lnTo>
                  <a:pt x="2704677" y="2424154"/>
                </a:lnTo>
                <a:lnTo>
                  <a:pt x="2679360" y="2458009"/>
                </a:lnTo>
                <a:cubicBezTo>
                  <a:pt x="2401972" y="2794125"/>
                  <a:pt x="1982182" y="3008365"/>
                  <a:pt x="1512354" y="3008365"/>
                </a:cubicBezTo>
                <a:cubicBezTo>
                  <a:pt x="1042526" y="3008365"/>
                  <a:pt x="622736" y="2794125"/>
                  <a:pt x="345348" y="2458009"/>
                </a:cubicBezTo>
                <a:lnTo>
                  <a:pt x="320032" y="2424154"/>
                </a:lnTo>
                <a:lnTo>
                  <a:pt x="258286" y="2341582"/>
                </a:lnTo>
                <a:cubicBezTo>
                  <a:pt x="95218" y="2100209"/>
                  <a:pt x="0" y="1809230"/>
                  <a:pt x="0" y="1496011"/>
                </a:cubicBezTo>
                <a:cubicBezTo>
                  <a:pt x="0" y="1443808"/>
                  <a:pt x="2645" y="1392223"/>
                  <a:pt x="7808" y="1341382"/>
                </a:cubicBezTo>
                <a:lnTo>
                  <a:pt x="26511" y="1218838"/>
                </a:lnTo>
                <a:lnTo>
                  <a:pt x="30726" y="1191219"/>
                </a:lnTo>
                <a:cubicBezTo>
                  <a:pt x="91164" y="895867"/>
                  <a:pt x="237697" y="631877"/>
                  <a:pt x="442958" y="426615"/>
                </a:cubicBezTo>
                <a:lnTo>
                  <a:pt x="514333" y="361746"/>
                </a:lnTo>
                <a:lnTo>
                  <a:pt x="550356" y="329005"/>
                </a:lnTo>
                <a:cubicBezTo>
                  <a:pt x="662396" y="236543"/>
                  <a:pt x="787976" y="159902"/>
                  <a:pt x="923678" y="102505"/>
                </a:cubicBezTo>
                <a:lnTo>
                  <a:pt x="1008280" y="71540"/>
                </a:lnTo>
                <a:lnTo>
                  <a:pt x="1062626" y="51649"/>
                </a:lnTo>
                <a:cubicBezTo>
                  <a:pt x="1109983" y="36920"/>
                  <a:pt x="1158337" y="24456"/>
                  <a:pt x="1207562" y="14383"/>
                </a:cubicBezTo>
                <a:close/>
              </a:path>
            </a:pathLst>
          </a:custGeom>
          <a:solidFill>
            <a:srgbClr val="19A4A0"/>
          </a:solidFill>
          <a:ln>
            <a:solidFill>
              <a:srgbClr val="19A4A0"/>
            </a:solidFill>
          </a:ln>
          <a:effectLst>
            <a:outerShdw blurRad="190500" dist="190500" dir="9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B84E36BA-EB59-82FA-156E-9207CD423331}"/>
              </a:ext>
            </a:extLst>
          </p:cNvPr>
          <p:cNvSpPr/>
          <p:nvPr/>
        </p:nvSpPr>
        <p:spPr>
          <a:xfrm>
            <a:off x="-3656400" y="5747003"/>
            <a:ext cx="2268531" cy="1559432"/>
          </a:xfrm>
          <a:custGeom>
            <a:avLst/>
            <a:gdLst>
              <a:gd name="connsiteX0" fmla="*/ 110874 w 3024708"/>
              <a:gd name="connsiteY0" fmla="*/ 0 h 2079242"/>
              <a:gd name="connsiteX1" fmla="*/ 118848 w 3024708"/>
              <a:gd name="connsiteY1" fmla="*/ 21788 h 2079242"/>
              <a:gd name="connsiteX2" fmla="*/ 258286 w 3024708"/>
              <a:gd name="connsiteY2" fmla="*/ 278683 h 2079242"/>
              <a:gd name="connsiteX3" fmla="*/ 320860 w 3024708"/>
              <a:gd name="connsiteY3" fmla="*/ 362362 h 2079242"/>
              <a:gd name="connsiteX4" fmla="*/ 345348 w 3024708"/>
              <a:gd name="connsiteY4" fmla="*/ 395110 h 2079242"/>
              <a:gd name="connsiteX5" fmla="*/ 442958 w 3024708"/>
              <a:gd name="connsiteY5" fmla="*/ 502508 h 2079242"/>
              <a:gd name="connsiteX6" fmla="*/ 530585 w 3024708"/>
              <a:gd name="connsiteY6" fmla="*/ 582149 h 2079242"/>
              <a:gd name="connsiteX7" fmla="*/ 550356 w 3024708"/>
              <a:gd name="connsiteY7" fmla="*/ 600118 h 2079242"/>
              <a:gd name="connsiteX8" fmla="*/ 923678 w 3024708"/>
              <a:gd name="connsiteY8" fmla="*/ 826618 h 2079242"/>
              <a:gd name="connsiteX9" fmla="*/ 1031308 w 3024708"/>
              <a:gd name="connsiteY9" fmla="*/ 866012 h 2079242"/>
              <a:gd name="connsiteX10" fmla="*/ 1062626 w 3024708"/>
              <a:gd name="connsiteY10" fmla="*/ 877474 h 2079242"/>
              <a:gd name="connsiteX11" fmla="*/ 1512354 w 3024708"/>
              <a:gd name="connsiteY11" fmla="*/ 945466 h 2079242"/>
              <a:gd name="connsiteX12" fmla="*/ 1962082 w 3024708"/>
              <a:gd name="connsiteY12" fmla="*/ 877474 h 2079242"/>
              <a:gd name="connsiteX13" fmla="*/ 2016428 w 3024708"/>
              <a:gd name="connsiteY13" fmla="*/ 857583 h 2079242"/>
              <a:gd name="connsiteX14" fmla="*/ 2101030 w 3024708"/>
              <a:gd name="connsiteY14" fmla="*/ 826618 h 2079242"/>
              <a:gd name="connsiteX15" fmla="*/ 2905860 w 3024708"/>
              <a:gd name="connsiteY15" fmla="*/ 21788 h 2079242"/>
              <a:gd name="connsiteX16" fmla="*/ 2913835 w 3024708"/>
              <a:gd name="connsiteY16" fmla="*/ 0 h 2079242"/>
              <a:gd name="connsiteX17" fmla="*/ 2956716 w 3024708"/>
              <a:gd name="connsiteY17" fmla="*/ 117160 h 2079242"/>
              <a:gd name="connsiteX18" fmla="*/ 3024708 w 3024708"/>
              <a:gd name="connsiteY18" fmla="*/ 566888 h 2079242"/>
              <a:gd name="connsiteX19" fmla="*/ 1817146 w 3024708"/>
              <a:gd name="connsiteY19" fmla="*/ 2048516 h 2079242"/>
              <a:gd name="connsiteX20" fmla="*/ 1722908 w 3024708"/>
              <a:gd name="connsiteY20" fmla="*/ 2062899 h 2079242"/>
              <a:gd name="connsiteX21" fmla="*/ 1666983 w 3024708"/>
              <a:gd name="connsiteY21" fmla="*/ 2071434 h 2079242"/>
              <a:gd name="connsiteX22" fmla="*/ 1512354 w 3024708"/>
              <a:gd name="connsiteY22" fmla="*/ 2079242 h 2079242"/>
              <a:gd name="connsiteX23" fmla="*/ 550356 w 3024708"/>
              <a:gd name="connsiteY23" fmla="*/ 1733894 h 2079242"/>
              <a:gd name="connsiteX24" fmla="*/ 530585 w 3024708"/>
              <a:gd name="connsiteY24" fmla="*/ 1715925 h 2079242"/>
              <a:gd name="connsiteX25" fmla="*/ 442958 w 3024708"/>
              <a:gd name="connsiteY25" fmla="*/ 1636284 h 2079242"/>
              <a:gd name="connsiteX26" fmla="*/ 30726 w 3024708"/>
              <a:gd name="connsiteY26" fmla="*/ 871680 h 2079242"/>
              <a:gd name="connsiteX27" fmla="*/ 29861 w 3024708"/>
              <a:gd name="connsiteY27" fmla="*/ 866012 h 2079242"/>
              <a:gd name="connsiteX28" fmla="*/ 7808 w 3024708"/>
              <a:gd name="connsiteY28" fmla="*/ 721517 h 2079242"/>
              <a:gd name="connsiteX29" fmla="*/ 0 w 3024708"/>
              <a:gd name="connsiteY29" fmla="*/ 566888 h 2079242"/>
              <a:gd name="connsiteX30" fmla="*/ 7808 w 3024708"/>
              <a:gd name="connsiteY30" fmla="*/ 412259 h 2079242"/>
              <a:gd name="connsiteX31" fmla="*/ 26369 w 3024708"/>
              <a:gd name="connsiteY31" fmla="*/ 290644 h 2079242"/>
              <a:gd name="connsiteX32" fmla="*/ 30726 w 3024708"/>
              <a:gd name="connsiteY32" fmla="*/ 262096 h 2079242"/>
              <a:gd name="connsiteX33" fmla="*/ 67992 w 3024708"/>
              <a:gd name="connsiteY33" fmla="*/ 11716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024708" h="2079242">
                <a:moveTo>
                  <a:pt x="110874" y="0"/>
                </a:moveTo>
                <a:lnTo>
                  <a:pt x="118848" y="21788"/>
                </a:lnTo>
                <a:cubicBezTo>
                  <a:pt x="157113" y="112256"/>
                  <a:pt x="203930" y="198226"/>
                  <a:pt x="258286" y="278683"/>
                </a:cubicBezTo>
                <a:lnTo>
                  <a:pt x="320860" y="362362"/>
                </a:lnTo>
                <a:lnTo>
                  <a:pt x="345348" y="395110"/>
                </a:lnTo>
                <a:cubicBezTo>
                  <a:pt x="376169" y="432456"/>
                  <a:pt x="408748" y="468298"/>
                  <a:pt x="442958" y="502508"/>
                </a:cubicBezTo>
                <a:lnTo>
                  <a:pt x="530585" y="582149"/>
                </a:lnTo>
                <a:lnTo>
                  <a:pt x="550356" y="600118"/>
                </a:lnTo>
                <a:cubicBezTo>
                  <a:pt x="662396" y="692581"/>
                  <a:pt x="787976" y="769221"/>
                  <a:pt x="923678" y="826618"/>
                </a:cubicBezTo>
                <a:lnTo>
                  <a:pt x="1031308" y="866012"/>
                </a:lnTo>
                <a:lnTo>
                  <a:pt x="1062626" y="877474"/>
                </a:lnTo>
                <a:cubicBezTo>
                  <a:pt x="1204695" y="921662"/>
                  <a:pt x="1355745" y="945466"/>
                  <a:pt x="1512354" y="945466"/>
                </a:cubicBezTo>
                <a:cubicBezTo>
                  <a:pt x="1668964" y="945466"/>
                  <a:pt x="1820013" y="921662"/>
                  <a:pt x="1962082" y="877474"/>
                </a:cubicBezTo>
                <a:lnTo>
                  <a:pt x="2016428" y="857583"/>
                </a:lnTo>
                <a:lnTo>
                  <a:pt x="2101030" y="826618"/>
                </a:lnTo>
                <a:cubicBezTo>
                  <a:pt x="2462901" y="673559"/>
                  <a:pt x="2752801" y="383660"/>
                  <a:pt x="2905860" y="21788"/>
                </a:cubicBezTo>
                <a:lnTo>
                  <a:pt x="2913835" y="0"/>
                </a:lnTo>
                <a:lnTo>
                  <a:pt x="2956716" y="117160"/>
                </a:lnTo>
                <a:cubicBezTo>
                  <a:pt x="3000904" y="259229"/>
                  <a:pt x="3024708" y="410279"/>
                  <a:pt x="3024708" y="566888"/>
                </a:cubicBezTo>
                <a:cubicBezTo>
                  <a:pt x="3024708" y="1297732"/>
                  <a:pt x="2506300" y="1907495"/>
                  <a:pt x="1817146" y="2048516"/>
                </a:cubicBezTo>
                <a:lnTo>
                  <a:pt x="1722908" y="2062899"/>
                </a:lnTo>
                <a:lnTo>
                  <a:pt x="1666983" y="2071434"/>
                </a:lnTo>
                <a:cubicBezTo>
                  <a:pt x="1616143" y="2076597"/>
                  <a:pt x="1564557" y="2079242"/>
                  <a:pt x="1512354" y="2079242"/>
                </a:cubicBezTo>
                <a:cubicBezTo>
                  <a:pt x="1146932" y="2079242"/>
                  <a:pt x="811781" y="1949640"/>
                  <a:pt x="550356" y="1733894"/>
                </a:cubicBezTo>
                <a:lnTo>
                  <a:pt x="530585" y="1715925"/>
                </a:lnTo>
                <a:lnTo>
                  <a:pt x="442958" y="1636284"/>
                </a:lnTo>
                <a:cubicBezTo>
                  <a:pt x="237697" y="1431022"/>
                  <a:pt x="91164" y="1167032"/>
                  <a:pt x="30726" y="871680"/>
                </a:cubicBezTo>
                <a:lnTo>
                  <a:pt x="29861" y="866012"/>
                </a:lnTo>
                <a:lnTo>
                  <a:pt x="7808" y="721517"/>
                </a:lnTo>
                <a:cubicBezTo>
                  <a:pt x="2645" y="670677"/>
                  <a:pt x="0" y="619091"/>
                  <a:pt x="0" y="566888"/>
                </a:cubicBezTo>
                <a:cubicBezTo>
                  <a:pt x="0" y="514685"/>
                  <a:pt x="2645" y="463100"/>
                  <a:pt x="7808" y="412259"/>
                </a:cubicBezTo>
                <a:lnTo>
                  <a:pt x="26369" y="290644"/>
                </a:lnTo>
                <a:lnTo>
                  <a:pt x="30726" y="262096"/>
                </a:lnTo>
                <a:cubicBezTo>
                  <a:pt x="40799" y="212871"/>
                  <a:pt x="53263" y="164517"/>
                  <a:pt x="67992" y="117160"/>
                </a:cubicBezTo>
                <a:close/>
              </a:path>
            </a:pathLst>
          </a:custGeom>
          <a:solidFill>
            <a:srgbClr val="28A6B2"/>
          </a:solidFill>
          <a:ln>
            <a:solidFill>
              <a:srgbClr val="28A6B2"/>
            </a:solidFill>
          </a:ln>
          <a:effectLst>
            <a:outerShdw blurRad="190500" dist="190500" dir="84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E2D08F2-4495-8516-8713-FE1C77BE2AF6}"/>
              </a:ext>
            </a:extLst>
          </p:cNvPr>
          <p:cNvSpPr/>
          <p:nvPr/>
        </p:nvSpPr>
        <p:spPr>
          <a:xfrm>
            <a:off x="3615207" y="8176108"/>
            <a:ext cx="2027886" cy="2256368"/>
          </a:xfrm>
          <a:custGeom>
            <a:avLst/>
            <a:gdLst>
              <a:gd name="connsiteX0" fmla="*/ 1401219 w 2703848"/>
              <a:gd name="connsiteY0" fmla="*/ 0 h 3008491"/>
              <a:gd name="connsiteX1" fmla="*/ 1496286 w 2703848"/>
              <a:gd name="connsiteY1" fmla="*/ 14509 h 3008491"/>
              <a:gd name="connsiteX2" fmla="*/ 2703848 w 2703848"/>
              <a:gd name="connsiteY2" fmla="*/ 1496137 h 3008491"/>
              <a:gd name="connsiteX3" fmla="*/ 2635856 w 2703848"/>
              <a:gd name="connsiteY3" fmla="*/ 1945865 h 3008491"/>
              <a:gd name="connsiteX4" fmla="*/ 2592975 w 2703848"/>
              <a:gd name="connsiteY4" fmla="*/ 2063025 h 3008491"/>
              <a:gd name="connsiteX5" fmla="*/ 2585000 w 2703848"/>
              <a:gd name="connsiteY5" fmla="*/ 2084813 h 3008491"/>
              <a:gd name="connsiteX6" fmla="*/ 1780170 w 2703848"/>
              <a:gd name="connsiteY6" fmla="*/ 2889643 h 3008491"/>
              <a:gd name="connsiteX7" fmla="*/ 1695568 w 2703848"/>
              <a:gd name="connsiteY7" fmla="*/ 2920608 h 3008491"/>
              <a:gd name="connsiteX8" fmla="*/ 1641222 w 2703848"/>
              <a:gd name="connsiteY8" fmla="*/ 2940499 h 3008491"/>
              <a:gd name="connsiteX9" fmla="*/ 1191494 w 2703848"/>
              <a:gd name="connsiteY9" fmla="*/ 3008491 h 3008491"/>
              <a:gd name="connsiteX10" fmla="*/ 741766 w 2703848"/>
              <a:gd name="connsiteY10" fmla="*/ 2940499 h 3008491"/>
              <a:gd name="connsiteX11" fmla="*/ 710448 w 2703848"/>
              <a:gd name="connsiteY11" fmla="*/ 2929037 h 3008491"/>
              <a:gd name="connsiteX12" fmla="*/ 602818 w 2703848"/>
              <a:gd name="connsiteY12" fmla="*/ 2889643 h 3008491"/>
              <a:gd name="connsiteX13" fmla="*/ 229496 w 2703848"/>
              <a:gd name="connsiteY13" fmla="*/ 2663143 h 3008491"/>
              <a:gd name="connsiteX14" fmla="*/ 209725 w 2703848"/>
              <a:gd name="connsiteY14" fmla="*/ 2645174 h 3008491"/>
              <a:gd name="connsiteX15" fmla="*/ 122098 w 2703848"/>
              <a:gd name="connsiteY15" fmla="*/ 2565533 h 3008491"/>
              <a:gd name="connsiteX16" fmla="*/ 24488 w 2703848"/>
              <a:gd name="connsiteY16" fmla="*/ 2458135 h 3008491"/>
              <a:gd name="connsiteX17" fmla="*/ 0 w 2703848"/>
              <a:gd name="connsiteY17" fmla="*/ 2425387 h 3008491"/>
              <a:gd name="connsiteX18" fmla="*/ 55096 w 2703848"/>
              <a:gd name="connsiteY18" fmla="*/ 2433796 h 3008491"/>
              <a:gd name="connsiteX19" fmla="*/ 209725 w 2703848"/>
              <a:gd name="connsiteY19" fmla="*/ 2441604 h 3008491"/>
              <a:gd name="connsiteX20" fmla="*/ 364354 w 2703848"/>
              <a:gd name="connsiteY20" fmla="*/ 2433796 h 3008491"/>
              <a:gd name="connsiteX21" fmla="*/ 419449 w 2703848"/>
              <a:gd name="connsiteY21" fmla="*/ 2425387 h 3008491"/>
              <a:gd name="connsiteX22" fmla="*/ 514517 w 2703848"/>
              <a:gd name="connsiteY22" fmla="*/ 2410878 h 3008491"/>
              <a:gd name="connsiteX23" fmla="*/ 659453 w 2703848"/>
              <a:gd name="connsiteY23" fmla="*/ 2373612 h 3008491"/>
              <a:gd name="connsiteX24" fmla="*/ 713940 w 2703848"/>
              <a:gd name="connsiteY24" fmla="*/ 2353669 h 3008491"/>
              <a:gd name="connsiteX25" fmla="*/ 798401 w 2703848"/>
              <a:gd name="connsiteY25" fmla="*/ 2322756 h 3008491"/>
              <a:gd name="connsiteX26" fmla="*/ 1171723 w 2703848"/>
              <a:gd name="connsiteY26" fmla="*/ 2096256 h 3008491"/>
              <a:gd name="connsiteX27" fmla="*/ 1207747 w 2703848"/>
              <a:gd name="connsiteY27" fmla="*/ 2063516 h 3008491"/>
              <a:gd name="connsiteX28" fmla="*/ 1279121 w 2703848"/>
              <a:gd name="connsiteY28" fmla="*/ 1998646 h 3008491"/>
              <a:gd name="connsiteX29" fmla="*/ 1691353 w 2703848"/>
              <a:gd name="connsiteY29" fmla="*/ 1234042 h 3008491"/>
              <a:gd name="connsiteX30" fmla="*/ 1695710 w 2703848"/>
              <a:gd name="connsiteY30" fmla="*/ 1205494 h 3008491"/>
              <a:gd name="connsiteX31" fmla="*/ 1714271 w 2703848"/>
              <a:gd name="connsiteY31" fmla="*/ 1083879 h 3008491"/>
              <a:gd name="connsiteX32" fmla="*/ 1722079 w 2703848"/>
              <a:gd name="connsiteY32" fmla="*/ 929250 h 3008491"/>
              <a:gd name="connsiteX33" fmla="*/ 1463793 w 2703848"/>
              <a:gd name="connsiteY33" fmla="*/ 83679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3848" h="3008491">
                <a:moveTo>
                  <a:pt x="1401219" y="0"/>
                </a:moveTo>
                <a:lnTo>
                  <a:pt x="1496286" y="14509"/>
                </a:lnTo>
                <a:cubicBezTo>
                  <a:pt x="2185440" y="155530"/>
                  <a:pt x="2703848" y="765293"/>
                  <a:pt x="2703848" y="1496137"/>
                </a:cubicBezTo>
                <a:cubicBezTo>
                  <a:pt x="2703848" y="1652747"/>
                  <a:pt x="2680044" y="1803796"/>
                  <a:pt x="2635856" y="1945865"/>
                </a:cubicBezTo>
                <a:lnTo>
                  <a:pt x="2592975" y="2063025"/>
                </a:lnTo>
                <a:lnTo>
                  <a:pt x="2585000" y="2084813"/>
                </a:lnTo>
                <a:cubicBezTo>
                  <a:pt x="2431941" y="2446685"/>
                  <a:pt x="2142041" y="2736584"/>
                  <a:pt x="1780170" y="2889643"/>
                </a:cubicBezTo>
                <a:lnTo>
                  <a:pt x="1695568" y="2920608"/>
                </a:lnTo>
                <a:lnTo>
                  <a:pt x="1641222" y="2940499"/>
                </a:lnTo>
                <a:cubicBezTo>
                  <a:pt x="1499153" y="2984687"/>
                  <a:pt x="1348104" y="3008491"/>
                  <a:pt x="1191494" y="3008491"/>
                </a:cubicBezTo>
                <a:cubicBezTo>
                  <a:pt x="1034885" y="3008491"/>
                  <a:pt x="883835" y="2984687"/>
                  <a:pt x="741766" y="2940499"/>
                </a:cubicBezTo>
                <a:lnTo>
                  <a:pt x="710448" y="2929037"/>
                </a:lnTo>
                <a:lnTo>
                  <a:pt x="602818" y="2889643"/>
                </a:lnTo>
                <a:cubicBezTo>
                  <a:pt x="467116" y="2832246"/>
                  <a:pt x="341536" y="2755606"/>
                  <a:pt x="229496" y="2663143"/>
                </a:cubicBezTo>
                <a:lnTo>
                  <a:pt x="209725" y="2645174"/>
                </a:lnTo>
                <a:lnTo>
                  <a:pt x="122098" y="2565533"/>
                </a:lnTo>
                <a:cubicBezTo>
                  <a:pt x="87888" y="2531323"/>
                  <a:pt x="55309" y="2495481"/>
                  <a:pt x="24488" y="2458135"/>
                </a:cubicBezTo>
                <a:lnTo>
                  <a:pt x="0" y="2425387"/>
                </a:lnTo>
                <a:lnTo>
                  <a:pt x="55096" y="2433796"/>
                </a:lnTo>
                <a:cubicBezTo>
                  <a:pt x="105937" y="2438959"/>
                  <a:pt x="157522" y="2441604"/>
                  <a:pt x="209725" y="2441604"/>
                </a:cubicBezTo>
                <a:cubicBezTo>
                  <a:pt x="261928" y="2441604"/>
                  <a:pt x="313514" y="2438959"/>
                  <a:pt x="364354" y="2433796"/>
                </a:cubicBezTo>
                <a:lnTo>
                  <a:pt x="419449" y="2425387"/>
                </a:lnTo>
                <a:lnTo>
                  <a:pt x="514517" y="2410878"/>
                </a:lnTo>
                <a:cubicBezTo>
                  <a:pt x="563743" y="2400806"/>
                  <a:pt x="612097" y="2388341"/>
                  <a:pt x="659453" y="2373612"/>
                </a:cubicBezTo>
                <a:lnTo>
                  <a:pt x="713940" y="2353669"/>
                </a:lnTo>
                <a:lnTo>
                  <a:pt x="798401" y="2322756"/>
                </a:lnTo>
                <a:cubicBezTo>
                  <a:pt x="934103" y="2265359"/>
                  <a:pt x="1059684" y="2188719"/>
                  <a:pt x="1171723" y="2096256"/>
                </a:cubicBezTo>
                <a:lnTo>
                  <a:pt x="1207747" y="2063516"/>
                </a:lnTo>
                <a:lnTo>
                  <a:pt x="1279121" y="1998646"/>
                </a:lnTo>
                <a:cubicBezTo>
                  <a:pt x="1484383" y="1793384"/>
                  <a:pt x="1630916" y="1529394"/>
                  <a:pt x="1691353" y="1234042"/>
                </a:cubicBezTo>
                <a:lnTo>
                  <a:pt x="1695710" y="1205494"/>
                </a:lnTo>
                <a:lnTo>
                  <a:pt x="1714271" y="1083879"/>
                </a:lnTo>
                <a:cubicBezTo>
                  <a:pt x="1719434" y="1033039"/>
                  <a:pt x="1722079" y="981453"/>
                  <a:pt x="1722079" y="929250"/>
                </a:cubicBezTo>
                <a:cubicBezTo>
                  <a:pt x="1722079" y="616031"/>
                  <a:pt x="1626861" y="325052"/>
                  <a:pt x="1463793" y="83679"/>
                </a:cubicBezTo>
                <a:close/>
              </a:path>
            </a:pathLst>
          </a:custGeom>
          <a:solidFill>
            <a:srgbClr val="29878F"/>
          </a:solidFill>
          <a:ln>
            <a:solidFill>
              <a:srgbClr val="29878F"/>
            </a:solidFill>
          </a:ln>
          <a:effectLst>
            <a:outerShdw blurRad="190500" dist="190500" dir="48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 dirty="0">
              <a:effectLst>
                <a:outerShdw blurRad="190500" dist="1905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CF48014-014E-9B00-22FF-8CC00F4A8100}"/>
              </a:ext>
            </a:extLst>
          </p:cNvPr>
          <p:cNvSpPr/>
          <p:nvPr/>
        </p:nvSpPr>
        <p:spPr>
          <a:xfrm>
            <a:off x="10646169" y="5747003"/>
            <a:ext cx="2027886" cy="2256368"/>
          </a:xfrm>
          <a:custGeom>
            <a:avLst/>
            <a:gdLst>
              <a:gd name="connsiteX0" fmla="*/ 1191494 w 2703848"/>
              <a:gd name="connsiteY0" fmla="*/ 0 h 3008491"/>
              <a:gd name="connsiteX1" fmla="*/ 2358500 w 2703848"/>
              <a:gd name="connsiteY1" fmla="*/ 550356 h 3008491"/>
              <a:gd name="connsiteX2" fmla="*/ 2382988 w 2703848"/>
              <a:gd name="connsiteY2" fmla="*/ 583104 h 3008491"/>
              <a:gd name="connsiteX3" fmla="*/ 2445562 w 2703848"/>
              <a:gd name="connsiteY3" fmla="*/ 666783 h 3008491"/>
              <a:gd name="connsiteX4" fmla="*/ 2703848 w 2703848"/>
              <a:gd name="connsiteY4" fmla="*/ 1512354 h 3008491"/>
              <a:gd name="connsiteX5" fmla="*/ 2696040 w 2703848"/>
              <a:gd name="connsiteY5" fmla="*/ 1666983 h 3008491"/>
              <a:gd name="connsiteX6" fmla="*/ 2677479 w 2703848"/>
              <a:gd name="connsiteY6" fmla="*/ 1788598 h 3008491"/>
              <a:gd name="connsiteX7" fmla="*/ 2673122 w 2703848"/>
              <a:gd name="connsiteY7" fmla="*/ 1817146 h 3008491"/>
              <a:gd name="connsiteX8" fmla="*/ 2260890 w 2703848"/>
              <a:gd name="connsiteY8" fmla="*/ 2581750 h 3008491"/>
              <a:gd name="connsiteX9" fmla="*/ 2189516 w 2703848"/>
              <a:gd name="connsiteY9" fmla="*/ 2646620 h 3008491"/>
              <a:gd name="connsiteX10" fmla="*/ 2153492 w 2703848"/>
              <a:gd name="connsiteY10" fmla="*/ 2679360 h 3008491"/>
              <a:gd name="connsiteX11" fmla="*/ 1780170 w 2703848"/>
              <a:gd name="connsiteY11" fmla="*/ 2905860 h 3008491"/>
              <a:gd name="connsiteX12" fmla="*/ 1695709 w 2703848"/>
              <a:gd name="connsiteY12" fmla="*/ 2936773 h 3008491"/>
              <a:gd name="connsiteX13" fmla="*/ 1641222 w 2703848"/>
              <a:gd name="connsiteY13" fmla="*/ 2956716 h 3008491"/>
              <a:gd name="connsiteX14" fmla="*/ 1496286 w 2703848"/>
              <a:gd name="connsiteY14" fmla="*/ 2993982 h 3008491"/>
              <a:gd name="connsiteX15" fmla="*/ 1401218 w 2703848"/>
              <a:gd name="connsiteY15" fmla="*/ 3008491 h 3008491"/>
              <a:gd name="connsiteX16" fmla="*/ 1463792 w 2703848"/>
              <a:gd name="connsiteY16" fmla="*/ 2924812 h 3008491"/>
              <a:gd name="connsiteX17" fmla="*/ 1603230 w 2703848"/>
              <a:gd name="connsiteY17" fmla="*/ 2667917 h 3008491"/>
              <a:gd name="connsiteX18" fmla="*/ 1611205 w 2703848"/>
              <a:gd name="connsiteY18" fmla="*/ 2646129 h 3008491"/>
              <a:gd name="connsiteX19" fmla="*/ 1654086 w 2703848"/>
              <a:gd name="connsiteY19" fmla="*/ 2528969 h 3008491"/>
              <a:gd name="connsiteX20" fmla="*/ 1691352 w 2703848"/>
              <a:gd name="connsiteY20" fmla="*/ 2384033 h 3008491"/>
              <a:gd name="connsiteX21" fmla="*/ 1695568 w 2703848"/>
              <a:gd name="connsiteY21" fmla="*/ 2356414 h 3008491"/>
              <a:gd name="connsiteX22" fmla="*/ 1714270 w 2703848"/>
              <a:gd name="connsiteY22" fmla="*/ 2233870 h 3008491"/>
              <a:gd name="connsiteX23" fmla="*/ 1722078 w 2703848"/>
              <a:gd name="connsiteY23" fmla="*/ 2079241 h 3008491"/>
              <a:gd name="connsiteX24" fmla="*/ 1714270 w 2703848"/>
              <a:gd name="connsiteY24" fmla="*/ 1924612 h 3008491"/>
              <a:gd name="connsiteX25" fmla="*/ 1692217 w 2703848"/>
              <a:gd name="connsiteY25" fmla="*/ 1780118 h 3008491"/>
              <a:gd name="connsiteX26" fmla="*/ 1691352 w 2703848"/>
              <a:gd name="connsiteY26" fmla="*/ 1774449 h 3008491"/>
              <a:gd name="connsiteX27" fmla="*/ 1279120 w 2703848"/>
              <a:gd name="connsiteY27" fmla="*/ 1009845 h 3008491"/>
              <a:gd name="connsiteX28" fmla="*/ 1191494 w 2703848"/>
              <a:gd name="connsiteY28" fmla="*/ 930205 h 3008491"/>
              <a:gd name="connsiteX29" fmla="*/ 1171722 w 2703848"/>
              <a:gd name="connsiteY29" fmla="*/ 912235 h 3008491"/>
              <a:gd name="connsiteX30" fmla="*/ 209724 w 2703848"/>
              <a:gd name="connsiteY30" fmla="*/ 566887 h 3008491"/>
              <a:gd name="connsiteX31" fmla="*/ 55095 w 2703848"/>
              <a:gd name="connsiteY31" fmla="*/ 574695 h 3008491"/>
              <a:gd name="connsiteX32" fmla="*/ 0 w 2703848"/>
              <a:gd name="connsiteY32" fmla="*/ 583104 h 3008491"/>
              <a:gd name="connsiteX33" fmla="*/ 24488 w 2703848"/>
              <a:gd name="connsiteY33" fmla="*/ 550356 h 3008491"/>
              <a:gd name="connsiteX34" fmla="*/ 1191494 w 2703848"/>
              <a:gd name="connsiteY34" fmla="*/ 0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03848" h="3008491">
                <a:moveTo>
                  <a:pt x="1191494" y="0"/>
                </a:moveTo>
                <a:cubicBezTo>
                  <a:pt x="1661322" y="0"/>
                  <a:pt x="2081112" y="214240"/>
                  <a:pt x="2358500" y="550356"/>
                </a:cubicBezTo>
                <a:lnTo>
                  <a:pt x="2382988" y="583104"/>
                </a:lnTo>
                <a:lnTo>
                  <a:pt x="2445562" y="666783"/>
                </a:lnTo>
                <a:cubicBezTo>
                  <a:pt x="2608630" y="908156"/>
                  <a:pt x="2703848" y="1199135"/>
                  <a:pt x="2703848" y="1512354"/>
                </a:cubicBezTo>
                <a:cubicBezTo>
                  <a:pt x="2703848" y="1564557"/>
                  <a:pt x="2701203" y="1616143"/>
                  <a:pt x="2696040" y="1666983"/>
                </a:cubicBezTo>
                <a:lnTo>
                  <a:pt x="2677479" y="1788598"/>
                </a:lnTo>
                <a:lnTo>
                  <a:pt x="2673122" y="1817146"/>
                </a:lnTo>
                <a:cubicBezTo>
                  <a:pt x="2612685" y="2112498"/>
                  <a:pt x="2466152" y="2376488"/>
                  <a:pt x="2260890" y="2581750"/>
                </a:cubicBezTo>
                <a:lnTo>
                  <a:pt x="2189516" y="2646620"/>
                </a:lnTo>
                <a:lnTo>
                  <a:pt x="2153492" y="2679360"/>
                </a:lnTo>
                <a:cubicBezTo>
                  <a:pt x="2041453" y="2771823"/>
                  <a:pt x="1915872" y="2848463"/>
                  <a:pt x="1780170" y="2905860"/>
                </a:cubicBezTo>
                <a:lnTo>
                  <a:pt x="1695709" y="2936773"/>
                </a:lnTo>
                <a:lnTo>
                  <a:pt x="1641222" y="2956716"/>
                </a:lnTo>
                <a:cubicBezTo>
                  <a:pt x="1593866" y="2971445"/>
                  <a:pt x="1545512" y="2983910"/>
                  <a:pt x="1496286" y="2993982"/>
                </a:cubicBezTo>
                <a:lnTo>
                  <a:pt x="1401218" y="3008491"/>
                </a:lnTo>
                <a:lnTo>
                  <a:pt x="1463792" y="2924812"/>
                </a:lnTo>
                <a:cubicBezTo>
                  <a:pt x="1518148" y="2844355"/>
                  <a:pt x="1564965" y="2758385"/>
                  <a:pt x="1603230" y="2667917"/>
                </a:cubicBezTo>
                <a:lnTo>
                  <a:pt x="1611205" y="2646129"/>
                </a:lnTo>
                <a:lnTo>
                  <a:pt x="1654086" y="2528969"/>
                </a:lnTo>
                <a:cubicBezTo>
                  <a:pt x="1668815" y="2481613"/>
                  <a:pt x="1681280" y="2433258"/>
                  <a:pt x="1691352" y="2384033"/>
                </a:cubicBezTo>
                <a:lnTo>
                  <a:pt x="1695568" y="2356414"/>
                </a:lnTo>
                <a:lnTo>
                  <a:pt x="1714270" y="2233870"/>
                </a:lnTo>
                <a:cubicBezTo>
                  <a:pt x="1719433" y="2183030"/>
                  <a:pt x="1722078" y="2131444"/>
                  <a:pt x="1722078" y="2079241"/>
                </a:cubicBezTo>
                <a:cubicBezTo>
                  <a:pt x="1722078" y="2027038"/>
                  <a:pt x="1719433" y="1975453"/>
                  <a:pt x="1714270" y="1924612"/>
                </a:cubicBezTo>
                <a:lnTo>
                  <a:pt x="1692217" y="1780118"/>
                </a:lnTo>
                <a:lnTo>
                  <a:pt x="1691352" y="1774449"/>
                </a:lnTo>
                <a:cubicBezTo>
                  <a:pt x="1630915" y="1479097"/>
                  <a:pt x="1484382" y="1215107"/>
                  <a:pt x="1279120" y="1009845"/>
                </a:cubicBezTo>
                <a:lnTo>
                  <a:pt x="1191494" y="930205"/>
                </a:lnTo>
                <a:lnTo>
                  <a:pt x="1171722" y="912235"/>
                </a:lnTo>
                <a:cubicBezTo>
                  <a:pt x="910298" y="696489"/>
                  <a:pt x="575146" y="566887"/>
                  <a:pt x="209724" y="566887"/>
                </a:cubicBezTo>
                <a:cubicBezTo>
                  <a:pt x="157521" y="566887"/>
                  <a:pt x="105936" y="569532"/>
                  <a:pt x="55095" y="574695"/>
                </a:cubicBezTo>
                <a:lnTo>
                  <a:pt x="0" y="583104"/>
                </a:lnTo>
                <a:lnTo>
                  <a:pt x="24488" y="550356"/>
                </a:lnTo>
                <a:cubicBezTo>
                  <a:pt x="301876" y="214240"/>
                  <a:pt x="721666" y="0"/>
                  <a:pt x="1191494" y="0"/>
                </a:cubicBezTo>
                <a:close/>
              </a:path>
            </a:pathLst>
          </a:custGeom>
          <a:solidFill>
            <a:srgbClr val="99FF33"/>
          </a:solidFill>
          <a:ln>
            <a:solidFill>
              <a:srgbClr val="99FF33"/>
            </a:solidFill>
          </a:ln>
          <a:effectLst>
            <a:glow>
              <a:schemeClr val="accent1">
                <a:alpha val="40000"/>
              </a:schemeClr>
            </a:glow>
            <a:outerShdw blurRad="190500" dist="190500" dir="1200000" algn="ctr" rotWithShape="0">
              <a:srgbClr val="000000">
                <a:alpha val="55000"/>
              </a:srgbClr>
            </a:outerShdw>
            <a:softEdge rad="0"/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>
              <a:effectLst>
                <a:outerShdw blurRad="190500" dist="190500" algn="l" rotWithShape="0">
                  <a:prstClr val="black">
                    <a:alpha val="55000"/>
                  </a:prstClr>
                </a:outerShdw>
              </a:effectLst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F0D4009-08C6-76CC-E1BE-ECA615A50C19}"/>
              </a:ext>
            </a:extLst>
          </p:cNvPr>
          <p:cNvSpPr/>
          <p:nvPr/>
        </p:nvSpPr>
        <p:spPr>
          <a:xfrm>
            <a:off x="10119094" y="-2081708"/>
            <a:ext cx="2268531" cy="1559432"/>
          </a:xfrm>
          <a:custGeom>
            <a:avLst/>
            <a:gdLst>
              <a:gd name="connsiteX0" fmla="*/ 1512354 w 3024708"/>
              <a:gd name="connsiteY0" fmla="*/ 0 h 2079242"/>
              <a:gd name="connsiteX1" fmla="*/ 2474352 w 3024708"/>
              <a:gd name="connsiteY1" fmla="*/ 345348 h 2079242"/>
              <a:gd name="connsiteX2" fmla="*/ 2494124 w 3024708"/>
              <a:gd name="connsiteY2" fmla="*/ 363318 h 2079242"/>
              <a:gd name="connsiteX3" fmla="*/ 2581750 w 3024708"/>
              <a:gd name="connsiteY3" fmla="*/ 442958 h 2079242"/>
              <a:gd name="connsiteX4" fmla="*/ 2993982 w 3024708"/>
              <a:gd name="connsiteY4" fmla="*/ 1207562 h 2079242"/>
              <a:gd name="connsiteX5" fmla="*/ 2994847 w 3024708"/>
              <a:gd name="connsiteY5" fmla="*/ 1213231 h 2079242"/>
              <a:gd name="connsiteX6" fmla="*/ 3016900 w 3024708"/>
              <a:gd name="connsiteY6" fmla="*/ 1357725 h 2079242"/>
              <a:gd name="connsiteX7" fmla="*/ 3024708 w 3024708"/>
              <a:gd name="connsiteY7" fmla="*/ 1512354 h 2079242"/>
              <a:gd name="connsiteX8" fmla="*/ 3016900 w 3024708"/>
              <a:gd name="connsiteY8" fmla="*/ 1666983 h 2079242"/>
              <a:gd name="connsiteX9" fmla="*/ 2998198 w 3024708"/>
              <a:gd name="connsiteY9" fmla="*/ 1789527 h 2079242"/>
              <a:gd name="connsiteX10" fmla="*/ 2993982 w 3024708"/>
              <a:gd name="connsiteY10" fmla="*/ 1817146 h 2079242"/>
              <a:gd name="connsiteX11" fmla="*/ 2956716 w 3024708"/>
              <a:gd name="connsiteY11" fmla="*/ 1962082 h 2079242"/>
              <a:gd name="connsiteX12" fmla="*/ 2913835 w 3024708"/>
              <a:gd name="connsiteY12" fmla="*/ 2079242 h 2079242"/>
              <a:gd name="connsiteX13" fmla="*/ 2905860 w 3024708"/>
              <a:gd name="connsiteY13" fmla="*/ 2057454 h 2079242"/>
              <a:gd name="connsiteX14" fmla="*/ 2766422 w 3024708"/>
              <a:gd name="connsiteY14" fmla="*/ 1800559 h 2079242"/>
              <a:gd name="connsiteX15" fmla="*/ 2704676 w 3024708"/>
              <a:gd name="connsiteY15" fmla="*/ 1717987 h 2079242"/>
              <a:gd name="connsiteX16" fmla="*/ 2679360 w 3024708"/>
              <a:gd name="connsiteY16" fmla="*/ 1684132 h 2079242"/>
              <a:gd name="connsiteX17" fmla="*/ 2581750 w 3024708"/>
              <a:gd name="connsiteY17" fmla="*/ 1576734 h 2079242"/>
              <a:gd name="connsiteX18" fmla="*/ 2494124 w 3024708"/>
              <a:gd name="connsiteY18" fmla="*/ 1497094 h 2079242"/>
              <a:gd name="connsiteX19" fmla="*/ 2474352 w 3024708"/>
              <a:gd name="connsiteY19" fmla="*/ 1479124 h 2079242"/>
              <a:gd name="connsiteX20" fmla="*/ 2101030 w 3024708"/>
              <a:gd name="connsiteY20" fmla="*/ 1252624 h 2079242"/>
              <a:gd name="connsiteX21" fmla="*/ 1993400 w 3024708"/>
              <a:gd name="connsiteY21" fmla="*/ 1213231 h 2079242"/>
              <a:gd name="connsiteX22" fmla="*/ 1962082 w 3024708"/>
              <a:gd name="connsiteY22" fmla="*/ 1201768 h 2079242"/>
              <a:gd name="connsiteX23" fmla="*/ 1512354 w 3024708"/>
              <a:gd name="connsiteY23" fmla="*/ 1133776 h 2079242"/>
              <a:gd name="connsiteX24" fmla="*/ 1062626 w 3024708"/>
              <a:gd name="connsiteY24" fmla="*/ 1201768 h 2079242"/>
              <a:gd name="connsiteX25" fmla="*/ 1008139 w 3024708"/>
              <a:gd name="connsiteY25" fmla="*/ 1221711 h 2079242"/>
              <a:gd name="connsiteX26" fmla="*/ 923678 w 3024708"/>
              <a:gd name="connsiteY26" fmla="*/ 1252624 h 2079242"/>
              <a:gd name="connsiteX27" fmla="*/ 118848 w 3024708"/>
              <a:gd name="connsiteY27" fmla="*/ 2057454 h 2079242"/>
              <a:gd name="connsiteX28" fmla="*/ 110874 w 3024708"/>
              <a:gd name="connsiteY28" fmla="*/ 2079242 h 2079242"/>
              <a:gd name="connsiteX29" fmla="*/ 67992 w 3024708"/>
              <a:gd name="connsiteY29" fmla="*/ 1962082 h 2079242"/>
              <a:gd name="connsiteX30" fmla="*/ 0 w 3024708"/>
              <a:gd name="connsiteY30" fmla="*/ 1512354 h 2079242"/>
              <a:gd name="connsiteX31" fmla="*/ 1207562 w 3024708"/>
              <a:gd name="connsiteY31" fmla="*/ 30726 h 2079242"/>
              <a:gd name="connsiteX32" fmla="*/ 1302630 w 3024708"/>
              <a:gd name="connsiteY32" fmla="*/ 16217 h 2079242"/>
              <a:gd name="connsiteX33" fmla="*/ 1357725 w 3024708"/>
              <a:gd name="connsiteY33" fmla="*/ 7808 h 2079242"/>
              <a:gd name="connsiteX34" fmla="*/ 1512354 w 3024708"/>
              <a:gd name="connsiteY34" fmla="*/ 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24708" h="2079242">
                <a:moveTo>
                  <a:pt x="1512354" y="0"/>
                </a:moveTo>
                <a:cubicBezTo>
                  <a:pt x="1877776" y="0"/>
                  <a:pt x="2212928" y="129602"/>
                  <a:pt x="2474352" y="345348"/>
                </a:cubicBezTo>
                <a:lnTo>
                  <a:pt x="2494124" y="363318"/>
                </a:lnTo>
                <a:lnTo>
                  <a:pt x="2581750" y="442958"/>
                </a:lnTo>
                <a:cubicBezTo>
                  <a:pt x="2787012" y="648220"/>
                  <a:pt x="2933545" y="912210"/>
                  <a:pt x="2993982" y="1207562"/>
                </a:cubicBezTo>
                <a:lnTo>
                  <a:pt x="2994847" y="1213231"/>
                </a:lnTo>
                <a:lnTo>
                  <a:pt x="3016900" y="1357725"/>
                </a:lnTo>
                <a:cubicBezTo>
                  <a:pt x="3022063" y="1408566"/>
                  <a:pt x="3024708" y="1460151"/>
                  <a:pt x="3024708" y="1512354"/>
                </a:cubicBezTo>
                <a:cubicBezTo>
                  <a:pt x="3024708" y="1564557"/>
                  <a:pt x="3022063" y="1616143"/>
                  <a:pt x="3016900" y="1666983"/>
                </a:cubicBezTo>
                <a:lnTo>
                  <a:pt x="2998198" y="1789527"/>
                </a:lnTo>
                <a:lnTo>
                  <a:pt x="2993982" y="1817146"/>
                </a:lnTo>
                <a:cubicBezTo>
                  <a:pt x="2983910" y="1866371"/>
                  <a:pt x="2971445" y="1914726"/>
                  <a:pt x="2956716" y="1962082"/>
                </a:cubicBezTo>
                <a:lnTo>
                  <a:pt x="2913835" y="2079242"/>
                </a:lnTo>
                <a:lnTo>
                  <a:pt x="2905860" y="2057454"/>
                </a:lnTo>
                <a:cubicBezTo>
                  <a:pt x="2867595" y="1966986"/>
                  <a:pt x="2820778" y="1881016"/>
                  <a:pt x="2766422" y="1800559"/>
                </a:cubicBezTo>
                <a:lnTo>
                  <a:pt x="2704676" y="1717987"/>
                </a:lnTo>
                <a:lnTo>
                  <a:pt x="2679360" y="1684132"/>
                </a:lnTo>
                <a:cubicBezTo>
                  <a:pt x="2648539" y="1646786"/>
                  <a:pt x="2615960" y="1610945"/>
                  <a:pt x="2581750" y="1576734"/>
                </a:cubicBezTo>
                <a:lnTo>
                  <a:pt x="2494124" y="1497094"/>
                </a:lnTo>
                <a:lnTo>
                  <a:pt x="2474352" y="1479124"/>
                </a:lnTo>
                <a:cubicBezTo>
                  <a:pt x="2362313" y="1386662"/>
                  <a:pt x="2236732" y="1310021"/>
                  <a:pt x="2101030" y="1252624"/>
                </a:cubicBezTo>
                <a:lnTo>
                  <a:pt x="1993400" y="1213231"/>
                </a:lnTo>
                <a:lnTo>
                  <a:pt x="1962082" y="1201768"/>
                </a:lnTo>
                <a:cubicBezTo>
                  <a:pt x="1820013" y="1157581"/>
                  <a:pt x="1668964" y="1133776"/>
                  <a:pt x="1512354" y="1133776"/>
                </a:cubicBezTo>
                <a:cubicBezTo>
                  <a:pt x="1355745" y="1133776"/>
                  <a:pt x="1204695" y="1157581"/>
                  <a:pt x="1062626" y="1201768"/>
                </a:cubicBezTo>
                <a:lnTo>
                  <a:pt x="1008139" y="1221711"/>
                </a:lnTo>
                <a:lnTo>
                  <a:pt x="923678" y="1252624"/>
                </a:lnTo>
                <a:cubicBezTo>
                  <a:pt x="561807" y="1405683"/>
                  <a:pt x="271907" y="1695583"/>
                  <a:pt x="118848" y="2057454"/>
                </a:cubicBezTo>
                <a:lnTo>
                  <a:pt x="110874" y="2079242"/>
                </a:lnTo>
                <a:lnTo>
                  <a:pt x="67992" y="1962082"/>
                </a:lnTo>
                <a:cubicBezTo>
                  <a:pt x="23805" y="1820013"/>
                  <a:pt x="0" y="1668964"/>
                  <a:pt x="0" y="1512354"/>
                </a:cubicBezTo>
                <a:cubicBezTo>
                  <a:pt x="0" y="781510"/>
                  <a:pt x="518408" y="171747"/>
                  <a:pt x="1207562" y="30726"/>
                </a:cubicBezTo>
                <a:lnTo>
                  <a:pt x="1302630" y="16217"/>
                </a:lnTo>
                <a:lnTo>
                  <a:pt x="1357725" y="7808"/>
                </a:lnTo>
                <a:cubicBezTo>
                  <a:pt x="1408566" y="2645"/>
                  <a:pt x="1460151" y="0"/>
                  <a:pt x="1512354" y="0"/>
                </a:cubicBezTo>
                <a:close/>
              </a:path>
            </a:pathLst>
          </a:custGeom>
          <a:solidFill>
            <a:srgbClr val="71D261"/>
          </a:solidFill>
          <a:ln>
            <a:solidFill>
              <a:srgbClr val="4FC079"/>
            </a:solidFill>
          </a:ln>
          <a:effectLst>
            <a:outerShdw blurRad="190500" dist="190500" dir="192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F940E4D-6EBE-0622-7826-D11091463BA3}"/>
              </a:ext>
            </a:extLst>
          </p:cNvPr>
          <p:cNvSpPr/>
          <p:nvPr/>
        </p:nvSpPr>
        <p:spPr>
          <a:xfrm>
            <a:off x="3929899" y="-4574508"/>
            <a:ext cx="2028507" cy="2256274"/>
          </a:xfrm>
          <a:custGeom>
            <a:avLst/>
            <a:gdLst>
              <a:gd name="connsiteX0" fmla="*/ 1512354 w 2704676"/>
              <a:gd name="connsiteY0" fmla="*/ 0 h 3008365"/>
              <a:gd name="connsiteX1" fmla="*/ 1962082 w 2704676"/>
              <a:gd name="connsiteY1" fmla="*/ 67992 h 3008365"/>
              <a:gd name="connsiteX2" fmla="*/ 1993400 w 2704676"/>
              <a:gd name="connsiteY2" fmla="*/ 79455 h 3008365"/>
              <a:gd name="connsiteX3" fmla="*/ 2101030 w 2704676"/>
              <a:gd name="connsiteY3" fmla="*/ 118848 h 3008365"/>
              <a:gd name="connsiteX4" fmla="*/ 2474352 w 2704676"/>
              <a:gd name="connsiteY4" fmla="*/ 345348 h 3008365"/>
              <a:gd name="connsiteX5" fmla="*/ 2494124 w 2704676"/>
              <a:gd name="connsiteY5" fmla="*/ 363318 h 3008365"/>
              <a:gd name="connsiteX6" fmla="*/ 2581750 w 2704676"/>
              <a:gd name="connsiteY6" fmla="*/ 442958 h 3008365"/>
              <a:gd name="connsiteX7" fmla="*/ 2679360 w 2704676"/>
              <a:gd name="connsiteY7" fmla="*/ 550356 h 3008365"/>
              <a:gd name="connsiteX8" fmla="*/ 2704676 w 2704676"/>
              <a:gd name="connsiteY8" fmla="*/ 584211 h 3008365"/>
              <a:gd name="connsiteX9" fmla="*/ 2648753 w 2704676"/>
              <a:gd name="connsiteY9" fmla="*/ 575676 h 3008365"/>
              <a:gd name="connsiteX10" fmla="*/ 2494124 w 2704676"/>
              <a:gd name="connsiteY10" fmla="*/ 567868 h 3008365"/>
              <a:gd name="connsiteX11" fmla="*/ 2339495 w 2704676"/>
              <a:gd name="connsiteY11" fmla="*/ 575676 h 3008365"/>
              <a:gd name="connsiteX12" fmla="*/ 2283571 w 2704676"/>
              <a:gd name="connsiteY12" fmla="*/ 584211 h 3008365"/>
              <a:gd name="connsiteX13" fmla="*/ 2189332 w 2704676"/>
              <a:gd name="connsiteY13" fmla="*/ 598594 h 3008365"/>
              <a:gd name="connsiteX14" fmla="*/ 2044396 w 2704676"/>
              <a:gd name="connsiteY14" fmla="*/ 635860 h 3008365"/>
              <a:gd name="connsiteX15" fmla="*/ 1990050 w 2704676"/>
              <a:gd name="connsiteY15" fmla="*/ 655751 h 3008365"/>
              <a:gd name="connsiteX16" fmla="*/ 1905448 w 2704676"/>
              <a:gd name="connsiteY16" fmla="*/ 686716 h 3008365"/>
              <a:gd name="connsiteX17" fmla="*/ 1532126 w 2704676"/>
              <a:gd name="connsiteY17" fmla="*/ 913216 h 3008365"/>
              <a:gd name="connsiteX18" fmla="*/ 1496103 w 2704676"/>
              <a:gd name="connsiteY18" fmla="*/ 945957 h 3008365"/>
              <a:gd name="connsiteX19" fmla="*/ 1424728 w 2704676"/>
              <a:gd name="connsiteY19" fmla="*/ 1010826 h 3008365"/>
              <a:gd name="connsiteX20" fmla="*/ 1012496 w 2704676"/>
              <a:gd name="connsiteY20" fmla="*/ 1775430 h 3008365"/>
              <a:gd name="connsiteX21" fmla="*/ 1008281 w 2704676"/>
              <a:gd name="connsiteY21" fmla="*/ 1803049 h 3008365"/>
              <a:gd name="connsiteX22" fmla="*/ 989578 w 2704676"/>
              <a:gd name="connsiteY22" fmla="*/ 1925593 h 3008365"/>
              <a:gd name="connsiteX23" fmla="*/ 981770 w 2704676"/>
              <a:gd name="connsiteY23" fmla="*/ 2080222 h 3008365"/>
              <a:gd name="connsiteX24" fmla="*/ 1240056 w 2704676"/>
              <a:gd name="connsiteY24" fmla="*/ 2925793 h 3008365"/>
              <a:gd name="connsiteX25" fmla="*/ 1301802 w 2704676"/>
              <a:gd name="connsiteY25" fmla="*/ 3008365 h 3008365"/>
              <a:gd name="connsiteX26" fmla="*/ 1207562 w 2704676"/>
              <a:gd name="connsiteY26" fmla="*/ 2993982 h 3008365"/>
              <a:gd name="connsiteX27" fmla="*/ 0 w 2704676"/>
              <a:gd name="connsiteY27" fmla="*/ 1512354 h 3008365"/>
              <a:gd name="connsiteX28" fmla="*/ 67992 w 2704676"/>
              <a:gd name="connsiteY28" fmla="*/ 1062626 h 3008365"/>
              <a:gd name="connsiteX29" fmla="*/ 110874 w 2704676"/>
              <a:gd name="connsiteY29" fmla="*/ 945466 h 3008365"/>
              <a:gd name="connsiteX30" fmla="*/ 118848 w 2704676"/>
              <a:gd name="connsiteY30" fmla="*/ 923678 h 3008365"/>
              <a:gd name="connsiteX31" fmla="*/ 923678 w 2704676"/>
              <a:gd name="connsiteY31" fmla="*/ 118848 h 3008365"/>
              <a:gd name="connsiteX32" fmla="*/ 1008139 w 2704676"/>
              <a:gd name="connsiteY32" fmla="*/ 87935 h 3008365"/>
              <a:gd name="connsiteX33" fmla="*/ 1062626 w 2704676"/>
              <a:gd name="connsiteY33" fmla="*/ 67992 h 3008365"/>
              <a:gd name="connsiteX34" fmla="*/ 1512354 w 2704676"/>
              <a:gd name="connsiteY34" fmla="*/ 0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04676" h="3008365">
                <a:moveTo>
                  <a:pt x="1512354" y="0"/>
                </a:moveTo>
                <a:cubicBezTo>
                  <a:pt x="1668964" y="0"/>
                  <a:pt x="1820013" y="23805"/>
                  <a:pt x="1962082" y="67992"/>
                </a:cubicBezTo>
                <a:lnTo>
                  <a:pt x="1993400" y="79455"/>
                </a:lnTo>
                <a:lnTo>
                  <a:pt x="2101030" y="118848"/>
                </a:lnTo>
                <a:cubicBezTo>
                  <a:pt x="2236732" y="176245"/>
                  <a:pt x="2362313" y="252886"/>
                  <a:pt x="2474352" y="345348"/>
                </a:cubicBezTo>
                <a:lnTo>
                  <a:pt x="2494124" y="363318"/>
                </a:lnTo>
                <a:lnTo>
                  <a:pt x="2581750" y="442958"/>
                </a:lnTo>
                <a:cubicBezTo>
                  <a:pt x="2615960" y="477169"/>
                  <a:pt x="2648539" y="513010"/>
                  <a:pt x="2679360" y="550356"/>
                </a:cubicBezTo>
                <a:lnTo>
                  <a:pt x="2704676" y="584211"/>
                </a:lnTo>
                <a:lnTo>
                  <a:pt x="2648753" y="575676"/>
                </a:lnTo>
                <a:cubicBezTo>
                  <a:pt x="2597913" y="570513"/>
                  <a:pt x="2546327" y="567868"/>
                  <a:pt x="2494124" y="567868"/>
                </a:cubicBezTo>
                <a:cubicBezTo>
                  <a:pt x="2441921" y="567868"/>
                  <a:pt x="2390336" y="570513"/>
                  <a:pt x="2339495" y="575676"/>
                </a:cubicBezTo>
                <a:lnTo>
                  <a:pt x="2283571" y="584211"/>
                </a:lnTo>
                <a:lnTo>
                  <a:pt x="2189332" y="598594"/>
                </a:lnTo>
                <a:cubicBezTo>
                  <a:pt x="2140107" y="608667"/>
                  <a:pt x="2091753" y="621131"/>
                  <a:pt x="2044396" y="635860"/>
                </a:cubicBezTo>
                <a:lnTo>
                  <a:pt x="1990050" y="655751"/>
                </a:lnTo>
                <a:lnTo>
                  <a:pt x="1905448" y="686716"/>
                </a:lnTo>
                <a:cubicBezTo>
                  <a:pt x="1769746" y="744113"/>
                  <a:pt x="1644166" y="820754"/>
                  <a:pt x="1532126" y="913216"/>
                </a:cubicBezTo>
                <a:lnTo>
                  <a:pt x="1496103" y="945957"/>
                </a:lnTo>
                <a:lnTo>
                  <a:pt x="1424728" y="1010826"/>
                </a:lnTo>
                <a:cubicBezTo>
                  <a:pt x="1219467" y="1216088"/>
                  <a:pt x="1072934" y="1480078"/>
                  <a:pt x="1012496" y="1775430"/>
                </a:cubicBezTo>
                <a:lnTo>
                  <a:pt x="1008281" y="1803049"/>
                </a:lnTo>
                <a:lnTo>
                  <a:pt x="989578" y="1925593"/>
                </a:lnTo>
                <a:cubicBezTo>
                  <a:pt x="984415" y="1976434"/>
                  <a:pt x="981770" y="2028019"/>
                  <a:pt x="981770" y="2080222"/>
                </a:cubicBezTo>
                <a:cubicBezTo>
                  <a:pt x="981770" y="2393441"/>
                  <a:pt x="1076988" y="2684420"/>
                  <a:pt x="1240056" y="2925793"/>
                </a:cubicBezTo>
                <a:lnTo>
                  <a:pt x="1301802" y="3008365"/>
                </a:lnTo>
                <a:lnTo>
                  <a:pt x="1207562" y="2993982"/>
                </a:lnTo>
                <a:cubicBezTo>
                  <a:pt x="518408" y="2852961"/>
                  <a:pt x="0" y="2243198"/>
                  <a:pt x="0" y="1512354"/>
                </a:cubicBezTo>
                <a:cubicBezTo>
                  <a:pt x="0" y="1355745"/>
                  <a:pt x="23805" y="1204695"/>
                  <a:pt x="67992" y="1062626"/>
                </a:cubicBezTo>
                <a:lnTo>
                  <a:pt x="110874" y="945466"/>
                </a:lnTo>
                <a:lnTo>
                  <a:pt x="118848" y="923678"/>
                </a:lnTo>
                <a:cubicBezTo>
                  <a:pt x="271907" y="561807"/>
                  <a:pt x="561807" y="271907"/>
                  <a:pt x="923678" y="118848"/>
                </a:cubicBezTo>
                <a:lnTo>
                  <a:pt x="1008139" y="87935"/>
                </a:lnTo>
                <a:lnTo>
                  <a:pt x="1062626" y="67992"/>
                </a:lnTo>
                <a:cubicBezTo>
                  <a:pt x="1204695" y="23805"/>
                  <a:pt x="1355745" y="0"/>
                  <a:pt x="1512354" y="0"/>
                </a:cubicBezTo>
                <a:close/>
              </a:path>
            </a:pathLst>
          </a:custGeom>
          <a:solidFill>
            <a:srgbClr val="4FC079"/>
          </a:solidFill>
          <a:ln>
            <a:solidFill>
              <a:srgbClr val="4FC079"/>
            </a:solidFill>
          </a:ln>
          <a:effectLst>
            <a:outerShdw blurRad="190500" dist="190500" dir="15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9878F"/>
            </a:gs>
            <a:gs pos="88000">
              <a:srgbClr val="51AF75"/>
            </a:gs>
            <a:gs pos="98000">
              <a:srgbClr val="79D65B"/>
            </a:gs>
          </a:gsLst>
          <a:lin ang="10800000" scaled="1"/>
        </a:gradFill>
        <a:effectLst/>
      </p:bgPr>
    </p:bg>
    <p:spTree>
      <p:nvGrpSpPr>
        <p:cNvPr id="1" name="Shape 199">
          <a:extLst>
            <a:ext uri="{FF2B5EF4-FFF2-40B4-BE49-F238E27FC236}">
              <a16:creationId xmlns:a16="http://schemas.microsoft.com/office/drawing/2014/main" id="{A9E3CBD2-08AC-BAFA-7AE9-4759EA1ED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E3CC2C3-26CB-3958-CD5B-86115A5CFE15}"/>
              </a:ext>
            </a:extLst>
          </p:cNvPr>
          <p:cNvSpPr/>
          <p:nvPr/>
        </p:nvSpPr>
        <p:spPr>
          <a:xfrm>
            <a:off x="142239" y="906779"/>
            <a:ext cx="8874199" cy="3526670"/>
          </a:xfrm>
          <a:prstGeom prst="roundRect">
            <a:avLst/>
          </a:prstGeom>
          <a:solidFill>
            <a:srgbClr val="EAEAE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oftRound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Google Shape;203;p28">
            <a:extLst>
              <a:ext uri="{FF2B5EF4-FFF2-40B4-BE49-F238E27FC236}">
                <a16:creationId xmlns:a16="http://schemas.microsoft.com/office/drawing/2014/main" id="{2DA0FB46-F2F4-9373-D67E-F663252F8839}"/>
              </a:ext>
            </a:extLst>
          </p:cNvPr>
          <p:cNvSpPr/>
          <p:nvPr/>
        </p:nvSpPr>
        <p:spPr>
          <a:xfrm>
            <a:off x="1930600" y="1129309"/>
            <a:ext cx="5286375" cy="185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AEFC50B-B1D2-EBEE-B75D-CF249159D0B3}"/>
              </a:ext>
            </a:extLst>
          </p:cNvPr>
          <p:cNvSpPr/>
          <p:nvPr/>
        </p:nvSpPr>
        <p:spPr>
          <a:xfrm>
            <a:off x="-37724" y="4575611"/>
            <a:ext cx="9182608" cy="608674"/>
          </a:xfrm>
          <a:prstGeom prst="rect">
            <a:avLst/>
          </a:prstGeom>
          <a:solidFill>
            <a:srgbClr val="EAEAE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Google Shape;265;p29">
            <a:extLst>
              <a:ext uri="{FF2B5EF4-FFF2-40B4-BE49-F238E27FC236}">
                <a16:creationId xmlns:a16="http://schemas.microsoft.com/office/drawing/2014/main" id="{81D931E4-9A9B-2A21-B4C5-ED2580248D37}"/>
              </a:ext>
            </a:extLst>
          </p:cNvPr>
          <p:cNvSpPr/>
          <p:nvPr/>
        </p:nvSpPr>
        <p:spPr>
          <a:xfrm>
            <a:off x="4147172" y="4717881"/>
            <a:ext cx="1016429" cy="256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chivo SemiBold"/>
              <a:buNone/>
            </a:pPr>
            <a:r>
              <a:rPr lang="en-US" sz="1600" b="0" i="0" u="none" strike="noStrike" cap="none" dirty="0" err="1">
                <a:gradFill flip="none" rotWithShape="1">
                  <a:gsLst>
                    <a:gs pos="23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  <a:tileRect/>
                </a:gra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  <a:sym typeface="Calibri"/>
              </a:rPr>
              <a:t>GreenGait</a:t>
            </a:r>
            <a:endParaRPr sz="1600" b="0" i="0" u="none" strike="noStrike" cap="none" dirty="0">
              <a:gradFill flip="none" rotWithShape="1">
                <a:gsLst>
                  <a:gs pos="23000">
                    <a:srgbClr val="79D65B"/>
                  </a:gs>
                  <a:gs pos="100000">
                    <a:srgbClr val="0A9CAB"/>
                  </a:gs>
                </a:gsLst>
                <a:lin ang="10800000" scaled="1"/>
                <a:tileRect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" name="Picture 48" descr="A hexagon with white text&#10;&#10;AI-generated content may be incorrect.">
            <a:extLst>
              <a:ext uri="{FF2B5EF4-FFF2-40B4-BE49-F238E27FC236}">
                <a16:creationId xmlns:a16="http://schemas.microsoft.com/office/drawing/2014/main" id="{11E9308F-F8C6-65E1-A333-5211F7DE5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632" y="4643840"/>
            <a:ext cx="382629" cy="382629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04377D9-B152-1B99-218A-C54BD59F0B97}"/>
              </a:ext>
            </a:extLst>
          </p:cNvPr>
          <p:cNvSpPr/>
          <p:nvPr/>
        </p:nvSpPr>
        <p:spPr>
          <a:xfrm rot="6349471">
            <a:off x="8477771" y="-1183271"/>
            <a:ext cx="2027886" cy="2256368"/>
          </a:xfrm>
          <a:custGeom>
            <a:avLst/>
            <a:gdLst>
              <a:gd name="connsiteX0" fmla="*/ 1401219 w 2703848"/>
              <a:gd name="connsiteY0" fmla="*/ 0 h 3008491"/>
              <a:gd name="connsiteX1" fmla="*/ 1496286 w 2703848"/>
              <a:gd name="connsiteY1" fmla="*/ 14509 h 3008491"/>
              <a:gd name="connsiteX2" fmla="*/ 2703848 w 2703848"/>
              <a:gd name="connsiteY2" fmla="*/ 1496137 h 3008491"/>
              <a:gd name="connsiteX3" fmla="*/ 2635856 w 2703848"/>
              <a:gd name="connsiteY3" fmla="*/ 1945865 h 3008491"/>
              <a:gd name="connsiteX4" fmla="*/ 2592975 w 2703848"/>
              <a:gd name="connsiteY4" fmla="*/ 2063025 h 3008491"/>
              <a:gd name="connsiteX5" fmla="*/ 2585000 w 2703848"/>
              <a:gd name="connsiteY5" fmla="*/ 2084813 h 3008491"/>
              <a:gd name="connsiteX6" fmla="*/ 1780170 w 2703848"/>
              <a:gd name="connsiteY6" fmla="*/ 2889643 h 3008491"/>
              <a:gd name="connsiteX7" fmla="*/ 1695568 w 2703848"/>
              <a:gd name="connsiteY7" fmla="*/ 2920608 h 3008491"/>
              <a:gd name="connsiteX8" fmla="*/ 1641222 w 2703848"/>
              <a:gd name="connsiteY8" fmla="*/ 2940499 h 3008491"/>
              <a:gd name="connsiteX9" fmla="*/ 1191494 w 2703848"/>
              <a:gd name="connsiteY9" fmla="*/ 3008491 h 3008491"/>
              <a:gd name="connsiteX10" fmla="*/ 741766 w 2703848"/>
              <a:gd name="connsiteY10" fmla="*/ 2940499 h 3008491"/>
              <a:gd name="connsiteX11" fmla="*/ 710448 w 2703848"/>
              <a:gd name="connsiteY11" fmla="*/ 2929037 h 3008491"/>
              <a:gd name="connsiteX12" fmla="*/ 602818 w 2703848"/>
              <a:gd name="connsiteY12" fmla="*/ 2889643 h 3008491"/>
              <a:gd name="connsiteX13" fmla="*/ 229496 w 2703848"/>
              <a:gd name="connsiteY13" fmla="*/ 2663143 h 3008491"/>
              <a:gd name="connsiteX14" fmla="*/ 209725 w 2703848"/>
              <a:gd name="connsiteY14" fmla="*/ 2645174 h 3008491"/>
              <a:gd name="connsiteX15" fmla="*/ 122098 w 2703848"/>
              <a:gd name="connsiteY15" fmla="*/ 2565533 h 3008491"/>
              <a:gd name="connsiteX16" fmla="*/ 24488 w 2703848"/>
              <a:gd name="connsiteY16" fmla="*/ 2458135 h 3008491"/>
              <a:gd name="connsiteX17" fmla="*/ 0 w 2703848"/>
              <a:gd name="connsiteY17" fmla="*/ 2425387 h 3008491"/>
              <a:gd name="connsiteX18" fmla="*/ 55096 w 2703848"/>
              <a:gd name="connsiteY18" fmla="*/ 2433796 h 3008491"/>
              <a:gd name="connsiteX19" fmla="*/ 209725 w 2703848"/>
              <a:gd name="connsiteY19" fmla="*/ 2441604 h 3008491"/>
              <a:gd name="connsiteX20" fmla="*/ 364354 w 2703848"/>
              <a:gd name="connsiteY20" fmla="*/ 2433796 h 3008491"/>
              <a:gd name="connsiteX21" fmla="*/ 419449 w 2703848"/>
              <a:gd name="connsiteY21" fmla="*/ 2425387 h 3008491"/>
              <a:gd name="connsiteX22" fmla="*/ 514517 w 2703848"/>
              <a:gd name="connsiteY22" fmla="*/ 2410878 h 3008491"/>
              <a:gd name="connsiteX23" fmla="*/ 659453 w 2703848"/>
              <a:gd name="connsiteY23" fmla="*/ 2373612 h 3008491"/>
              <a:gd name="connsiteX24" fmla="*/ 713940 w 2703848"/>
              <a:gd name="connsiteY24" fmla="*/ 2353669 h 3008491"/>
              <a:gd name="connsiteX25" fmla="*/ 798401 w 2703848"/>
              <a:gd name="connsiteY25" fmla="*/ 2322756 h 3008491"/>
              <a:gd name="connsiteX26" fmla="*/ 1171723 w 2703848"/>
              <a:gd name="connsiteY26" fmla="*/ 2096256 h 3008491"/>
              <a:gd name="connsiteX27" fmla="*/ 1207747 w 2703848"/>
              <a:gd name="connsiteY27" fmla="*/ 2063516 h 3008491"/>
              <a:gd name="connsiteX28" fmla="*/ 1279121 w 2703848"/>
              <a:gd name="connsiteY28" fmla="*/ 1998646 h 3008491"/>
              <a:gd name="connsiteX29" fmla="*/ 1691353 w 2703848"/>
              <a:gd name="connsiteY29" fmla="*/ 1234042 h 3008491"/>
              <a:gd name="connsiteX30" fmla="*/ 1695710 w 2703848"/>
              <a:gd name="connsiteY30" fmla="*/ 1205494 h 3008491"/>
              <a:gd name="connsiteX31" fmla="*/ 1714271 w 2703848"/>
              <a:gd name="connsiteY31" fmla="*/ 1083879 h 3008491"/>
              <a:gd name="connsiteX32" fmla="*/ 1722079 w 2703848"/>
              <a:gd name="connsiteY32" fmla="*/ 929250 h 3008491"/>
              <a:gd name="connsiteX33" fmla="*/ 1463793 w 2703848"/>
              <a:gd name="connsiteY33" fmla="*/ 83679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3848" h="3008491">
                <a:moveTo>
                  <a:pt x="1401219" y="0"/>
                </a:moveTo>
                <a:lnTo>
                  <a:pt x="1496286" y="14509"/>
                </a:lnTo>
                <a:cubicBezTo>
                  <a:pt x="2185440" y="155530"/>
                  <a:pt x="2703848" y="765293"/>
                  <a:pt x="2703848" y="1496137"/>
                </a:cubicBezTo>
                <a:cubicBezTo>
                  <a:pt x="2703848" y="1652747"/>
                  <a:pt x="2680044" y="1803796"/>
                  <a:pt x="2635856" y="1945865"/>
                </a:cubicBezTo>
                <a:lnTo>
                  <a:pt x="2592975" y="2063025"/>
                </a:lnTo>
                <a:lnTo>
                  <a:pt x="2585000" y="2084813"/>
                </a:lnTo>
                <a:cubicBezTo>
                  <a:pt x="2431941" y="2446685"/>
                  <a:pt x="2142041" y="2736584"/>
                  <a:pt x="1780170" y="2889643"/>
                </a:cubicBezTo>
                <a:lnTo>
                  <a:pt x="1695568" y="2920608"/>
                </a:lnTo>
                <a:lnTo>
                  <a:pt x="1641222" y="2940499"/>
                </a:lnTo>
                <a:cubicBezTo>
                  <a:pt x="1499153" y="2984687"/>
                  <a:pt x="1348104" y="3008491"/>
                  <a:pt x="1191494" y="3008491"/>
                </a:cubicBezTo>
                <a:cubicBezTo>
                  <a:pt x="1034885" y="3008491"/>
                  <a:pt x="883835" y="2984687"/>
                  <a:pt x="741766" y="2940499"/>
                </a:cubicBezTo>
                <a:lnTo>
                  <a:pt x="710448" y="2929037"/>
                </a:lnTo>
                <a:lnTo>
                  <a:pt x="602818" y="2889643"/>
                </a:lnTo>
                <a:cubicBezTo>
                  <a:pt x="467116" y="2832246"/>
                  <a:pt x="341536" y="2755606"/>
                  <a:pt x="229496" y="2663143"/>
                </a:cubicBezTo>
                <a:lnTo>
                  <a:pt x="209725" y="2645174"/>
                </a:lnTo>
                <a:lnTo>
                  <a:pt x="122098" y="2565533"/>
                </a:lnTo>
                <a:cubicBezTo>
                  <a:pt x="87888" y="2531323"/>
                  <a:pt x="55309" y="2495481"/>
                  <a:pt x="24488" y="2458135"/>
                </a:cubicBezTo>
                <a:lnTo>
                  <a:pt x="0" y="2425387"/>
                </a:lnTo>
                <a:lnTo>
                  <a:pt x="55096" y="2433796"/>
                </a:lnTo>
                <a:cubicBezTo>
                  <a:pt x="105937" y="2438959"/>
                  <a:pt x="157522" y="2441604"/>
                  <a:pt x="209725" y="2441604"/>
                </a:cubicBezTo>
                <a:cubicBezTo>
                  <a:pt x="261928" y="2441604"/>
                  <a:pt x="313514" y="2438959"/>
                  <a:pt x="364354" y="2433796"/>
                </a:cubicBezTo>
                <a:lnTo>
                  <a:pt x="419449" y="2425387"/>
                </a:lnTo>
                <a:lnTo>
                  <a:pt x="514517" y="2410878"/>
                </a:lnTo>
                <a:cubicBezTo>
                  <a:pt x="563743" y="2400806"/>
                  <a:pt x="612097" y="2388341"/>
                  <a:pt x="659453" y="2373612"/>
                </a:cubicBezTo>
                <a:lnTo>
                  <a:pt x="713940" y="2353669"/>
                </a:lnTo>
                <a:lnTo>
                  <a:pt x="798401" y="2322756"/>
                </a:lnTo>
                <a:cubicBezTo>
                  <a:pt x="934103" y="2265359"/>
                  <a:pt x="1059684" y="2188719"/>
                  <a:pt x="1171723" y="2096256"/>
                </a:cubicBezTo>
                <a:lnTo>
                  <a:pt x="1207747" y="2063516"/>
                </a:lnTo>
                <a:lnTo>
                  <a:pt x="1279121" y="1998646"/>
                </a:lnTo>
                <a:cubicBezTo>
                  <a:pt x="1484383" y="1793384"/>
                  <a:pt x="1630916" y="1529394"/>
                  <a:pt x="1691353" y="1234042"/>
                </a:cubicBezTo>
                <a:lnTo>
                  <a:pt x="1695710" y="1205494"/>
                </a:lnTo>
                <a:lnTo>
                  <a:pt x="1714271" y="1083879"/>
                </a:lnTo>
                <a:cubicBezTo>
                  <a:pt x="1719434" y="1033039"/>
                  <a:pt x="1722079" y="981453"/>
                  <a:pt x="1722079" y="929250"/>
                </a:cubicBezTo>
                <a:cubicBezTo>
                  <a:pt x="1722079" y="616031"/>
                  <a:pt x="1626861" y="325052"/>
                  <a:pt x="1463793" y="83679"/>
                </a:cubicBezTo>
                <a:close/>
              </a:path>
            </a:pathLst>
          </a:custGeom>
          <a:solidFill>
            <a:srgbClr val="29878F"/>
          </a:solidFill>
          <a:ln>
            <a:solidFill>
              <a:srgbClr val="29878F"/>
            </a:solidFill>
          </a:ln>
          <a:effectLst>
            <a:outerShdw blurRad="190500" dist="190500" dir="48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 dirty="0">
              <a:effectLst>
                <a:outerShdw blurRad="190500" dist="1905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5C7BC8F-3019-2FA2-BFE7-50A61E1B7D43}"/>
              </a:ext>
            </a:extLst>
          </p:cNvPr>
          <p:cNvSpPr/>
          <p:nvPr/>
        </p:nvSpPr>
        <p:spPr>
          <a:xfrm rot="2506641">
            <a:off x="10708258" y="-2551585"/>
            <a:ext cx="2268531" cy="1559432"/>
          </a:xfrm>
          <a:custGeom>
            <a:avLst/>
            <a:gdLst>
              <a:gd name="connsiteX0" fmla="*/ 110874 w 3024708"/>
              <a:gd name="connsiteY0" fmla="*/ 0 h 2079242"/>
              <a:gd name="connsiteX1" fmla="*/ 118848 w 3024708"/>
              <a:gd name="connsiteY1" fmla="*/ 21788 h 2079242"/>
              <a:gd name="connsiteX2" fmla="*/ 258286 w 3024708"/>
              <a:gd name="connsiteY2" fmla="*/ 278683 h 2079242"/>
              <a:gd name="connsiteX3" fmla="*/ 320860 w 3024708"/>
              <a:gd name="connsiteY3" fmla="*/ 362362 h 2079242"/>
              <a:gd name="connsiteX4" fmla="*/ 345348 w 3024708"/>
              <a:gd name="connsiteY4" fmla="*/ 395110 h 2079242"/>
              <a:gd name="connsiteX5" fmla="*/ 442958 w 3024708"/>
              <a:gd name="connsiteY5" fmla="*/ 502508 h 2079242"/>
              <a:gd name="connsiteX6" fmla="*/ 530585 w 3024708"/>
              <a:gd name="connsiteY6" fmla="*/ 582149 h 2079242"/>
              <a:gd name="connsiteX7" fmla="*/ 550356 w 3024708"/>
              <a:gd name="connsiteY7" fmla="*/ 600118 h 2079242"/>
              <a:gd name="connsiteX8" fmla="*/ 923678 w 3024708"/>
              <a:gd name="connsiteY8" fmla="*/ 826618 h 2079242"/>
              <a:gd name="connsiteX9" fmla="*/ 1031308 w 3024708"/>
              <a:gd name="connsiteY9" fmla="*/ 866012 h 2079242"/>
              <a:gd name="connsiteX10" fmla="*/ 1062626 w 3024708"/>
              <a:gd name="connsiteY10" fmla="*/ 877474 h 2079242"/>
              <a:gd name="connsiteX11" fmla="*/ 1512354 w 3024708"/>
              <a:gd name="connsiteY11" fmla="*/ 945466 h 2079242"/>
              <a:gd name="connsiteX12" fmla="*/ 1962082 w 3024708"/>
              <a:gd name="connsiteY12" fmla="*/ 877474 h 2079242"/>
              <a:gd name="connsiteX13" fmla="*/ 2016428 w 3024708"/>
              <a:gd name="connsiteY13" fmla="*/ 857583 h 2079242"/>
              <a:gd name="connsiteX14" fmla="*/ 2101030 w 3024708"/>
              <a:gd name="connsiteY14" fmla="*/ 826618 h 2079242"/>
              <a:gd name="connsiteX15" fmla="*/ 2905860 w 3024708"/>
              <a:gd name="connsiteY15" fmla="*/ 21788 h 2079242"/>
              <a:gd name="connsiteX16" fmla="*/ 2913835 w 3024708"/>
              <a:gd name="connsiteY16" fmla="*/ 0 h 2079242"/>
              <a:gd name="connsiteX17" fmla="*/ 2956716 w 3024708"/>
              <a:gd name="connsiteY17" fmla="*/ 117160 h 2079242"/>
              <a:gd name="connsiteX18" fmla="*/ 3024708 w 3024708"/>
              <a:gd name="connsiteY18" fmla="*/ 566888 h 2079242"/>
              <a:gd name="connsiteX19" fmla="*/ 1817146 w 3024708"/>
              <a:gd name="connsiteY19" fmla="*/ 2048516 h 2079242"/>
              <a:gd name="connsiteX20" fmla="*/ 1722908 w 3024708"/>
              <a:gd name="connsiteY20" fmla="*/ 2062899 h 2079242"/>
              <a:gd name="connsiteX21" fmla="*/ 1666983 w 3024708"/>
              <a:gd name="connsiteY21" fmla="*/ 2071434 h 2079242"/>
              <a:gd name="connsiteX22" fmla="*/ 1512354 w 3024708"/>
              <a:gd name="connsiteY22" fmla="*/ 2079242 h 2079242"/>
              <a:gd name="connsiteX23" fmla="*/ 550356 w 3024708"/>
              <a:gd name="connsiteY23" fmla="*/ 1733894 h 2079242"/>
              <a:gd name="connsiteX24" fmla="*/ 530585 w 3024708"/>
              <a:gd name="connsiteY24" fmla="*/ 1715925 h 2079242"/>
              <a:gd name="connsiteX25" fmla="*/ 442958 w 3024708"/>
              <a:gd name="connsiteY25" fmla="*/ 1636284 h 2079242"/>
              <a:gd name="connsiteX26" fmla="*/ 30726 w 3024708"/>
              <a:gd name="connsiteY26" fmla="*/ 871680 h 2079242"/>
              <a:gd name="connsiteX27" fmla="*/ 29861 w 3024708"/>
              <a:gd name="connsiteY27" fmla="*/ 866012 h 2079242"/>
              <a:gd name="connsiteX28" fmla="*/ 7808 w 3024708"/>
              <a:gd name="connsiteY28" fmla="*/ 721517 h 2079242"/>
              <a:gd name="connsiteX29" fmla="*/ 0 w 3024708"/>
              <a:gd name="connsiteY29" fmla="*/ 566888 h 2079242"/>
              <a:gd name="connsiteX30" fmla="*/ 7808 w 3024708"/>
              <a:gd name="connsiteY30" fmla="*/ 412259 h 2079242"/>
              <a:gd name="connsiteX31" fmla="*/ 26369 w 3024708"/>
              <a:gd name="connsiteY31" fmla="*/ 290644 h 2079242"/>
              <a:gd name="connsiteX32" fmla="*/ 30726 w 3024708"/>
              <a:gd name="connsiteY32" fmla="*/ 262096 h 2079242"/>
              <a:gd name="connsiteX33" fmla="*/ 67992 w 3024708"/>
              <a:gd name="connsiteY33" fmla="*/ 11716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024708" h="2079242">
                <a:moveTo>
                  <a:pt x="110874" y="0"/>
                </a:moveTo>
                <a:lnTo>
                  <a:pt x="118848" y="21788"/>
                </a:lnTo>
                <a:cubicBezTo>
                  <a:pt x="157113" y="112256"/>
                  <a:pt x="203930" y="198226"/>
                  <a:pt x="258286" y="278683"/>
                </a:cubicBezTo>
                <a:lnTo>
                  <a:pt x="320860" y="362362"/>
                </a:lnTo>
                <a:lnTo>
                  <a:pt x="345348" y="395110"/>
                </a:lnTo>
                <a:cubicBezTo>
                  <a:pt x="376169" y="432456"/>
                  <a:pt x="408748" y="468298"/>
                  <a:pt x="442958" y="502508"/>
                </a:cubicBezTo>
                <a:lnTo>
                  <a:pt x="530585" y="582149"/>
                </a:lnTo>
                <a:lnTo>
                  <a:pt x="550356" y="600118"/>
                </a:lnTo>
                <a:cubicBezTo>
                  <a:pt x="662396" y="692581"/>
                  <a:pt x="787976" y="769221"/>
                  <a:pt x="923678" y="826618"/>
                </a:cubicBezTo>
                <a:lnTo>
                  <a:pt x="1031308" y="866012"/>
                </a:lnTo>
                <a:lnTo>
                  <a:pt x="1062626" y="877474"/>
                </a:lnTo>
                <a:cubicBezTo>
                  <a:pt x="1204695" y="921662"/>
                  <a:pt x="1355745" y="945466"/>
                  <a:pt x="1512354" y="945466"/>
                </a:cubicBezTo>
                <a:cubicBezTo>
                  <a:pt x="1668964" y="945466"/>
                  <a:pt x="1820013" y="921662"/>
                  <a:pt x="1962082" y="877474"/>
                </a:cubicBezTo>
                <a:lnTo>
                  <a:pt x="2016428" y="857583"/>
                </a:lnTo>
                <a:lnTo>
                  <a:pt x="2101030" y="826618"/>
                </a:lnTo>
                <a:cubicBezTo>
                  <a:pt x="2462901" y="673559"/>
                  <a:pt x="2752801" y="383660"/>
                  <a:pt x="2905860" y="21788"/>
                </a:cubicBezTo>
                <a:lnTo>
                  <a:pt x="2913835" y="0"/>
                </a:lnTo>
                <a:lnTo>
                  <a:pt x="2956716" y="117160"/>
                </a:lnTo>
                <a:cubicBezTo>
                  <a:pt x="3000904" y="259229"/>
                  <a:pt x="3024708" y="410279"/>
                  <a:pt x="3024708" y="566888"/>
                </a:cubicBezTo>
                <a:cubicBezTo>
                  <a:pt x="3024708" y="1297732"/>
                  <a:pt x="2506300" y="1907495"/>
                  <a:pt x="1817146" y="2048516"/>
                </a:cubicBezTo>
                <a:lnTo>
                  <a:pt x="1722908" y="2062899"/>
                </a:lnTo>
                <a:lnTo>
                  <a:pt x="1666983" y="2071434"/>
                </a:lnTo>
                <a:cubicBezTo>
                  <a:pt x="1616143" y="2076597"/>
                  <a:pt x="1564557" y="2079242"/>
                  <a:pt x="1512354" y="2079242"/>
                </a:cubicBezTo>
                <a:cubicBezTo>
                  <a:pt x="1146932" y="2079242"/>
                  <a:pt x="811781" y="1949640"/>
                  <a:pt x="550356" y="1733894"/>
                </a:cubicBezTo>
                <a:lnTo>
                  <a:pt x="530585" y="1715925"/>
                </a:lnTo>
                <a:lnTo>
                  <a:pt x="442958" y="1636284"/>
                </a:lnTo>
                <a:cubicBezTo>
                  <a:pt x="237697" y="1431022"/>
                  <a:pt x="91164" y="1167032"/>
                  <a:pt x="30726" y="871680"/>
                </a:cubicBezTo>
                <a:lnTo>
                  <a:pt x="29861" y="866012"/>
                </a:lnTo>
                <a:lnTo>
                  <a:pt x="7808" y="721517"/>
                </a:lnTo>
                <a:cubicBezTo>
                  <a:pt x="2645" y="670677"/>
                  <a:pt x="0" y="619091"/>
                  <a:pt x="0" y="566888"/>
                </a:cubicBezTo>
                <a:cubicBezTo>
                  <a:pt x="0" y="514685"/>
                  <a:pt x="2645" y="463100"/>
                  <a:pt x="7808" y="412259"/>
                </a:cubicBezTo>
                <a:lnTo>
                  <a:pt x="26369" y="290644"/>
                </a:lnTo>
                <a:lnTo>
                  <a:pt x="30726" y="262096"/>
                </a:lnTo>
                <a:cubicBezTo>
                  <a:pt x="40799" y="212871"/>
                  <a:pt x="53263" y="164517"/>
                  <a:pt x="67992" y="117160"/>
                </a:cubicBezTo>
                <a:close/>
              </a:path>
            </a:pathLst>
          </a:custGeom>
          <a:solidFill>
            <a:srgbClr val="28A6B2"/>
          </a:solidFill>
          <a:ln>
            <a:solidFill>
              <a:srgbClr val="28A6B2"/>
            </a:solidFill>
          </a:ln>
          <a:effectLst>
            <a:outerShdw blurRad="190500" dist="190500" dir="84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16" name="Google Shape;265;p29">
            <a:extLst>
              <a:ext uri="{FF2B5EF4-FFF2-40B4-BE49-F238E27FC236}">
                <a16:creationId xmlns:a16="http://schemas.microsoft.com/office/drawing/2014/main" id="{E3143909-BC35-433C-D446-21864E9305E8}"/>
              </a:ext>
            </a:extLst>
          </p:cNvPr>
          <p:cNvSpPr/>
          <p:nvPr/>
        </p:nvSpPr>
        <p:spPr>
          <a:xfrm>
            <a:off x="6748042" y="4722128"/>
            <a:ext cx="2268398" cy="25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chivo SemiBold"/>
              <a:buNone/>
            </a:pPr>
            <a:r>
              <a:rPr lang="en-US" sz="1600" i="0" u="none" strike="noStrike" cap="none" dirty="0">
                <a:gradFill>
                  <a:gsLst>
                    <a:gs pos="71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</a:gra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  <a:sym typeface="Calibri"/>
              </a:rPr>
              <a:t>0</a:t>
            </a:r>
            <a:r>
              <a:rPr lang="ro-RO" sz="1600" dirty="0">
                <a:gradFill>
                  <a:gsLst>
                    <a:gs pos="71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</a:gra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  <a:sym typeface="Calibri"/>
              </a:rPr>
              <a:t>6</a:t>
            </a:r>
            <a:endParaRPr sz="1600" i="0" u="none" strike="noStrike" cap="none" dirty="0">
              <a:gradFill>
                <a:gsLst>
                  <a:gs pos="71000">
                    <a:srgbClr val="79D65B"/>
                  </a:gs>
                  <a:gs pos="100000">
                    <a:srgbClr val="0A9CAB"/>
                  </a:gs>
                </a:gsLst>
                <a:lin ang="10800000" scaled="1"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228;p29">
            <a:extLst>
              <a:ext uri="{FF2B5EF4-FFF2-40B4-BE49-F238E27FC236}">
                <a16:creationId xmlns:a16="http://schemas.microsoft.com/office/drawing/2014/main" id="{A712DD2D-E5FF-B272-D124-91739DB8842E}"/>
              </a:ext>
            </a:extLst>
          </p:cNvPr>
          <p:cNvSpPr/>
          <p:nvPr/>
        </p:nvSpPr>
        <p:spPr>
          <a:xfrm>
            <a:off x="1500189" y="1284090"/>
            <a:ext cx="3400425" cy="207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61" name="Google Shape;230;p29">
            <a:extLst>
              <a:ext uri="{FF2B5EF4-FFF2-40B4-BE49-F238E27FC236}">
                <a16:creationId xmlns:a16="http://schemas.microsoft.com/office/drawing/2014/main" id="{042FB183-53C6-1956-6918-F0C78679FB56}"/>
              </a:ext>
            </a:extLst>
          </p:cNvPr>
          <p:cNvSpPr/>
          <p:nvPr/>
        </p:nvSpPr>
        <p:spPr>
          <a:xfrm>
            <a:off x="1500189" y="2191347"/>
            <a:ext cx="2782575" cy="116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2" name="Google Shape;398;p32">
            <a:extLst>
              <a:ext uri="{FF2B5EF4-FFF2-40B4-BE49-F238E27FC236}">
                <a16:creationId xmlns:a16="http://schemas.microsoft.com/office/drawing/2014/main" id="{03D7C575-9E24-495C-FFA4-E236EC80F6DA}"/>
              </a:ext>
            </a:extLst>
          </p:cNvPr>
          <p:cNvSpPr/>
          <p:nvPr/>
        </p:nvSpPr>
        <p:spPr>
          <a:xfrm>
            <a:off x="1671639" y="1875236"/>
            <a:ext cx="5800725" cy="163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10" name="Google Shape;399;p32">
            <a:extLst>
              <a:ext uri="{FF2B5EF4-FFF2-40B4-BE49-F238E27FC236}">
                <a16:creationId xmlns:a16="http://schemas.microsoft.com/office/drawing/2014/main" id="{FC212736-0F49-C05C-FFC9-D51DD6CF791E}"/>
              </a:ext>
            </a:extLst>
          </p:cNvPr>
          <p:cNvSpPr/>
          <p:nvPr/>
        </p:nvSpPr>
        <p:spPr>
          <a:xfrm>
            <a:off x="1671639" y="1875236"/>
            <a:ext cx="1289475" cy="163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33" name="Google Shape;417;p32">
            <a:extLst>
              <a:ext uri="{FF2B5EF4-FFF2-40B4-BE49-F238E27FC236}">
                <a16:creationId xmlns:a16="http://schemas.microsoft.com/office/drawing/2014/main" id="{C4C467DD-5C02-514A-B10B-D476934FF879}"/>
              </a:ext>
            </a:extLst>
          </p:cNvPr>
          <p:cNvSpPr/>
          <p:nvPr/>
        </p:nvSpPr>
        <p:spPr>
          <a:xfrm>
            <a:off x="3175400" y="1875236"/>
            <a:ext cx="1289475" cy="163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55" name="Google Shape;435;p32">
            <a:extLst>
              <a:ext uri="{FF2B5EF4-FFF2-40B4-BE49-F238E27FC236}">
                <a16:creationId xmlns:a16="http://schemas.microsoft.com/office/drawing/2014/main" id="{AB5BACF1-E6BD-B9DE-F181-9881C524AFAF}"/>
              </a:ext>
            </a:extLst>
          </p:cNvPr>
          <p:cNvSpPr/>
          <p:nvPr/>
        </p:nvSpPr>
        <p:spPr>
          <a:xfrm>
            <a:off x="4679161" y="1875236"/>
            <a:ext cx="1289475" cy="163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208" name="Google Shape;453;p32">
            <a:extLst>
              <a:ext uri="{FF2B5EF4-FFF2-40B4-BE49-F238E27FC236}">
                <a16:creationId xmlns:a16="http://schemas.microsoft.com/office/drawing/2014/main" id="{604D5B64-0F0A-75E6-B45A-CBE17B1C5B13}"/>
              </a:ext>
            </a:extLst>
          </p:cNvPr>
          <p:cNvSpPr/>
          <p:nvPr/>
        </p:nvSpPr>
        <p:spPr>
          <a:xfrm>
            <a:off x="6182922" y="1875236"/>
            <a:ext cx="1289475" cy="163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15" name="Google Shape;229;p29">
            <a:extLst>
              <a:ext uri="{FF2B5EF4-FFF2-40B4-BE49-F238E27FC236}">
                <a16:creationId xmlns:a16="http://schemas.microsoft.com/office/drawing/2014/main" id="{7F1477BA-00A7-4821-9E33-E2AE8BF9FCEA}"/>
              </a:ext>
            </a:extLst>
          </p:cNvPr>
          <p:cNvSpPr/>
          <p:nvPr/>
        </p:nvSpPr>
        <p:spPr>
          <a:xfrm>
            <a:off x="479675" y="1330877"/>
            <a:ext cx="1191928" cy="2708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None/>
            </a:pPr>
            <a:r>
              <a:rPr lang="en-US" sz="1600" b="1" dirty="0"/>
              <a:t>📅 When?</a:t>
            </a:r>
          </a:p>
          <a:p>
            <a:pPr algn="ctr">
              <a:buNone/>
            </a:pPr>
            <a:br>
              <a:rPr lang="en-US" sz="1600" dirty="0"/>
            </a:br>
            <a:r>
              <a:rPr lang="en-US" sz="1600" b="1" dirty="0"/>
              <a:t>📍 Where?</a:t>
            </a:r>
          </a:p>
          <a:p>
            <a:pPr algn="ctr">
              <a:buNone/>
            </a:pPr>
            <a:endParaRPr lang="en-US" sz="1600" dirty="0"/>
          </a:p>
          <a:p>
            <a:pPr algn="ctr">
              <a:buNone/>
            </a:pPr>
            <a:r>
              <a:rPr lang="en-US" sz="1600" b="1" dirty="0"/>
              <a:t>🛠 What?</a:t>
            </a:r>
          </a:p>
          <a:p>
            <a:pPr algn="ctr">
              <a:buNone/>
            </a:pPr>
            <a:br>
              <a:rPr lang="en-US" sz="1600" dirty="0"/>
            </a:br>
            <a:r>
              <a:rPr lang="en-US" sz="1600" b="1" dirty="0"/>
              <a:t>🤝 Who?</a:t>
            </a:r>
          </a:p>
          <a:p>
            <a:pPr algn="ctr">
              <a:buNone/>
            </a:pPr>
            <a:br>
              <a:rPr lang="en-US" sz="1600" dirty="0"/>
            </a:br>
            <a:r>
              <a:rPr lang="en-US" sz="1600" b="1" dirty="0"/>
              <a:t>🚀 How?</a:t>
            </a:r>
            <a:br>
              <a:rPr lang="en-US" sz="1600" dirty="0"/>
            </a:br>
            <a:endParaRPr lang="en-US" sz="1600" dirty="0"/>
          </a:p>
        </p:txBody>
      </p:sp>
      <p:pic>
        <p:nvPicPr>
          <p:cNvPr id="9" name="Picture 8" descr="A map with a path and a cross&#10;&#10;AI-generated content may be incorrect.">
            <a:extLst>
              <a:ext uri="{FF2B5EF4-FFF2-40B4-BE49-F238E27FC236}">
                <a16:creationId xmlns:a16="http://schemas.microsoft.com/office/drawing/2014/main" id="{142A4E1A-D4F6-9A06-06B5-F97CB5C0F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0689" y="-1810225"/>
            <a:ext cx="425619" cy="425619"/>
          </a:xfrm>
          <a:prstGeom prst="rect">
            <a:avLst/>
          </a:prstGeom>
        </p:spPr>
      </p:pic>
      <p:pic>
        <p:nvPicPr>
          <p:cNvPr id="8" name="Picture 7" descr="A red and white rocket&#10;&#10;AI-generated content may be incorrect.">
            <a:extLst>
              <a:ext uri="{FF2B5EF4-FFF2-40B4-BE49-F238E27FC236}">
                <a16:creationId xmlns:a16="http://schemas.microsoft.com/office/drawing/2014/main" id="{F2C0A44E-3269-3C7F-8D30-D4B441E09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2877" y="49085"/>
            <a:ext cx="464220" cy="464220"/>
          </a:xfrm>
          <a:prstGeom prst="rect">
            <a:avLst/>
          </a:prstGeom>
        </p:spPr>
      </p:pic>
      <p:sp>
        <p:nvSpPr>
          <p:cNvPr id="6" name="Google Shape;229;p29">
            <a:extLst>
              <a:ext uri="{FF2B5EF4-FFF2-40B4-BE49-F238E27FC236}">
                <a16:creationId xmlns:a16="http://schemas.microsoft.com/office/drawing/2014/main" id="{098B45FC-54DE-7BEA-0BA8-6ED472AEE404}"/>
              </a:ext>
            </a:extLst>
          </p:cNvPr>
          <p:cNvSpPr/>
          <p:nvPr/>
        </p:nvSpPr>
        <p:spPr>
          <a:xfrm>
            <a:off x="1671603" y="1336383"/>
            <a:ext cx="7330158" cy="3118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None/>
            </a:pPr>
            <a:r>
              <a:rPr lang="en-US" sz="1600" dirty="0"/>
              <a:t>We’re ready now — the prototype is live and ready to scale</a:t>
            </a:r>
          </a:p>
          <a:p>
            <a:pPr>
              <a:buNone/>
            </a:pPr>
            <a:endParaRPr lang="en-US" sz="1600" dirty="0"/>
          </a:p>
          <a:p>
            <a:pPr>
              <a:buNone/>
            </a:pPr>
            <a:r>
              <a:rPr lang="en-US" sz="1600" dirty="0"/>
              <a:t>Universities, fitness communities, green tech events, Solana blockchain spaces</a:t>
            </a:r>
          </a:p>
          <a:p>
            <a:pPr>
              <a:buNone/>
            </a:pPr>
            <a:br>
              <a:rPr lang="en-US" sz="1600" dirty="0"/>
            </a:br>
            <a:r>
              <a:rPr lang="en-US" sz="1600" dirty="0"/>
              <a:t>Closed beta of the step tracking, environmental rewards, token utilities</a:t>
            </a:r>
          </a:p>
          <a:p>
            <a:pPr>
              <a:buNone/>
            </a:pPr>
            <a:endParaRPr lang="en-US" sz="1600" dirty="0"/>
          </a:p>
          <a:p>
            <a:pPr>
              <a:buNone/>
            </a:pPr>
            <a:r>
              <a:rPr lang="en-US" sz="1600" dirty="0"/>
              <a:t>Mission-aligned partners, investors, early adopters</a:t>
            </a:r>
          </a:p>
          <a:p>
            <a:pPr>
              <a:buNone/>
            </a:pPr>
            <a:endParaRPr lang="en-US" sz="1600" dirty="0"/>
          </a:p>
          <a:p>
            <a:pPr>
              <a:buNone/>
            </a:pPr>
            <a:r>
              <a:rPr lang="en-US" sz="1600" dirty="0"/>
              <a:t>Scale from prototype to product — integrating energy harvesting, mobile onboarding, real-world token utility</a:t>
            </a:r>
          </a:p>
          <a:p>
            <a:pPr>
              <a:buNone/>
            </a:pPr>
            <a:endParaRPr lang="en-US" sz="1600" dirty="0"/>
          </a:p>
          <a:p>
            <a:r>
              <a:rPr lang="en-US" sz="1600" b="1" dirty="0"/>
              <a:t>Let’s turn footsteps into impact — together.</a:t>
            </a:r>
            <a:endParaRPr lang="en-US" sz="1600" dirty="0"/>
          </a:p>
        </p:txBody>
      </p:sp>
      <p:sp>
        <p:nvSpPr>
          <p:cNvPr id="11" name="Google Shape;229;p29">
            <a:extLst>
              <a:ext uri="{FF2B5EF4-FFF2-40B4-BE49-F238E27FC236}">
                <a16:creationId xmlns:a16="http://schemas.microsoft.com/office/drawing/2014/main" id="{CD1A783D-B119-EE1E-C2B8-903BA92E5142}"/>
              </a:ext>
            </a:extLst>
          </p:cNvPr>
          <p:cNvSpPr/>
          <p:nvPr/>
        </p:nvSpPr>
        <p:spPr>
          <a:xfrm>
            <a:off x="458246" y="388579"/>
            <a:ext cx="5212636" cy="5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3000"/>
            </a:pPr>
            <a:r>
              <a:rPr lang="en-US" sz="2400" dirty="0">
                <a:solidFill>
                  <a:schemeClr val="bg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Ask &amp; Call to action</a:t>
            </a:r>
            <a:endParaRPr lang="en-US" sz="24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29;p29">
            <a:extLst>
              <a:ext uri="{FF2B5EF4-FFF2-40B4-BE49-F238E27FC236}">
                <a16:creationId xmlns:a16="http://schemas.microsoft.com/office/drawing/2014/main" id="{BB7C0A20-A431-080F-DDCA-3F6C64B397AE}"/>
              </a:ext>
            </a:extLst>
          </p:cNvPr>
          <p:cNvSpPr/>
          <p:nvPr/>
        </p:nvSpPr>
        <p:spPr>
          <a:xfrm>
            <a:off x="556946" y="1025351"/>
            <a:ext cx="3495600" cy="71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3000"/>
            </a:pPr>
            <a:r>
              <a:rPr lang="en-US" sz="1800" dirty="0">
                <a:gradFill>
                  <a:gsLst>
                    <a:gs pos="0">
                      <a:srgbClr val="29878F"/>
                    </a:gs>
                    <a:gs pos="88000">
                      <a:srgbClr val="51AF75"/>
                    </a:gs>
                    <a:gs pos="98000">
                      <a:srgbClr val="79D65B"/>
                    </a:gs>
                  </a:gsLst>
                  <a:lin ang="10800000" scaled="1"/>
                </a:gradFill>
                <a:latin typeface="Archivo ExtraBold"/>
                <a:ea typeface="Calibri"/>
                <a:cs typeface="Archivo ExtraBold"/>
                <a:sym typeface="Archivo ExtraBold"/>
              </a:rPr>
              <a:t>Next Steps</a:t>
            </a:r>
            <a:endParaRPr lang="en-US" sz="1800" dirty="0">
              <a:gradFill>
                <a:gsLst>
                  <a:gs pos="0">
                    <a:srgbClr val="29878F"/>
                  </a:gs>
                  <a:gs pos="88000">
                    <a:srgbClr val="51AF75"/>
                  </a:gs>
                  <a:gs pos="98000">
                    <a:srgbClr val="79D65B"/>
                  </a:gs>
                </a:gsLst>
                <a:lin ang="10800000" scaled="1"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4084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9878F"/>
            </a:gs>
            <a:gs pos="88000">
              <a:srgbClr val="51AF75"/>
            </a:gs>
            <a:gs pos="98000">
              <a:srgbClr val="79D65B"/>
            </a:gs>
          </a:gsLst>
          <a:lin ang="10800000" scaled="1"/>
        </a:gradFill>
        <a:effectLst/>
      </p:bgPr>
    </p:bg>
    <p:spTree>
      <p:nvGrpSpPr>
        <p:cNvPr id="1" name="Shape 199">
          <a:extLst>
            <a:ext uri="{FF2B5EF4-FFF2-40B4-BE49-F238E27FC236}">
              <a16:creationId xmlns:a16="http://schemas.microsoft.com/office/drawing/2014/main" id="{2680B5DC-8A53-245E-AF9C-B954B8859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A495519-BBF9-E1F1-6888-149C09547C7C}"/>
              </a:ext>
            </a:extLst>
          </p:cNvPr>
          <p:cNvSpPr/>
          <p:nvPr/>
        </p:nvSpPr>
        <p:spPr>
          <a:xfrm>
            <a:off x="142239" y="906779"/>
            <a:ext cx="8874199" cy="3526670"/>
          </a:xfrm>
          <a:prstGeom prst="roundRect">
            <a:avLst/>
          </a:prstGeom>
          <a:solidFill>
            <a:srgbClr val="EAEAE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oftRound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Google Shape;203;p28">
            <a:extLst>
              <a:ext uri="{FF2B5EF4-FFF2-40B4-BE49-F238E27FC236}">
                <a16:creationId xmlns:a16="http://schemas.microsoft.com/office/drawing/2014/main" id="{D26A5E7A-434F-18DD-2D4F-1CD761FB289C}"/>
              </a:ext>
            </a:extLst>
          </p:cNvPr>
          <p:cNvSpPr/>
          <p:nvPr/>
        </p:nvSpPr>
        <p:spPr>
          <a:xfrm>
            <a:off x="1930600" y="1129309"/>
            <a:ext cx="5286375" cy="185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AD08793-738C-674D-0246-8C8F25A5216F}"/>
              </a:ext>
            </a:extLst>
          </p:cNvPr>
          <p:cNvSpPr/>
          <p:nvPr/>
        </p:nvSpPr>
        <p:spPr>
          <a:xfrm>
            <a:off x="-37724" y="4575611"/>
            <a:ext cx="9182608" cy="608674"/>
          </a:xfrm>
          <a:prstGeom prst="rect">
            <a:avLst/>
          </a:prstGeom>
          <a:solidFill>
            <a:srgbClr val="EAEAE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Google Shape;265;p29">
            <a:extLst>
              <a:ext uri="{FF2B5EF4-FFF2-40B4-BE49-F238E27FC236}">
                <a16:creationId xmlns:a16="http://schemas.microsoft.com/office/drawing/2014/main" id="{92DDDC21-131D-1BED-06E5-4D5EB749F748}"/>
              </a:ext>
            </a:extLst>
          </p:cNvPr>
          <p:cNvSpPr/>
          <p:nvPr/>
        </p:nvSpPr>
        <p:spPr>
          <a:xfrm>
            <a:off x="4147172" y="4717881"/>
            <a:ext cx="1016429" cy="256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chivo SemiBold"/>
              <a:buNone/>
            </a:pPr>
            <a:r>
              <a:rPr lang="en-US" sz="1600" b="0" i="0" u="none" strike="noStrike" cap="none" dirty="0" err="1">
                <a:gradFill flip="none" rotWithShape="1">
                  <a:gsLst>
                    <a:gs pos="23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  <a:tileRect/>
                </a:gra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  <a:sym typeface="Calibri"/>
              </a:rPr>
              <a:t>GreenGait</a:t>
            </a:r>
            <a:endParaRPr sz="1600" b="0" i="0" u="none" strike="noStrike" cap="none" dirty="0">
              <a:gradFill flip="none" rotWithShape="1">
                <a:gsLst>
                  <a:gs pos="23000">
                    <a:srgbClr val="79D65B"/>
                  </a:gs>
                  <a:gs pos="100000">
                    <a:srgbClr val="0A9CAB"/>
                  </a:gs>
                </a:gsLst>
                <a:lin ang="10800000" scaled="1"/>
                <a:tileRect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" name="Picture 48" descr="A hexagon with white text&#10;&#10;AI-generated content may be incorrect.">
            <a:extLst>
              <a:ext uri="{FF2B5EF4-FFF2-40B4-BE49-F238E27FC236}">
                <a16:creationId xmlns:a16="http://schemas.microsoft.com/office/drawing/2014/main" id="{BDAE666B-E623-682C-2A19-700DA91424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632" y="4643840"/>
            <a:ext cx="382629" cy="382629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72E5D1B-3262-5E1A-1E66-179CA7511386}"/>
              </a:ext>
            </a:extLst>
          </p:cNvPr>
          <p:cNvSpPr/>
          <p:nvPr/>
        </p:nvSpPr>
        <p:spPr>
          <a:xfrm rot="6349471">
            <a:off x="8477771" y="-1183271"/>
            <a:ext cx="2027886" cy="2256368"/>
          </a:xfrm>
          <a:custGeom>
            <a:avLst/>
            <a:gdLst>
              <a:gd name="connsiteX0" fmla="*/ 1401219 w 2703848"/>
              <a:gd name="connsiteY0" fmla="*/ 0 h 3008491"/>
              <a:gd name="connsiteX1" fmla="*/ 1496286 w 2703848"/>
              <a:gd name="connsiteY1" fmla="*/ 14509 h 3008491"/>
              <a:gd name="connsiteX2" fmla="*/ 2703848 w 2703848"/>
              <a:gd name="connsiteY2" fmla="*/ 1496137 h 3008491"/>
              <a:gd name="connsiteX3" fmla="*/ 2635856 w 2703848"/>
              <a:gd name="connsiteY3" fmla="*/ 1945865 h 3008491"/>
              <a:gd name="connsiteX4" fmla="*/ 2592975 w 2703848"/>
              <a:gd name="connsiteY4" fmla="*/ 2063025 h 3008491"/>
              <a:gd name="connsiteX5" fmla="*/ 2585000 w 2703848"/>
              <a:gd name="connsiteY5" fmla="*/ 2084813 h 3008491"/>
              <a:gd name="connsiteX6" fmla="*/ 1780170 w 2703848"/>
              <a:gd name="connsiteY6" fmla="*/ 2889643 h 3008491"/>
              <a:gd name="connsiteX7" fmla="*/ 1695568 w 2703848"/>
              <a:gd name="connsiteY7" fmla="*/ 2920608 h 3008491"/>
              <a:gd name="connsiteX8" fmla="*/ 1641222 w 2703848"/>
              <a:gd name="connsiteY8" fmla="*/ 2940499 h 3008491"/>
              <a:gd name="connsiteX9" fmla="*/ 1191494 w 2703848"/>
              <a:gd name="connsiteY9" fmla="*/ 3008491 h 3008491"/>
              <a:gd name="connsiteX10" fmla="*/ 741766 w 2703848"/>
              <a:gd name="connsiteY10" fmla="*/ 2940499 h 3008491"/>
              <a:gd name="connsiteX11" fmla="*/ 710448 w 2703848"/>
              <a:gd name="connsiteY11" fmla="*/ 2929037 h 3008491"/>
              <a:gd name="connsiteX12" fmla="*/ 602818 w 2703848"/>
              <a:gd name="connsiteY12" fmla="*/ 2889643 h 3008491"/>
              <a:gd name="connsiteX13" fmla="*/ 229496 w 2703848"/>
              <a:gd name="connsiteY13" fmla="*/ 2663143 h 3008491"/>
              <a:gd name="connsiteX14" fmla="*/ 209725 w 2703848"/>
              <a:gd name="connsiteY14" fmla="*/ 2645174 h 3008491"/>
              <a:gd name="connsiteX15" fmla="*/ 122098 w 2703848"/>
              <a:gd name="connsiteY15" fmla="*/ 2565533 h 3008491"/>
              <a:gd name="connsiteX16" fmla="*/ 24488 w 2703848"/>
              <a:gd name="connsiteY16" fmla="*/ 2458135 h 3008491"/>
              <a:gd name="connsiteX17" fmla="*/ 0 w 2703848"/>
              <a:gd name="connsiteY17" fmla="*/ 2425387 h 3008491"/>
              <a:gd name="connsiteX18" fmla="*/ 55096 w 2703848"/>
              <a:gd name="connsiteY18" fmla="*/ 2433796 h 3008491"/>
              <a:gd name="connsiteX19" fmla="*/ 209725 w 2703848"/>
              <a:gd name="connsiteY19" fmla="*/ 2441604 h 3008491"/>
              <a:gd name="connsiteX20" fmla="*/ 364354 w 2703848"/>
              <a:gd name="connsiteY20" fmla="*/ 2433796 h 3008491"/>
              <a:gd name="connsiteX21" fmla="*/ 419449 w 2703848"/>
              <a:gd name="connsiteY21" fmla="*/ 2425387 h 3008491"/>
              <a:gd name="connsiteX22" fmla="*/ 514517 w 2703848"/>
              <a:gd name="connsiteY22" fmla="*/ 2410878 h 3008491"/>
              <a:gd name="connsiteX23" fmla="*/ 659453 w 2703848"/>
              <a:gd name="connsiteY23" fmla="*/ 2373612 h 3008491"/>
              <a:gd name="connsiteX24" fmla="*/ 713940 w 2703848"/>
              <a:gd name="connsiteY24" fmla="*/ 2353669 h 3008491"/>
              <a:gd name="connsiteX25" fmla="*/ 798401 w 2703848"/>
              <a:gd name="connsiteY25" fmla="*/ 2322756 h 3008491"/>
              <a:gd name="connsiteX26" fmla="*/ 1171723 w 2703848"/>
              <a:gd name="connsiteY26" fmla="*/ 2096256 h 3008491"/>
              <a:gd name="connsiteX27" fmla="*/ 1207747 w 2703848"/>
              <a:gd name="connsiteY27" fmla="*/ 2063516 h 3008491"/>
              <a:gd name="connsiteX28" fmla="*/ 1279121 w 2703848"/>
              <a:gd name="connsiteY28" fmla="*/ 1998646 h 3008491"/>
              <a:gd name="connsiteX29" fmla="*/ 1691353 w 2703848"/>
              <a:gd name="connsiteY29" fmla="*/ 1234042 h 3008491"/>
              <a:gd name="connsiteX30" fmla="*/ 1695710 w 2703848"/>
              <a:gd name="connsiteY30" fmla="*/ 1205494 h 3008491"/>
              <a:gd name="connsiteX31" fmla="*/ 1714271 w 2703848"/>
              <a:gd name="connsiteY31" fmla="*/ 1083879 h 3008491"/>
              <a:gd name="connsiteX32" fmla="*/ 1722079 w 2703848"/>
              <a:gd name="connsiteY32" fmla="*/ 929250 h 3008491"/>
              <a:gd name="connsiteX33" fmla="*/ 1463793 w 2703848"/>
              <a:gd name="connsiteY33" fmla="*/ 83679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3848" h="3008491">
                <a:moveTo>
                  <a:pt x="1401219" y="0"/>
                </a:moveTo>
                <a:lnTo>
                  <a:pt x="1496286" y="14509"/>
                </a:lnTo>
                <a:cubicBezTo>
                  <a:pt x="2185440" y="155530"/>
                  <a:pt x="2703848" y="765293"/>
                  <a:pt x="2703848" y="1496137"/>
                </a:cubicBezTo>
                <a:cubicBezTo>
                  <a:pt x="2703848" y="1652747"/>
                  <a:pt x="2680044" y="1803796"/>
                  <a:pt x="2635856" y="1945865"/>
                </a:cubicBezTo>
                <a:lnTo>
                  <a:pt x="2592975" y="2063025"/>
                </a:lnTo>
                <a:lnTo>
                  <a:pt x="2585000" y="2084813"/>
                </a:lnTo>
                <a:cubicBezTo>
                  <a:pt x="2431941" y="2446685"/>
                  <a:pt x="2142041" y="2736584"/>
                  <a:pt x="1780170" y="2889643"/>
                </a:cubicBezTo>
                <a:lnTo>
                  <a:pt x="1695568" y="2920608"/>
                </a:lnTo>
                <a:lnTo>
                  <a:pt x="1641222" y="2940499"/>
                </a:lnTo>
                <a:cubicBezTo>
                  <a:pt x="1499153" y="2984687"/>
                  <a:pt x="1348104" y="3008491"/>
                  <a:pt x="1191494" y="3008491"/>
                </a:cubicBezTo>
                <a:cubicBezTo>
                  <a:pt x="1034885" y="3008491"/>
                  <a:pt x="883835" y="2984687"/>
                  <a:pt x="741766" y="2940499"/>
                </a:cubicBezTo>
                <a:lnTo>
                  <a:pt x="710448" y="2929037"/>
                </a:lnTo>
                <a:lnTo>
                  <a:pt x="602818" y="2889643"/>
                </a:lnTo>
                <a:cubicBezTo>
                  <a:pt x="467116" y="2832246"/>
                  <a:pt x="341536" y="2755606"/>
                  <a:pt x="229496" y="2663143"/>
                </a:cubicBezTo>
                <a:lnTo>
                  <a:pt x="209725" y="2645174"/>
                </a:lnTo>
                <a:lnTo>
                  <a:pt x="122098" y="2565533"/>
                </a:lnTo>
                <a:cubicBezTo>
                  <a:pt x="87888" y="2531323"/>
                  <a:pt x="55309" y="2495481"/>
                  <a:pt x="24488" y="2458135"/>
                </a:cubicBezTo>
                <a:lnTo>
                  <a:pt x="0" y="2425387"/>
                </a:lnTo>
                <a:lnTo>
                  <a:pt x="55096" y="2433796"/>
                </a:lnTo>
                <a:cubicBezTo>
                  <a:pt x="105937" y="2438959"/>
                  <a:pt x="157522" y="2441604"/>
                  <a:pt x="209725" y="2441604"/>
                </a:cubicBezTo>
                <a:cubicBezTo>
                  <a:pt x="261928" y="2441604"/>
                  <a:pt x="313514" y="2438959"/>
                  <a:pt x="364354" y="2433796"/>
                </a:cubicBezTo>
                <a:lnTo>
                  <a:pt x="419449" y="2425387"/>
                </a:lnTo>
                <a:lnTo>
                  <a:pt x="514517" y="2410878"/>
                </a:lnTo>
                <a:cubicBezTo>
                  <a:pt x="563743" y="2400806"/>
                  <a:pt x="612097" y="2388341"/>
                  <a:pt x="659453" y="2373612"/>
                </a:cubicBezTo>
                <a:lnTo>
                  <a:pt x="713940" y="2353669"/>
                </a:lnTo>
                <a:lnTo>
                  <a:pt x="798401" y="2322756"/>
                </a:lnTo>
                <a:cubicBezTo>
                  <a:pt x="934103" y="2265359"/>
                  <a:pt x="1059684" y="2188719"/>
                  <a:pt x="1171723" y="2096256"/>
                </a:cubicBezTo>
                <a:lnTo>
                  <a:pt x="1207747" y="2063516"/>
                </a:lnTo>
                <a:lnTo>
                  <a:pt x="1279121" y="1998646"/>
                </a:lnTo>
                <a:cubicBezTo>
                  <a:pt x="1484383" y="1793384"/>
                  <a:pt x="1630916" y="1529394"/>
                  <a:pt x="1691353" y="1234042"/>
                </a:cubicBezTo>
                <a:lnTo>
                  <a:pt x="1695710" y="1205494"/>
                </a:lnTo>
                <a:lnTo>
                  <a:pt x="1714271" y="1083879"/>
                </a:lnTo>
                <a:cubicBezTo>
                  <a:pt x="1719434" y="1033039"/>
                  <a:pt x="1722079" y="981453"/>
                  <a:pt x="1722079" y="929250"/>
                </a:cubicBezTo>
                <a:cubicBezTo>
                  <a:pt x="1722079" y="616031"/>
                  <a:pt x="1626861" y="325052"/>
                  <a:pt x="1463793" y="83679"/>
                </a:cubicBezTo>
                <a:close/>
              </a:path>
            </a:pathLst>
          </a:custGeom>
          <a:solidFill>
            <a:srgbClr val="29878F"/>
          </a:solidFill>
          <a:ln>
            <a:solidFill>
              <a:srgbClr val="29878F"/>
            </a:solidFill>
          </a:ln>
          <a:effectLst>
            <a:outerShdw blurRad="190500" dist="190500" dir="48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 dirty="0">
              <a:effectLst>
                <a:outerShdw blurRad="190500" dist="1905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2DE0170-C7FF-EB1C-8376-2023225F3159}"/>
              </a:ext>
            </a:extLst>
          </p:cNvPr>
          <p:cNvSpPr/>
          <p:nvPr/>
        </p:nvSpPr>
        <p:spPr>
          <a:xfrm rot="2506641">
            <a:off x="10708258" y="-2551585"/>
            <a:ext cx="2268531" cy="1559432"/>
          </a:xfrm>
          <a:custGeom>
            <a:avLst/>
            <a:gdLst>
              <a:gd name="connsiteX0" fmla="*/ 110874 w 3024708"/>
              <a:gd name="connsiteY0" fmla="*/ 0 h 2079242"/>
              <a:gd name="connsiteX1" fmla="*/ 118848 w 3024708"/>
              <a:gd name="connsiteY1" fmla="*/ 21788 h 2079242"/>
              <a:gd name="connsiteX2" fmla="*/ 258286 w 3024708"/>
              <a:gd name="connsiteY2" fmla="*/ 278683 h 2079242"/>
              <a:gd name="connsiteX3" fmla="*/ 320860 w 3024708"/>
              <a:gd name="connsiteY3" fmla="*/ 362362 h 2079242"/>
              <a:gd name="connsiteX4" fmla="*/ 345348 w 3024708"/>
              <a:gd name="connsiteY4" fmla="*/ 395110 h 2079242"/>
              <a:gd name="connsiteX5" fmla="*/ 442958 w 3024708"/>
              <a:gd name="connsiteY5" fmla="*/ 502508 h 2079242"/>
              <a:gd name="connsiteX6" fmla="*/ 530585 w 3024708"/>
              <a:gd name="connsiteY6" fmla="*/ 582149 h 2079242"/>
              <a:gd name="connsiteX7" fmla="*/ 550356 w 3024708"/>
              <a:gd name="connsiteY7" fmla="*/ 600118 h 2079242"/>
              <a:gd name="connsiteX8" fmla="*/ 923678 w 3024708"/>
              <a:gd name="connsiteY8" fmla="*/ 826618 h 2079242"/>
              <a:gd name="connsiteX9" fmla="*/ 1031308 w 3024708"/>
              <a:gd name="connsiteY9" fmla="*/ 866012 h 2079242"/>
              <a:gd name="connsiteX10" fmla="*/ 1062626 w 3024708"/>
              <a:gd name="connsiteY10" fmla="*/ 877474 h 2079242"/>
              <a:gd name="connsiteX11" fmla="*/ 1512354 w 3024708"/>
              <a:gd name="connsiteY11" fmla="*/ 945466 h 2079242"/>
              <a:gd name="connsiteX12" fmla="*/ 1962082 w 3024708"/>
              <a:gd name="connsiteY12" fmla="*/ 877474 h 2079242"/>
              <a:gd name="connsiteX13" fmla="*/ 2016428 w 3024708"/>
              <a:gd name="connsiteY13" fmla="*/ 857583 h 2079242"/>
              <a:gd name="connsiteX14" fmla="*/ 2101030 w 3024708"/>
              <a:gd name="connsiteY14" fmla="*/ 826618 h 2079242"/>
              <a:gd name="connsiteX15" fmla="*/ 2905860 w 3024708"/>
              <a:gd name="connsiteY15" fmla="*/ 21788 h 2079242"/>
              <a:gd name="connsiteX16" fmla="*/ 2913835 w 3024708"/>
              <a:gd name="connsiteY16" fmla="*/ 0 h 2079242"/>
              <a:gd name="connsiteX17" fmla="*/ 2956716 w 3024708"/>
              <a:gd name="connsiteY17" fmla="*/ 117160 h 2079242"/>
              <a:gd name="connsiteX18" fmla="*/ 3024708 w 3024708"/>
              <a:gd name="connsiteY18" fmla="*/ 566888 h 2079242"/>
              <a:gd name="connsiteX19" fmla="*/ 1817146 w 3024708"/>
              <a:gd name="connsiteY19" fmla="*/ 2048516 h 2079242"/>
              <a:gd name="connsiteX20" fmla="*/ 1722908 w 3024708"/>
              <a:gd name="connsiteY20" fmla="*/ 2062899 h 2079242"/>
              <a:gd name="connsiteX21" fmla="*/ 1666983 w 3024708"/>
              <a:gd name="connsiteY21" fmla="*/ 2071434 h 2079242"/>
              <a:gd name="connsiteX22" fmla="*/ 1512354 w 3024708"/>
              <a:gd name="connsiteY22" fmla="*/ 2079242 h 2079242"/>
              <a:gd name="connsiteX23" fmla="*/ 550356 w 3024708"/>
              <a:gd name="connsiteY23" fmla="*/ 1733894 h 2079242"/>
              <a:gd name="connsiteX24" fmla="*/ 530585 w 3024708"/>
              <a:gd name="connsiteY24" fmla="*/ 1715925 h 2079242"/>
              <a:gd name="connsiteX25" fmla="*/ 442958 w 3024708"/>
              <a:gd name="connsiteY25" fmla="*/ 1636284 h 2079242"/>
              <a:gd name="connsiteX26" fmla="*/ 30726 w 3024708"/>
              <a:gd name="connsiteY26" fmla="*/ 871680 h 2079242"/>
              <a:gd name="connsiteX27" fmla="*/ 29861 w 3024708"/>
              <a:gd name="connsiteY27" fmla="*/ 866012 h 2079242"/>
              <a:gd name="connsiteX28" fmla="*/ 7808 w 3024708"/>
              <a:gd name="connsiteY28" fmla="*/ 721517 h 2079242"/>
              <a:gd name="connsiteX29" fmla="*/ 0 w 3024708"/>
              <a:gd name="connsiteY29" fmla="*/ 566888 h 2079242"/>
              <a:gd name="connsiteX30" fmla="*/ 7808 w 3024708"/>
              <a:gd name="connsiteY30" fmla="*/ 412259 h 2079242"/>
              <a:gd name="connsiteX31" fmla="*/ 26369 w 3024708"/>
              <a:gd name="connsiteY31" fmla="*/ 290644 h 2079242"/>
              <a:gd name="connsiteX32" fmla="*/ 30726 w 3024708"/>
              <a:gd name="connsiteY32" fmla="*/ 262096 h 2079242"/>
              <a:gd name="connsiteX33" fmla="*/ 67992 w 3024708"/>
              <a:gd name="connsiteY33" fmla="*/ 11716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024708" h="2079242">
                <a:moveTo>
                  <a:pt x="110874" y="0"/>
                </a:moveTo>
                <a:lnTo>
                  <a:pt x="118848" y="21788"/>
                </a:lnTo>
                <a:cubicBezTo>
                  <a:pt x="157113" y="112256"/>
                  <a:pt x="203930" y="198226"/>
                  <a:pt x="258286" y="278683"/>
                </a:cubicBezTo>
                <a:lnTo>
                  <a:pt x="320860" y="362362"/>
                </a:lnTo>
                <a:lnTo>
                  <a:pt x="345348" y="395110"/>
                </a:lnTo>
                <a:cubicBezTo>
                  <a:pt x="376169" y="432456"/>
                  <a:pt x="408748" y="468298"/>
                  <a:pt x="442958" y="502508"/>
                </a:cubicBezTo>
                <a:lnTo>
                  <a:pt x="530585" y="582149"/>
                </a:lnTo>
                <a:lnTo>
                  <a:pt x="550356" y="600118"/>
                </a:lnTo>
                <a:cubicBezTo>
                  <a:pt x="662396" y="692581"/>
                  <a:pt x="787976" y="769221"/>
                  <a:pt x="923678" y="826618"/>
                </a:cubicBezTo>
                <a:lnTo>
                  <a:pt x="1031308" y="866012"/>
                </a:lnTo>
                <a:lnTo>
                  <a:pt x="1062626" y="877474"/>
                </a:lnTo>
                <a:cubicBezTo>
                  <a:pt x="1204695" y="921662"/>
                  <a:pt x="1355745" y="945466"/>
                  <a:pt x="1512354" y="945466"/>
                </a:cubicBezTo>
                <a:cubicBezTo>
                  <a:pt x="1668964" y="945466"/>
                  <a:pt x="1820013" y="921662"/>
                  <a:pt x="1962082" y="877474"/>
                </a:cubicBezTo>
                <a:lnTo>
                  <a:pt x="2016428" y="857583"/>
                </a:lnTo>
                <a:lnTo>
                  <a:pt x="2101030" y="826618"/>
                </a:lnTo>
                <a:cubicBezTo>
                  <a:pt x="2462901" y="673559"/>
                  <a:pt x="2752801" y="383660"/>
                  <a:pt x="2905860" y="21788"/>
                </a:cubicBezTo>
                <a:lnTo>
                  <a:pt x="2913835" y="0"/>
                </a:lnTo>
                <a:lnTo>
                  <a:pt x="2956716" y="117160"/>
                </a:lnTo>
                <a:cubicBezTo>
                  <a:pt x="3000904" y="259229"/>
                  <a:pt x="3024708" y="410279"/>
                  <a:pt x="3024708" y="566888"/>
                </a:cubicBezTo>
                <a:cubicBezTo>
                  <a:pt x="3024708" y="1297732"/>
                  <a:pt x="2506300" y="1907495"/>
                  <a:pt x="1817146" y="2048516"/>
                </a:cubicBezTo>
                <a:lnTo>
                  <a:pt x="1722908" y="2062899"/>
                </a:lnTo>
                <a:lnTo>
                  <a:pt x="1666983" y="2071434"/>
                </a:lnTo>
                <a:cubicBezTo>
                  <a:pt x="1616143" y="2076597"/>
                  <a:pt x="1564557" y="2079242"/>
                  <a:pt x="1512354" y="2079242"/>
                </a:cubicBezTo>
                <a:cubicBezTo>
                  <a:pt x="1146932" y="2079242"/>
                  <a:pt x="811781" y="1949640"/>
                  <a:pt x="550356" y="1733894"/>
                </a:cubicBezTo>
                <a:lnTo>
                  <a:pt x="530585" y="1715925"/>
                </a:lnTo>
                <a:lnTo>
                  <a:pt x="442958" y="1636284"/>
                </a:lnTo>
                <a:cubicBezTo>
                  <a:pt x="237697" y="1431022"/>
                  <a:pt x="91164" y="1167032"/>
                  <a:pt x="30726" y="871680"/>
                </a:cubicBezTo>
                <a:lnTo>
                  <a:pt x="29861" y="866012"/>
                </a:lnTo>
                <a:lnTo>
                  <a:pt x="7808" y="721517"/>
                </a:lnTo>
                <a:cubicBezTo>
                  <a:pt x="2645" y="670677"/>
                  <a:pt x="0" y="619091"/>
                  <a:pt x="0" y="566888"/>
                </a:cubicBezTo>
                <a:cubicBezTo>
                  <a:pt x="0" y="514685"/>
                  <a:pt x="2645" y="463100"/>
                  <a:pt x="7808" y="412259"/>
                </a:cubicBezTo>
                <a:lnTo>
                  <a:pt x="26369" y="290644"/>
                </a:lnTo>
                <a:lnTo>
                  <a:pt x="30726" y="262096"/>
                </a:lnTo>
                <a:cubicBezTo>
                  <a:pt x="40799" y="212871"/>
                  <a:pt x="53263" y="164517"/>
                  <a:pt x="67992" y="117160"/>
                </a:cubicBezTo>
                <a:close/>
              </a:path>
            </a:pathLst>
          </a:custGeom>
          <a:solidFill>
            <a:srgbClr val="28A6B2"/>
          </a:solidFill>
          <a:ln>
            <a:solidFill>
              <a:srgbClr val="28A6B2"/>
            </a:solidFill>
          </a:ln>
          <a:effectLst>
            <a:outerShdw blurRad="190500" dist="190500" dir="84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16" name="Google Shape;265;p29">
            <a:extLst>
              <a:ext uri="{FF2B5EF4-FFF2-40B4-BE49-F238E27FC236}">
                <a16:creationId xmlns:a16="http://schemas.microsoft.com/office/drawing/2014/main" id="{DB770D19-C8FD-24CB-16E7-7486CA722EA7}"/>
              </a:ext>
            </a:extLst>
          </p:cNvPr>
          <p:cNvSpPr/>
          <p:nvPr/>
        </p:nvSpPr>
        <p:spPr>
          <a:xfrm>
            <a:off x="6748042" y="4722128"/>
            <a:ext cx="2268398" cy="25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chivo SemiBold"/>
              <a:buNone/>
            </a:pPr>
            <a:r>
              <a:rPr lang="en-US" sz="1600" i="0" u="none" strike="noStrike" cap="none" dirty="0">
                <a:gradFill>
                  <a:gsLst>
                    <a:gs pos="71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</a:gra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  <a:sym typeface="Calibri"/>
              </a:rPr>
              <a:t>0</a:t>
            </a:r>
            <a:r>
              <a:rPr lang="ro-RO" sz="1600" dirty="0">
                <a:gradFill>
                  <a:gsLst>
                    <a:gs pos="71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</a:gra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  <a:sym typeface="Calibri"/>
              </a:rPr>
              <a:t>6</a:t>
            </a:r>
            <a:endParaRPr sz="1600" i="0" u="none" strike="noStrike" cap="none" dirty="0">
              <a:gradFill>
                <a:gsLst>
                  <a:gs pos="71000">
                    <a:srgbClr val="79D65B"/>
                  </a:gs>
                  <a:gs pos="100000">
                    <a:srgbClr val="0A9CAB"/>
                  </a:gs>
                </a:gsLst>
                <a:lin ang="10800000" scaled="1"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228;p29">
            <a:extLst>
              <a:ext uri="{FF2B5EF4-FFF2-40B4-BE49-F238E27FC236}">
                <a16:creationId xmlns:a16="http://schemas.microsoft.com/office/drawing/2014/main" id="{6B5BA5DD-9AF4-E445-70AA-75180FD1812E}"/>
              </a:ext>
            </a:extLst>
          </p:cNvPr>
          <p:cNvSpPr/>
          <p:nvPr/>
        </p:nvSpPr>
        <p:spPr>
          <a:xfrm>
            <a:off x="1500189" y="1284090"/>
            <a:ext cx="3400425" cy="207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61" name="Google Shape;230;p29">
            <a:extLst>
              <a:ext uri="{FF2B5EF4-FFF2-40B4-BE49-F238E27FC236}">
                <a16:creationId xmlns:a16="http://schemas.microsoft.com/office/drawing/2014/main" id="{87CBD5AE-60FB-E8FB-85BB-623468A7A1ED}"/>
              </a:ext>
            </a:extLst>
          </p:cNvPr>
          <p:cNvSpPr/>
          <p:nvPr/>
        </p:nvSpPr>
        <p:spPr>
          <a:xfrm>
            <a:off x="1500189" y="2191347"/>
            <a:ext cx="2782575" cy="116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2" name="Google Shape;398;p32">
            <a:extLst>
              <a:ext uri="{FF2B5EF4-FFF2-40B4-BE49-F238E27FC236}">
                <a16:creationId xmlns:a16="http://schemas.microsoft.com/office/drawing/2014/main" id="{894DF75C-3657-4AE7-E6EE-B64ED18E141E}"/>
              </a:ext>
            </a:extLst>
          </p:cNvPr>
          <p:cNvSpPr/>
          <p:nvPr/>
        </p:nvSpPr>
        <p:spPr>
          <a:xfrm>
            <a:off x="1671639" y="1875236"/>
            <a:ext cx="5800725" cy="163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10" name="Google Shape;399;p32">
            <a:extLst>
              <a:ext uri="{FF2B5EF4-FFF2-40B4-BE49-F238E27FC236}">
                <a16:creationId xmlns:a16="http://schemas.microsoft.com/office/drawing/2014/main" id="{4FC289E0-446D-CC67-23BB-5E5F1E35578A}"/>
              </a:ext>
            </a:extLst>
          </p:cNvPr>
          <p:cNvSpPr/>
          <p:nvPr/>
        </p:nvSpPr>
        <p:spPr>
          <a:xfrm>
            <a:off x="1671639" y="1875236"/>
            <a:ext cx="1289475" cy="163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33" name="Google Shape;417;p32">
            <a:extLst>
              <a:ext uri="{FF2B5EF4-FFF2-40B4-BE49-F238E27FC236}">
                <a16:creationId xmlns:a16="http://schemas.microsoft.com/office/drawing/2014/main" id="{686D4059-F3A1-0EFE-8EA6-67A6C687DD65}"/>
              </a:ext>
            </a:extLst>
          </p:cNvPr>
          <p:cNvSpPr/>
          <p:nvPr/>
        </p:nvSpPr>
        <p:spPr>
          <a:xfrm>
            <a:off x="3175400" y="1875236"/>
            <a:ext cx="1289475" cy="163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55" name="Google Shape;435;p32">
            <a:extLst>
              <a:ext uri="{FF2B5EF4-FFF2-40B4-BE49-F238E27FC236}">
                <a16:creationId xmlns:a16="http://schemas.microsoft.com/office/drawing/2014/main" id="{7030D6AB-0D18-BE40-5681-5EAA68522D9E}"/>
              </a:ext>
            </a:extLst>
          </p:cNvPr>
          <p:cNvSpPr/>
          <p:nvPr/>
        </p:nvSpPr>
        <p:spPr>
          <a:xfrm>
            <a:off x="4679161" y="1875236"/>
            <a:ext cx="1289475" cy="163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208" name="Google Shape;453;p32">
            <a:extLst>
              <a:ext uri="{FF2B5EF4-FFF2-40B4-BE49-F238E27FC236}">
                <a16:creationId xmlns:a16="http://schemas.microsoft.com/office/drawing/2014/main" id="{5E7D4DAA-9DD0-6BDC-DE89-EF9C79D903D8}"/>
              </a:ext>
            </a:extLst>
          </p:cNvPr>
          <p:cNvSpPr/>
          <p:nvPr/>
        </p:nvSpPr>
        <p:spPr>
          <a:xfrm>
            <a:off x="6182922" y="1875236"/>
            <a:ext cx="1289475" cy="163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pic>
        <p:nvPicPr>
          <p:cNvPr id="9" name="Picture 8" descr="A map with a path and a cross&#10;&#10;AI-generated content may be incorrect.">
            <a:extLst>
              <a:ext uri="{FF2B5EF4-FFF2-40B4-BE49-F238E27FC236}">
                <a16:creationId xmlns:a16="http://schemas.microsoft.com/office/drawing/2014/main" id="{50B4A611-1C36-84CA-4EAD-CB07879D1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0689" y="-1810225"/>
            <a:ext cx="425619" cy="425619"/>
          </a:xfrm>
          <a:prstGeom prst="rect">
            <a:avLst/>
          </a:prstGeom>
        </p:spPr>
      </p:pic>
      <p:pic>
        <p:nvPicPr>
          <p:cNvPr id="8" name="Picture 7" descr="A red and white rocket&#10;&#10;AI-generated content may be incorrect.">
            <a:extLst>
              <a:ext uri="{FF2B5EF4-FFF2-40B4-BE49-F238E27FC236}">
                <a16:creationId xmlns:a16="http://schemas.microsoft.com/office/drawing/2014/main" id="{28D0C58F-87D0-70DF-9FEE-1C9215C8C8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2877" y="49085"/>
            <a:ext cx="464220" cy="464220"/>
          </a:xfrm>
          <a:prstGeom prst="rect">
            <a:avLst/>
          </a:prstGeom>
        </p:spPr>
      </p:pic>
      <p:sp>
        <p:nvSpPr>
          <p:cNvPr id="6" name="Google Shape;229;p29">
            <a:extLst>
              <a:ext uri="{FF2B5EF4-FFF2-40B4-BE49-F238E27FC236}">
                <a16:creationId xmlns:a16="http://schemas.microsoft.com/office/drawing/2014/main" id="{B8FD8E59-C54A-4899-DD30-1AAA500F34E1}"/>
              </a:ext>
            </a:extLst>
          </p:cNvPr>
          <p:cNvSpPr/>
          <p:nvPr/>
        </p:nvSpPr>
        <p:spPr>
          <a:xfrm>
            <a:off x="650240" y="1526381"/>
            <a:ext cx="8012637" cy="3118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None/>
            </a:pPr>
            <a:r>
              <a:rPr lang="en-US" b="1" dirty="0"/>
              <a:t>🏋️‍♂️ Fitness </a:t>
            </a:r>
            <a:r>
              <a:rPr lang="en-US" b="1" dirty="0" err="1"/>
              <a:t>Gyms:</a:t>
            </a:r>
            <a:r>
              <a:rPr lang="en-US" dirty="0" err="1"/>
              <a:t>WorldClass</a:t>
            </a:r>
            <a:r>
              <a:rPr lang="en-US" dirty="0"/>
              <a:t>, 7Card, </a:t>
            </a:r>
            <a:r>
              <a:rPr lang="en-US" dirty="0" err="1"/>
              <a:t>FitZone</a:t>
            </a:r>
            <a:r>
              <a:rPr lang="en-US" dirty="0"/>
              <a:t> — offer direct movement-based rewards.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👟 Eco &amp; Sports Brands: </a:t>
            </a:r>
            <a:r>
              <a:rPr lang="en-US" dirty="0"/>
              <a:t>Adidas, Decathlon, Nike — GG tokens as discounts or vouchers.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🔋 Green Energy &amp; Tech Companies: </a:t>
            </a:r>
            <a:r>
              <a:rPr lang="en-US" dirty="0"/>
              <a:t>Enel X, piezoelectric/solar startups — integrate energy harvesting data.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🌱 Environmental NGOs &amp; Initiatives: </a:t>
            </a:r>
            <a:r>
              <a:rPr lang="en-US" dirty="0"/>
              <a:t>For education, gamified health, and climate awareness campaigns.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📱 Solana Phone (Saga): </a:t>
            </a:r>
            <a:r>
              <a:rPr lang="en-US" dirty="0"/>
              <a:t>Native Web3 app integration — strong interest from crypto investors.</a:t>
            </a:r>
          </a:p>
          <a:p>
            <a:endParaRPr lang="en-US" b="1" dirty="0"/>
          </a:p>
          <a:p>
            <a:r>
              <a:rPr lang="en-US" b="1" dirty="0"/>
              <a:t>🧑‍🎓 Universities / Smart Cities: </a:t>
            </a:r>
            <a:r>
              <a:rPr lang="en-US" dirty="0"/>
              <a:t>Pilot urban mobility and health-based reward systems.</a:t>
            </a:r>
          </a:p>
        </p:txBody>
      </p:sp>
      <p:pic>
        <p:nvPicPr>
          <p:cNvPr id="7" name="Picture 6" descr="A red and black logo&#10;&#10;AI-generated content may be incorrect.">
            <a:extLst>
              <a:ext uri="{FF2B5EF4-FFF2-40B4-BE49-F238E27FC236}">
                <a16:creationId xmlns:a16="http://schemas.microsoft.com/office/drawing/2014/main" id="{8C70FA36-BB0C-2EF8-268E-15F9BF6DED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807" y="1061560"/>
            <a:ext cx="1023775" cy="281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A blue rectangle with white text&#10;&#10;AI-generated content may be incorrect.">
            <a:extLst>
              <a:ext uri="{FF2B5EF4-FFF2-40B4-BE49-F238E27FC236}">
                <a16:creationId xmlns:a16="http://schemas.microsoft.com/office/drawing/2014/main" id="{6AB02ADB-EC52-91D5-DBEF-1C6CABBAF9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011" y="906779"/>
            <a:ext cx="1217745" cy="6849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 descr="A black swoosh logo&#10;&#10;AI-generated content may be incorrect.">
            <a:extLst>
              <a:ext uri="{FF2B5EF4-FFF2-40B4-BE49-F238E27FC236}">
                <a16:creationId xmlns:a16="http://schemas.microsoft.com/office/drawing/2014/main" id="{14CE4203-39AD-358E-0181-D8FE4F6369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944" y="1212487"/>
            <a:ext cx="739092" cy="7390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 descr="A red and white logo&#10;&#10;AI-generated content may be incorrect.">
            <a:extLst>
              <a:ext uri="{FF2B5EF4-FFF2-40B4-BE49-F238E27FC236}">
                <a16:creationId xmlns:a16="http://schemas.microsoft.com/office/drawing/2014/main" id="{C43625D3-51FD-1934-9A9E-8869BE7150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520" y="2352349"/>
            <a:ext cx="440498" cy="44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 descr="A purple and black logo&#10;&#10;AI-generated content may be incorrect.">
            <a:extLst>
              <a:ext uri="{FF2B5EF4-FFF2-40B4-BE49-F238E27FC236}">
                <a16:creationId xmlns:a16="http://schemas.microsoft.com/office/drawing/2014/main" id="{2D9F5B56-39C4-6550-16F7-F62B2EA7D2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6" y="5696432"/>
            <a:ext cx="2066082" cy="960678"/>
          </a:xfrm>
          <a:prstGeom prst="rect">
            <a:avLst/>
          </a:prstGeom>
        </p:spPr>
      </p:pic>
      <p:pic>
        <p:nvPicPr>
          <p:cNvPr id="18" name="Picture 17" descr="A logo in a circle&#10;&#10;AI-generated content may be incorrect.">
            <a:extLst>
              <a:ext uri="{FF2B5EF4-FFF2-40B4-BE49-F238E27FC236}">
                <a16:creationId xmlns:a16="http://schemas.microsoft.com/office/drawing/2014/main" id="{15A975CA-8931-DD88-B018-C9217416EF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257" y="3355665"/>
            <a:ext cx="479761" cy="4797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Google Shape;229;p29">
            <a:extLst>
              <a:ext uri="{FF2B5EF4-FFF2-40B4-BE49-F238E27FC236}">
                <a16:creationId xmlns:a16="http://schemas.microsoft.com/office/drawing/2014/main" id="{D8470AAC-500C-C7D4-0A92-764B5885938C}"/>
              </a:ext>
            </a:extLst>
          </p:cNvPr>
          <p:cNvSpPr/>
          <p:nvPr/>
        </p:nvSpPr>
        <p:spPr>
          <a:xfrm>
            <a:off x="458246" y="388579"/>
            <a:ext cx="5212636" cy="5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3000"/>
            </a:pPr>
            <a:r>
              <a:rPr lang="en-US" sz="2400" dirty="0">
                <a:solidFill>
                  <a:schemeClr val="bg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Ask &amp; Call to action</a:t>
            </a:r>
            <a:endParaRPr lang="en-US" sz="24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29;p29">
            <a:extLst>
              <a:ext uri="{FF2B5EF4-FFF2-40B4-BE49-F238E27FC236}">
                <a16:creationId xmlns:a16="http://schemas.microsoft.com/office/drawing/2014/main" id="{0B4DE25C-3983-F659-98F7-FD5129CA4BDB}"/>
              </a:ext>
            </a:extLst>
          </p:cNvPr>
          <p:cNvSpPr/>
          <p:nvPr/>
        </p:nvSpPr>
        <p:spPr>
          <a:xfrm>
            <a:off x="556946" y="1025351"/>
            <a:ext cx="3495600" cy="71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3000"/>
            </a:pPr>
            <a:r>
              <a:rPr lang="en-US" sz="1800" dirty="0">
                <a:gradFill>
                  <a:gsLst>
                    <a:gs pos="0">
                      <a:srgbClr val="29878F"/>
                    </a:gs>
                    <a:gs pos="88000">
                      <a:srgbClr val="51AF75"/>
                    </a:gs>
                    <a:gs pos="98000">
                      <a:srgbClr val="79D65B"/>
                    </a:gs>
                  </a:gsLst>
                  <a:lin ang="10800000" scaled="1"/>
                </a:gradFill>
                <a:latin typeface="Archivo ExtraBold"/>
                <a:ea typeface="Calibri"/>
                <a:cs typeface="Archivo ExtraBold"/>
                <a:sym typeface="Archivo ExtraBold"/>
              </a:rPr>
              <a:t>Future Collaboration</a:t>
            </a:r>
            <a:endParaRPr lang="en-US" sz="1800" dirty="0">
              <a:gradFill>
                <a:gsLst>
                  <a:gs pos="0">
                    <a:srgbClr val="29878F"/>
                  </a:gs>
                  <a:gs pos="88000">
                    <a:srgbClr val="51AF75"/>
                  </a:gs>
                  <a:gs pos="98000">
                    <a:srgbClr val="79D65B"/>
                  </a:gs>
                </a:gsLst>
                <a:lin ang="10800000" scaled="1"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1997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9878F"/>
            </a:gs>
            <a:gs pos="88000">
              <a:srgbClr val="51AF75"/>
            </a:gs>
            <a:gs pos="98000">
              <a:srgbClr val="79D65B"/>
            </a:gs>
          </a:gsLst>
          <a:lin ang="10800000" scaled="1"/>
        </a:gradFill>
        <a:effectLst/>
      </p:bgPr>
    </p:bg>
    <p:spTree>
      <p:nvGrpSpPr>
        <p:cNvPr id="1" name="Shape 199">
          <a:extLst>
            <a:ext uri="{FF2B5EF4-FFF2-40B4-BE49-F238E27FC236}">
              <a16:creationId xmlns:a16="http://schemas.microsoft.com/office/drawing/2014/main" id="{E715E112-7103-B90A-ED68-35AA9F600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6F35CD9-8162-EA24-6212-F748EE358868}"/>
              </a:ext>
            </a:extLst>
          </p:cNvPr>
          <p:cNvSpPr/>
          <p:nvPr/>
        </p:nvSpPr>
        <p:spPr>
          <a:xfrm>
            <a:off x="142239" y="906779"/>
            <a:ext cx="8874199" cy="3526670"/>
          </a:xfrm>
          <a:prstGeom prst="roundRect">
            <a:avLst/>
          </a:prstGeom>
          <a:solidFill>
            <a:srgbClr val="EAEAE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oftRound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Google Shape;203;p28">
            <a:extLst>
              <a:ext uri="{FF2B5EF4-FFF2-40B4-BE49-F238E27FC236}">
                <a16:creationId xmlns:a16="http://schemas.microsoft.com/office/drawing/2014/main" id="{52368FA5-1606-DACF-3FEE-1BEB54DF0C89}"/>
              </a:ext>
            </a:extLst>
          </p:cNvPr>
          <p:cNvSpPr/>
          <p:nvPr/>
        </p:nvSpPr>
        <p:spPr>
          <a:xfrm>
            <a:off x="1930600" y="1129309"/>
            <a:ext cx="5286375" cy="185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6B72B6-2DF2-0937-7876-5DC36E3AD37D}"/>
              </a:ext>
            </a:extLst>
          </p:cNvPr>
          <p:cNvSpPr/>
          <p:nvPr/>
        </p:nvSpPr>
        <p:spPr>
          <a:xfrm>
            <a:off x="-37724" y="4575611"/>
            <a:ext cx="9182608" cy="608674"/>
          </a:xfrm>
          <a:prstGeom prst="rect">
            <a:avLst/>
          </a:prstGeom>
          <a:solidFill>
            <a:srgbClr val="EAEAE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Google Shape;265;p29">
            <a:extLst>
              <a:ext uri="{FF2B5EF4-FFF2-40B4-BE49-F238E27FC236}">
                <a16:creationId xmlns:a16="http://schemas.microsoft.com/office/drawing/2014/main" id="{149FFE8B-4431-82FE-DDC2-A6F7082F3FD0}"/>
              </a:ext>
            </a:extLst>
          </p:cNvPr>
          <p:cNvSpPr/>
          <p:nvPr/>
        </p:nvSpPr>
        <p:spPr>
          <a:xfrm>
            <a:off x="4147172" y="4717881"/>
            <a:ext cx="1016429" cy="256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chivo SemiBold"/>
              <a:buNone/>
            </a:pPr>
            <a:r>
              <a:rPr lang="en-US" sz="1600" b="0" i="0" u="none" strike="noStrike" cap="none" dirty="0" err="1">
                <a:gradFill flip="none" rotWithShape="1">
                  <a:gsLst>
                    <a:gs pos="23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  <a:tileRect/>
                </a:gra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  <a:sym typeface="Calibri"/>
              </a:rPr>
              <a:t>GreenGait</a:t>
            </a:r>
            <a:endParaRPr sz="1600" b="0" i="0" u="none" strike="noStrike" cap="none" dirty="0">
              <a:gradFill flip="none" rotWithShape="1">
                <a:gsLst>
                  <a:gs pos="23000">
                    <a:srgbClr val="79D65B"/>
                  </a:gs>
                  <a:gs pos="100000">
                    <a:srgbClr val="0A9CAB"/>
                  </a:gs>
                </a:gsLst>
                <a:lin ang="10800000" scaled="1"/>
                <a:tileRect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" name="Picture 48" descr="A hexagon with white text&#10;&#10;AI-generated content may be incorrect.">
            <a:extLst>
              <a:ext uri="{FF2B5EF4-FFF2-40B4-BE49-F238E27FC236}">
                <a16:creationId xmlns:a16="http://schemas.microsoft.com/office/drawing/2014/main" id="{3C0D75CD-1DBC-05AF-DA47-63C1D46138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632" y="4643840"/>
            <a:ext cx="382629" cy="382629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D694282-0E01-77ED-D7B9-1AFF2105B8B6}"/>
              </a:ext>
            </a:extLst>
          </p:cNvPr>
          <p:cNvSpPr/>
          <p:nvPr/>
        </p:nvSpPr>
        <p:spPr>
          <a:xfrm rot="6349471">
            <a:off x="8477771" y="-1183271"/>
            <a:ext cx="2027886" cy="2256368"/>
          </a:xfrm>
          <a:custGeom>
            <a:avLst/>
            <a:gdLst>
              <a:gd name="connsiteX0" fmla="*/ 1401219 w 2703848"/>
              <a:gd name="connsiteY0" fmla="*/ 0 h 3008491"/>
              <a:gd name="connsiteX1" fmla="*/ 1496286 w 2703848"/>
              <a:gd name="connsiteY1" fmla="*/ 14509 h 3008491"/>
              <a:gd name="connsiteX2" fmla="*/ 2703848 w 2703848"/>
              <a:gd name="connsiteY2" fmla="*/ 1496137 h 3008491"/>
              <a:gd name="connsiteX3" fmla="*/ 2635856 w 2703848"/>
              <a:gd name="connsiteY3" fmla="*/ 1945865 h 3008491"/>
              <a:gd name="connsiteX4" fmla="*/ 2592975 w 2703848"/>
              <a:gd name="connsiteY4" fmla="*/ 2063025 h 3008491"/>
              <a:gd name="connsiteX5" fmla="*/ 2585000 w 2703848"/>
              <a:gd name="connsiteY5" fmla="*/ 2084813 h 3008491"/>
              <a:gd name="connsiteX6" fmla="*/ 1780170 w 2703848"/>
              <a:gd name="connsiteY6" fmla="*/ 2889643 h 3008491"/>
              <a:gd name="connsiteX7" fmla="*/ 1695568 w 2703848"/>
              <a:gd name="connsiteY7" fmla="*/ 2920608 h 3008491"/>
              <a:gd name="connsiteX8" fmla="*/ 1641222 w 2703848"/>
              <a:gd name="connsiteY8" fmla="*/ 2940499 h 3008491"/>
              <a:gd name="connsiteX9" fmla="*/ 1191494 w 2703848"/>
              <a:gd name="connsiteY9" fmla="*/ 3008491 h 3008491"/>
              <a:gd name="connsiteX10" fmla="*/ 741766 w 2703848"/>
              <a:gd name="connsiteY10" fmla="*/ 2940499 h 3008491"/>
              <a:gd name="connsiteX11" fmla="*/ 710448 w 2703848"/>
              <a:gd name="connsiteY11" fmla="*/ 2929037 h 3008491"/>
              <a:gd name="connsiteX12" fmla="*/ 602818 w 2703848"/>
              <a:gd name="connsiteY12" fmla="*/ 2889643 h 3008491"/>
              <a:gd name="connsiteX13" fmla="*/ 229496 w 2703848"/>
              <a:gd name="connsiteY13" fmla="*/ 2663143 h 3008491"/>
              <a:gd name="connsiteX14" fmla="*/ 209725 w 2703848"/>
              <a:gd name="connsiteY14" fmla="*/ 2645174 h 3008491"/>
              <a:gd name="connsiteX15" fmla="*/ 122098 w 2703848"/>
              <a:gd name="connsiteY15" fmla="*/ 2565533 h 3008491"/>
              <a:gd name="connsiteX16" fmla="*/ 24488 w 2703848"/>
              <a:gd name="connsiteY16" fmla="*/ 2458135 h 3008491"/>
              <a:gd name="connsiteX17" fmla="*/ 0 w 2703848"/>
              <a:gd name="connsiteY17" fmla="*/ 2425387 h 3008491"/>
              <a:gd name="connsiteX18" fmla="*/ 55096 w 2703848"/>
              <a:gd name="connsiteY18" fmla="*/ 2433796 h 3008491"/>
              <a:gd name="connsiteX19" fmla="*/ 209725 w 2703848"/>
              <a:gd name="connsiteY19" fmla="*/ 2441604 h 3008491"/>
              <a:gd name="connsiteX20" fmla="*/ 364354 w 2703848"/>
              <a:gd name="connsiteY20" fmla="*/ 2433796 h 3008491"/>
              <a:gd name="connsiteX21" fmla="*/ 419449 w 2703848"/>
              <a:gd name="connsiteY21" fmla="*/ 2425387 h 3008491"/>
              <a:gd name="connsiteX22" fmla="*/ 514517 w 2703848"/>
              <a:gd name="connsiteY22" fmla="*/ 2410878 h 3008491"/>
              <a:gd name="connsiteX23" fmla="*/ 659453 w 2703848"/>
              <a:gd name="connsiteY23" fmla="*/ 2373612 h 3008491"/>
              <a:gd name="connsiteX24" fmla="*/ 713940 w 2703848"/>
              <a:gd name="connsiteY24" fmla="*/ 2353669 h 3008491"/>
              <a:gd name="connsiteX25" fmla="*/ 798401 w 2703848"/>
              <a:gd name="connsiteY25" fmla="*/ 2322756 h 3008491"/>
              <a:gd name="connsiteX26" fmla="*/ 1171723 w 2703848"/>
              <a:gd name="connsiteY26" fmla="*/ 2096256 h 3008491"/>
              <a:gd name="connsiteX27" fmla="*/ 1207747 w 2703848"/>
              <a:gd name="connsiteY27" fmla="*/ 2063516 h 3008491"/>
              <a:gd name="connsiteX28" fmla="*/ 1279121 w 2703848"/>
              <a:gd name="connsiteY28" fmla="*/ 1998646 h 3008491"/>
              <a:gd name="connsiteX29" fmla="*/ 1691353 w 2703848"/>
              <a:gd name="connsiteY29" fmla="*/ 1234042 h 3008491"/>
              <a:gd name="connsiteX30" fmla="*/ 1695710 w 2703848"/>
              <a:gd name="connsiteY30" fmla="*/ 1205494 h 3008491"/>
              <a:gd name="connsiteX31" fmla="*/ 1714271 w 2703848"/>
              <a:gd name="connsiteY31" fmla="*/ 1083879 h 3008491"/>
              <a:gd name="connsiteX32" fmla="*/ 1722079 w 2703848"/>
              <a:gd name="connsiteY32" fmla="*/ 929250 h 3008491"/>
              <a:gd name="connsiteX33" fmla="*/ 1463793 w 2703848"/>
              <a:gd name="connsiteY33" fmla="*/ 83679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3848" h="3008491">
                <a:moveTo>
                  <a:pt x="1401219" y="0"/>
                </a:moveTo>
                <a:lnTo>
                  <a:pt x="1496286" y="14509"/>
                </a:lnTo>
                <a:cubicBezTo>
                  <a:pt x="2185440" y="155530"/>
                  <a:pt x="2703848" y="765293"/>
                  <a:pt x="2703848" y="1496137"/>
                </a:cubicBezTo>
                <a:cubicBezTo>
                  <a:pt x="2703848" y="1652747"/>
                  <a:pt x="2680044" y="1803796"/>
                  <a:pt x="2635856" y="1945865"/>
                </a:cubicBezTo>
                <a:lnTo>
                  <a:pt x="2592975" y="2063025"/>
                </a:lnTo>
                <a:lnTo>
                  <a:pt x="2585000" y="2084813"/>
                </a:lnTo>
                <a:cubicBezTo>
                  <a:pt x="2431941" y="2446685"/>
                  <a:pt x="2142041" y="2736584"/>
                  <a:pt x="1780170" y="2889643"/>
                </a:cubicBezTo>
                <a:lnTo>
                  <a:pt x="1695568" y="2920608"/>
                </a:lnTo>
                <a:lnTo>
                  <a:pt x="1641222" y="2940499"/>
                </a:lnTo>
                <a:cubicBezTo>
                  <a:pt x="1499153" y="2984687"/>
                  <a:pt x="1348104" y="3008491"/>
                  <a:pt x="1191494" y="3008491"/>
                </a:cubicBezTo>
                <a:cubicBezTo>
                  <a:pt x="1034885" y="3008491"/>
                  <a:pt x="883835" y="2984687"/>
                  <a:pt x="741766" y="2940499"/>
                </a:cubicBezTo>
                <a:lnTo>
                  <a:pt x="710448" y="2929037"/>
                </a:lnTo>
                <a:lnTo>
                  <a:pt x="602818" y="2889643"/>
                </a:lnTo>
                <a:cubicBezTo>
                  <a:pt x="467116" y="2832246"/>
                  <a:pt x="341536" y="2755606"/>
                  <a:pt x="229496" y="2663143"/>
                </a:cubicBezTo>
                <a:lnTo>
                  <a:pt x="209725" y="2645174"/>
                </a:lnTo>
                <a:lnTo>
                  <a:pt x="122098" y="2565533"/>
                </a:lnTo>
                <a:cubicBezTo>
                  <a:pt x="87888" y="2531323"/>
                  <a:pt x="55309" y="2495481"/>
                  <a:pt x="24488" y="2458135"/>
                </a:cubicBezTo>
                <a:lnTo>
                  <a:pt x="0" y="2425387"/>
                </a:lnTo>
                <a:lnTo>
                  <a:pt x="55096" y="2433796"/>
                </a:lnTo>
                <a:cubicBezTo>
                  <a:pt x="105937" y="2438959"/>
                  <a:pt x="157522" y="2441604"/>
                  <a:pt x="209725" y="2441604"/>
                </a:cubicBezTo>
                <a:cubicBezTo>
                  <a:pt x="261928" y="2441604"/>
                  <a:pt x="313514" y="2438959"/>
                  <a:pt x="364354" y="2433796"/>
                </a:cubicBezTo>
                <a:lnTo>
                  <a:pt x="419449" y="2425387"/>
                </a:lnTo>
                <a:lnTo>
                  <a:pt x="514517" y="2410878"/>
                </a:lnTo>
                <a:cubicBezTo>
                  <a:pt x="563743" y="2400806"/>
                  <a:pt x="612097" y="2388341"/>
                  <a:pt x="659453" y="2373612"/>
                </a:cubicBezTo>
                <a:lnTo>
                  <a:pt x="713940" y="2353669"/>
                </a:lnTo>
                <a:lnTo>
                  <a:pt x="798401" y="2322756"/>
                </a:lnTo>
                <a:cubicBezTo>
                  <a:pt x="934103" y="2265359"/>
                  <a:pt x="1059684" y="2188719"/>
                  <a:pt x="1171723" y="2096256"/>
                </a:cubicBezTo>
                <a:lnTo>
                  <a:pt x="1207747" y="2063516"/>
                </a:lnTo>
                <a:lnTo>
                  <a:pt x="1279121" y="1998646"/>
                </a:lnTo>
                <a:cubicBezTo>
                  <a:pt x="1484383" y="1793384"/>
                  <a:pt x="1630916" y="1529394"/>
                  <a:pt x="1691353" y="1234042"/>
                </a:cubicBezTo>
                <a:lnTo>
                  <a:pt x="1695710" y="1205494"/>
                </a:lnTo>
                <a:lnTo>
                  <a:pt x="1714271" y="1083879"/>
                </a:lnTo>
                <a:cubicBezTo>
                  <a:pt x="1719434" y="1033039"/>
                  <a:pt x="1722079" y="981453"/>
                  <a:pt x="1722079" y="929250"/>
                </a:cubicBezTo>
                <a:cubicBezTo>
                  <a:pt x="1722079" y="616031"/>
                  <a:pt x="1626861" y="325052"/>
                  <a:pt x="1463793" y="83679"/>
                </a:cubicBezTo>
                <a:close/>
              </a:path>
            </a:pathLst>
          </a:custGeom>
          <a:solidFill>
            <a:srgbClr val="29878F"/>
          </a:solidFill>
          <a:ln>
            <a:solidFill>
              <a:srgbClr val="29878F"/>
            </a:solidFill>
          </a:ln>
          <a:effectLst>
            <a:outerShdw blurRad="190500" dist="190500" dir="48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 dirty="0">
              <a:effectLst>
                <a:outerShdw blurRad="190500" dist="1905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0A1BD6E-0641-70F9-7300-D1CFB583A7D8}"/>
              </a:ext>
            </a:extLst>
          </p:cNvPr>
          <p:cNvSpPr/>
          <p:nvPr/>
        </p:nvSpPr>
        <p:spPr>
          <a:xfrm rot="2506641">
            <a:off x="10708258" y="-2551585"/>
            <a:ext cx="2268531" cy="1559432"/>
          </a:xfrm>
          <a:custGeom>
            <a:avLst/>
            <a:gdLst>
              <a:gd name="connsiteX0" fmla="*/ 110874 w 3024708"/>
              <a:gd name="connsiteY0" fmla="*/ 0 h 2079242"/>
              <a:gd name="connsiteX1" fmla="*/ 118848 w 3024708"/>
              <a:gd name="connsiteY1" fmla="*/ 21788 h 2079242"/>
              <a:gd name="connsiteX2" fmla="*/ 258286 w 3024708"/>
              <a:gd name="connsiteY2" fmla="*/ 278683 h 2079242"/>
              <a:gd name="connsiteX3" fmla="*/ 320860 w 3024708"/>
              <a:gd name="connsiteY3" fmla="*/ 362362 h 2079242"/>
              <a:gd name="connsiteX4" fmla="*/ 345348 w 3024708"/>
              <a:gd name="connsiteY4" fmla="*/ 395110 h 2079242"/>
              <a:gd name="connsiteX5" fmla="*/ 442958 w 3024708"/>
              <a:gd name="connsiteY5" fmla="*/ 502508 h 2079242"/>
              <a:gd name="connsiteX6" fmla="*/ 530585 w 3024708"/>
              <a:gd name="connsiteY6" fmla="*/ 582149 h 2079242"/>
              <a:gd name="connsiteX7" fmla="*/ 550356 w 3024708"/>
              <a:gd name="connsiteY7" fmla="*/ 600118 h 2079242"/>
              <a:gd name="connsiteX8" fmla="*/ 923678 w 3024708"/>
              <a:gd name="connsiteY8" fmla="*/ 826618 h 2079242"/>
              <a:gd name="connsiteX9" fmla="*/ 1031308 w 3024708"/>
              <a:gd name="connsiteY9" fmla="*/ 866012 h 2079242"/>
              <a:gd name="connsiteX10" fmla="*/ 1062626 w 3024708"/>
              <a:gd name="connsiteY10" fmla="*/ 877474 h 2079242"/>
              <a:gd name="connsiteX11" fmla="*/ 1512354 w 3024708"/>
              <a:gd name="connsiteY11" fmla="*/ 945466 h 2079242"/>
              <a:gd name="connsiteX12" fmla="*/ 1962082 w 3024708"/>
              <a:gd name="connsiteY12" fmla="*/ 877474 h 2079242"/>
              <a:gd name="connsiteX13" fmla="*/ 2016428 w 3024708"/>
              <a:gd name="connsiteY13" fmla="*/ 857583 h 2079242"/>
              <a:gd name="connsiteX14" fmla="*/ 2101030 w 3024708"/>
              <a:gd name="connsiteY14" fmla="*/ 826618 h 2079242"/>
              <a:gd name="connsiteX15" fmla="*/ 2905860 w 3024708"/>
              <a:gd name="connsiteY15" fmla="*/ 21788 h 2079242"/>
              <a:gd name="connsiteX16" fmla="*/ 2913835 w 3024708"/>
              <a:gd name="connsiteY16" fmla="*/ 0 h 2079242"/>
              <a:gd name="connsiteX17" fmla="*/ 2956716 w 3024708"/>
              <a:gd name="connsiteY17" fmla="*/ 117160 h 2079242"/>
              <a:gd name="connsiteX18" fmla="*/ 3024708 w 3024708"/>
              <a:gd name="connsiteY18" fmla="*/ 566888 h 2079242"/>
              <a:gd name="connsiteX19" fmla="*/ 1817146 w 3024708"/>
              <a:gd name="connsiteY19" fmla="*/ 2048516 h 2079242"/>
              <a:gd name="connsiteX20" fmla="*/ 1722908 w 3024708"/>
              <a:gd name="connsiteY20" fmla="*/ 2062899 h 2079242"/>
              <a:gd name="connsiteX21" fmla="*/ 1666983 w 3024708"/>
              <a:gd name="connsiteY21" fmla="*/ 2071434 h 2079242"/>
              <a:gd name="connsiteX22" fmla="*/ 1512354 w 3024708"/>
              <a:gd name="connsiteY22" fmla="*/ 2079242 h 2079242"/>
              <a:gd name="connsiteX23" fmla="*/ 550356 w 3024708"/>
              <a:gd name="connsiteY23" fmla="*/ 1733894 h 2079242"/>
              <a:gd name="connsiteX24" fmla="*/ 530585 w 3024708"/>
              <a:gd name="connsiteY24" fmla="*/ 1715925 h 2079242"/>
              <a:gd name="connsiteX25" fmla="*/ 442958 w 3024708"/>
              <a:gd name="connsiteY25" fmla="*/ 1636284 h 2079242"/>
              <a:gd name="connsiteX26" fmla="*/ 30726 w 3024708"/>
              <a:gd name="connsiteY26" fmla="*/ 871680 h 2079242"/>
              <a:gd name="connsiteX27" fmla="*/ 29861 w 3024708"/>
              <a:gd name="connsiteY27" fmla="*/ 866012 h 2079242"/>
              <a:gd name="connsiteX28" fmla="*/ 7808 w 3024708"/>
              <a:gd name="connsiteY28" fmla="*/ 721517 h 2079242"/>
              <a:gd name="connsiteX29" fmla="*/ 0 w 3024708"/>
              <a:gd name="connsiteY29" fmla="*/ 566888 h 2079242"/>
              <a:gd name="connsiteX30" fmla="*/ 7808 w 3024708"/>
              <a:gd name="connsiteY30" fmla="*/ 412259 h 2079242"/>
              <a:gd name="connsiteX31" fmla="*/ 26369 w 3024708"/>
              <a:gd name="connsiteY31" fmla="*/ 290644 h 2079242"/>
              <a:gd name="connsiteX32" fmla="*/ 30726 w 3024708"/>
              <a:gd name="connsiteY32" fmla="*/ 262096 h 2079242"/>
              <a:gd name="connsiteX33" fmla="*/ 67992 w 3024708"/>
              <a:gd name="connsiteY33" fmla="*/ 11716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024708" h="2079242">
                <a:moveTo>
                  <a:pt x="110874" y="0"/>
                </a:moveTo>
                <a:lnTo>
                  <a:pt x="118848" y="21788"/>
                </a:lnTo>
                <a:cubicBezTo>
                  <a:pt x="157113" y="112256"/>
                  <a:pt x="203930" y="198226"/>
                  <a:pt x="258286" y="278683"/>
                </a:cubicBezTo>
                <a:lnTo>
                  <a:pt x="320860" y="362362"/>
                </a:lnTo>
                <a:lnTo>
                  <a:pt x="345348" y="395110"/>
                </a:lnTo>
                <a:cubicBezTo>
                  <a:pt x="376169" y="432456"/>
                  <a:pt x="408748" y="468298"/>
                  <a:pt x="442958" y="502508"/>
                </a:cubicBezTo>
                <a:lnTo>
                  <a:pt x="530585" y="582149"/>
                </a:lnTo>
                <a:lnTo>
                  <a:pt x="550356" y="600118"/>
                </a:lnTo>
                <a:cubicBezTo>
                  <a:pt x="662396" y="692581"/>
                  <a:pt x="787976" y="769221"/>
                  <a:pt x="923678" y="826618"/>
                </a:cubicBezTo>
                <a:lnTo>
                  <a:pt x="1031308" y="866012"/>
                </a:lnTo>
                <a:lnTo>
                  <a:pt x="1062626" y="877474"/>
                </a:lnTo>
                <a:cubicBezTo>
                  <a:pt x="1204695" y="921662"/>
                  <a:pt x="1355745" y="945466"/>
                  <a:pt x="1512354" y="945466"/>
                </a:cubicBezTo>
                <a:cubicBezTo>
                  <a:pt x="1668964" y="945466"/>
                  <a:pt x="1820013" y="921662"/>
                  <a:pt x="1962082" y="877474"/>
                </a:cubicBezTo>
                <a:lnTo>
                  <a:pt x="2016428" y="857583"/>
                </a:lnTo>
                <a:lnTo>
                  <a:pt x="2101030" y="826618"/>
                </a:lnTo>
                <a:cubicBezTo>
                  <a:pt x="2462901" y="673559"/>
                  <a:pt x="2752801" y="383660"/>
                  <a:pt x="2905860" y="21788"/>
                </a:cubicBezTo>
                <a:lnTo>
                  <a:pt x="2913835" y="0"/>
                </a:lnTo>
                <a:lnTo>
                  <a:pt x="2956716" y="117160"/>
                </a:lnTo>
                <a:cubicBezTo>
                  <a:pt x="3000904" y="259229"/>
                  <a:pt x="3024708" y="410279"/>
                  <a:pt x="3024708" y="566888"/>
                </a:cubicBezTo>
                <a:cubicBezTo>
                  <a:pt x="3024708" y="1297732"/>
                  <a:pt x="2506300" y="1907495"/>
                  <a:pt x="1817146" y="2048516"/>
                </a:cubicBezTo>
                <a:lnTo>
                  <a:pt x="1722908" y="2062899"/>
                </a:lnTo>
                <a:lnTo>
                  <a:pt x="1666983" y="2071434"/>
                </a:lnTo>
                <a:cubicBezTo>
                  <a:pt x="1616143" y="2076597"/>
                  <a:pt x="1564557" y="2079242"/>
                  <a:pt x="1512354" y="2079242"/>
                </a:cubicBezTo>
                <a:cubicBezTo>
                  <a:pt x="1146932" y="2079242"/>
                  <a:pt x="811781" y="1949640"/>
                  <a:pt x="550356" y="1733894"/>
                </a:cubicBezTo>
                <a:lnTo>
                  <a:pt x="530585" y="1715925"/>
                </a:lnTo>
                <a:lnTo>
                  <a:pt x="442958" y="1636284"/>
                </a:lnTo>
                <a:cubicBezTo>
                  <a:pt x="237697" y="1431022"/>
                  <a:pt x="91164" y="1167032"/>
                  <a:pt x="30726" y="871680"/>
                </a:cubicBezTo>
                <a:lnTo>
                  <a:pt x="29861" y="866012"/>
                </a:lnTo>
                <a:lnTo>
                  <a:pt x="7808" y="721517"/>
                </a:lnTo>
                <a:cubicBezTo>
                  <a:pt x="2645" y="670677"/>
                  <a:pt x="0" y="619091"/>
                  <a:pt x="0" y="566888"/>
                </a:cubicBezTo>
                <a:cubicBezTo>
                  <a:pt x="0" y="514685"/>
                  <a:pt x="2645" y="463100"/>
                  <a:pt x="7808" y="412259"/>
                </a:cubicBezTo>
                <a:lnTo>
                  <a:pt x="26369" y="290644"/>
                </a:lnTo>
                <a:lnTo>
                  <a:pt x="30726" y="262096"/>
                </a:lnTo>
                <a:cubicBezTo>
                  <a:pt x="40799" y="212871"/>
                  <a:pt x="53263" y="164517"/>
                  <a:pt x="67992" y="117160"/>
                </a:cubicBezTo>
                <a:close/>
              </a:path>
            </a:pathLst>
          </a:custGeom>
          <a:solidFill>
            <a:srgbClr val="28A6B2"/>
          </a:solidFill>
          <a:ln>
            <a:solidFill>
              <a:srgbClr val="28A6B2"/>
            </a:solidFill>
          </a:ln>
          <a:effectLst>
            <a:outerShdw blurRad="190500" dist="190500" dir="84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16" name="Google Shape;265;p29">
            <a:extLst>
              <a:ext uri="{FF2B5EF4-FFF2-40B4-BE49-F238E27FC236}">
                <a16:creationId xmlns:a16="http://schemas.microsoft.com/office/drawing/2014/main" id="{DF8A4DC8-9AF6-A500-0258-A59A6A5E9DB3}"/>
              </a:ext>
            </a:extLst>
          </p:cNvPr>
          <p:cNvSpPr/>
          <p:nvPr/>
        </p:nvSpPr>
        <p:spPr>
          <a:xfrm>
            <a:off x="6748042" y="4722128"/>
            <a:ext cx="2268398" cy="25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chivo SemiBold"/>
              <a:buNone/>
            </a:pPr>
            <a:r>
              <a:rPr lang="en-US" sz="1600" i="0" u="none" strike="noStrike" cap="none" dirty="0">
                <a:gradFill>
                  <a:gsLst>
                    <a:gs pos="71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</a:gra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  <a:sym typeface="Calibri"/>
              </a:rPr>
              <a:t>0</a:t>
            </a:r>
            <a:r>
              <a:rPr lang="ro-RO" sz="1600" dirty="0">
                <a:gradFill>
                  <a:gsLst>
                    <a:gs pos="71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</a:gra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  <a:sym typeface="Calibri"/>
              </a:rPr>
              <a:t>6</a:t>
            </a:r>
            <a:endParaRPr sz="1600" i="0" u="none" strike="noStrike" cap="none" dirty="0">
              <a:gradFill>
                <a:gsLst>
                  <a:gs pos="71000">
                    <a:srgbClr val="79D65B"/>
                  </a:gs>
                  <a:gs pos="100000">
                    <a:srgbClr val="0A9CAB"/>
                  </a:gs>
                </a:gsLst>
                <a:lin ang="10800000" scaled="1"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228;p29">
            <a:extLst>
              <a:ext uri="{FF2B5EF4-FFF2-40B4-BE49-F238E27FC236}">
                <a16:creationId xmlns:a16="http://schemas.microsoft.com/office/drawing/2014/main" id="{27493D3C-A8A9-A151-228F-8681F6D9ED40}"/>
              </a:ext>
            </a:extLst>
          </p:cNvPr>
          <p:cNvSpPr/>
          <p:nvPr/>
        </p:nvSpPr>
        <p:spPr>
          <a:xfrm>
            <a:off x="1500189" y="1284090"/>
            <a:ext cx="3400425" cy="207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2" name="Google Shape;398;p32">
            <a:extLst>
              <a:ext uri="{FF2B5EF4-FFF2-40B4-BE49-F238E27FC236}">
                <a16:creationId xmlns:a16="http://schemas.microsoft.com/office/drawing/2014/main" id="{E02F1555-3999-2A29-9147-BD737B62FAF1}"/>
              </a:ext>
            </a:extLst>
          </p:cNvPr>
          <p:cNvSpPr/>
          <p:nvPr/>
        </p:nvSpPr>
        <p:spPr>
          <a:xfrm>
            <a:off x="1671639" y="1875236"/>
            <a:ext cx="5800725" cy="163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10" name="Google Shape;399;p32">
            <a:extLst>
              <a:ext uri="{FF2B5EF4-FFF2-40B4-BE49-F238E27FC236}">
                <a16:creationId xmlns:a16="http://schemas.microsoft.com/office/drawing/2014/main" id="{3BE60E3B-BED1-FE21-3FE8-446FE0C17B7D}"/>
              </a:ext>
            </a:extLst>
          </p:cNvPr>
          <p:cNvSpPr/>
          <p:nvPr/>
        </p:nvSpPr>
        <p:spPr>
          <a:xfrm>
            <a:off x="-5125401" y="1875236"/>
            <a:ext cx="1289475" cy="163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33" name="Google Shape;417;p32">
            <a:extLst>
              <a:ext uri="{FF2B5EF4-FFF2-40B4-BE49-F238E27FC236}">
                <a16:creationId xmlns:a16="http://schemas.microsoft.com/office/drawing/2014/main" id="{21087BD6-8FE2-B1BB-7C22-76AD90C3CCF8}"/>
              </a:ext>
            </a:extLst>
          </p:cNvPr>
          <p:cNvSpPr/>
          <p:nvPr/>
        </p:nvSpPr>
        <p:spPr>
          <a:xfrm>
            <a:off x="-3469240" y="1875236"/>
            <a:ext cx="1289475" cy="163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55" name="Google Shape;435;p32">
            <a:extLst>
              <a:ext uri="{FF2B5EF4-FFF2-40B4-BE49-F238E27FC236}">
                <a16:creationId xmlns:a16="http://schemas.microsoft.com/office/drawing/2014/main" id="{EEBC2E81-A5BF-2341-50AC-94D04F94317B}"/>
              </a:ext>
            </a:extLst>
          </p:cNvPr>
          <p:cNvSpPr/>
          <p:nvPr/>
        </p:nvSpPr>
        <p:spPr>
          <a:xfrm>
            <a:off x="-1965479" y="1875236"/>
            <a:ext cx="1289475" cy="163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208" name="Google Shape;453;p32">
            <a:extLst>
              <a:ext uri="{FF2B5EF4-FFF2-40B4-BE49-F238E27FC236}">
                <a16:creationId xmlns:a16="http://schemas.microsoft.com/office/drawing/2014/main" id="{EC21869A-44C5-4D36-FC1B-A5468FC27AB0}"/>
              </a:ext>
            </a:extLst>
          </p:cNvPr>
          <p:cNvSpPr/>
          <p:nvPr/>
        </p:nvSpPr>
        <p:spPr>
          <a:xfrm>
            <a:off x="6182922" y="1875236"/>
            <a:ext cx="1289475" cy="163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15" name="Google Shape;229;p29">
            <a:extLst>
              <a:ext uri="{FF2B5EF4-FFF2-40B4-BE49-F238E27FC236}">
                <a16:creationId xmlns:a16="http://schemas.microsoft.com/office/drawing/2014/main" id="{1719BE7B-5C84-1B3A-4CD4-876E1D5CEDF4}"/>
              </a:ext>
            </a:extLst>
          </p:cNvPr>
          <p:cNvSpPr/>
          <p:nvPr/>
        </p:nvSpPr>
        <p:spPr>
          <a:xfrm>
            <a:off x="376089" y="1367782"/>
            <a:ext cx="4445850" cy="3118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 algn="ctr">
              <a:buNone/>
            </a:pPr>
            <a:r>
              <a:rPr lang="en-US" dirty="0"/>
              <a:t>Whether you're an </a:t>
            </a:r>
            <a:r>
              <a:rPr lang="en-US" b="1" dirty="0"/>
              <a:t>investor</a:t>
            </a:r>
            <a:r>
              <a:rPr lang="en-US" dirty="0"/>
              <a:t>, an </a:t>
            </a:r>
            <a:r>
              <a:rPr lang="en-US" b="1" dirty="0"/>
              <a:t>early user</a:t>
            </a:r>
            <a:r>
              <a:rPr lang="en-US" dirty="0"/>
              <a:t>, or </a:t>
            </a:r>
            <a:r>
              <a:rPr lang="en-US" b="1" dirty="0"/>
              <a:t>a passionate builder</a:t>
            </a:r>
            <a:r>
              <a:rPr lang="en-US" dirty="0"/>
              <a:t> —we’d love to have you on the </a:t>
            </a:r>
            <a:r>
              <a:rPr lang="en-US" sz="1600" dirty="0" err="1">
                <a:gradFill flip="none" rotWithShape="1">
                  <a:gsLst>
                    <a:gs pos="23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  <a:tileRect/>
                </a:gra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GreenGait</a:t>
            </a:r>
            <a:r>
              <a:rPr lang="en-US" sz="1600" dirty="0">
                <a:gradFill flip="none" rotWithShape="1">
                  <a:gsLst>
                    <a:gs pos="23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  <a:tileRect/>
                </a:gra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dirty="0"/>
              <a:t>journey.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 algn="ctr">
              <a:buNone/>
            </a:pPr>
            <a:r>
              <a:rPr lang="en-US" dirty="0"/>
              <a:t>📩 </a:t>
            </a:r>
            <a:r>
              <a:rPr lang="en-US" b="1" dirty="0"/>
              <a:t>Email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robert.v.panta@gmail.com</a:t>
            </a:r>
            <a:endParaRPr lang="en-US" dirty="0"/>
          </a:p>
          <a:p>
            <a:pPr algn="ctr">
              <a:buNone/>
            </a:pPr>
            <a:r>
              <a:rPr lang="en-US" dirty="0"/>
              <a:t>🌐 </a:t>
            </a:r>
            <a:r>
              <a:rPr lang="en-US" b="1" dirty="0"/>
              <a:t>GitHub</a:t>
            </a:r>
            <a:r>
              <a:rPr lang="en-US" dirty="0"/>
              <a:t>: github.com/</a:t>
            </a:r>
            <a:r>
              <a:rPr lang="en-US" dirty="0" err="1"/>
              <a:t>RobCyberLab</a:t>
            </a:r>
            <a:endParaRPr lang="en-US" dirty="0"/>
          </a:p>
          <a:p>
            <a:pPr algn="ctr">
              <a:buNone/>
            </a:pPr>
            <a:r>
              <a:rPr lang="en-US" dirty="0"/>
              <a:t>📱 </a:t>
            </a:r>
            <a:r>
              <a:rPr lang="en-US" b="1" dirty="0"/>
              <a:t>LinkedIn</a:t>
            </a:r>
            <a:r>
              <a:rPr lang="en-US" dirty="0"/>
              <a:t>: linkedin.com/in/</a:t>
            </a:r>
            <a:r>
              <a:rPr lang="en-US" dirty="0" err="1"/>
              <a:t>robert-panta</a:t>
            </a:r>
            <a:endParaRPr lang="en-US" dirty="0"/>
          </a:p>
          <a:p>
            <a:pPr>
              <a:buNone/>
            </a:pPr>
            <a:endParaRPr lang="en-US" dirty="0"/>
          </a:p>
        </p:txBody>
      </p:sp>
      <p:pic>
        <p:nvPicPr>
          <p:cNvPr id="9" name="Picture 8" descr="A map with a path and a cross&#10;&#10;AI-generated content may be incorrect.">
            <a:extLst>
              <a:ext uri="{FF2B5EF4-FFF2-40B4-BE49-F238E27FC236}">
                <a16:creationId xmlns:a16="http://schemas.microsoft.com/office/drawing/2014/main" id="{C415E011-67B0-6A40-86B1-1C3A12032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0689" y="-1810225"/>
            <a:ext cx="425619" cy="425619"/>
          </a:xfrm>
          <a:prstGeom prst="rect">
            <a:avLst/>
          </a:prstGeom>
        </p:spPr>
      </p:pic>
      <p:pic>
        <p:nvPicPr>
          <p:cNvPr id="8" name="Picture 7" descr="A red and white rocket&#10;&#10;AI-generated content may be incorrect.">
            <a:extLst>
              <a:ext uri="{FF2B5EF4-FFF2-40B4-BE49-F238E27FC236}">
                <a16:creationId xmlns:a16="http://schemas.microsoft.com/office/drawing/2014/main" id="{8B333D8C-7E01-C6FE-AE76-73C0CA2F7F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2877" y="49085"/>
            <a:ext cx="464220" cy="464220"/>
          </a:xfrm>
          <a:prstGeom prst="rect">
            <a:avLst/>
          </a:prstGeom>
        </p:spPr>
      </p:pic>
      <p:sp>
        <p:nvSpPr>
          <p:cNvPr id="22" name="I">
            <a:extLst>
              <a:ext uri="{FF2B5EF4-FFF2-40B4-BE49-F238E27FC236}">
                <a16:creationId xmlns:a16="http://schemas.microsoft.com/office/drawing/2014/main" id="{A36687C1-D386-23C8-C9AA-0831B6AF4458}"/>
              </a:ext>
            </a:extLst>
          </p:cNvPr>
          <p:cNvSpPr txBox="1"/>
          <p:nvPr/>
        </p:nvSpPr>
        <p:spPr>
          <a:xfrm>
            <a:off x="14818321" y="2172156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T</a:t>
            </a:r>
          </a:p>
        </p:txBody>
      </p:sp>
      <p:sp>
        <p:nvSpPr>
          <p:cNvPr id="23" name="A">
            <a:extLst>
              <a:ext uri="{FF2B5EF4-FFF2-40B4-BE49-F238E27FC236}">
                <a16:creationId xmlns:a16="http://schemas.microsoft.com/office/drawing/2014/main" id="{48DB0F24-A19B-2B3B-540C-309713A2C012}"/>
              </a:ext>
            </a:extLst>
          </p:cNvPr>
          <p:cNvSpPr txBox="1"/>
          <p:nvPr/>
        </p:nvSpPr>
        <p:spPr>
          <a:xfrm>
            <a:off x="14029075" y="2171980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I</a:t>
            </a:r>
          </a:p>
        </p:txBody>
      </p:sp>
      <p:sp>
        <p:nvSpPr>
          <p:cNvPr id="24" name="H">
            <a:extLst>
              <a:ext uri="{FF2B5EF4-FFF2-40B4-BE49-F238E27FC236}">
                <a16:creationId xmlns:a16="http://schemas.microsoft.com/office/drawing/2014/main" id="{263126D1-5618-5C83-E517-FF6405F1408C}"/>
              </a:ext>
            </a:extLst>
          </p:cNvPr>
          <p:cNvSpPr txBox="1"/>
          <p:nvPr/>
        </p:nvSpPr>
        <p:spPr>
          <a:xfrm>
            <a:off x="12464093" y="2184767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A</a:t>
            </a:r>
          </a:p>
        </p:txBody>
      </p:sp>
      <p:sp>
        <p:nvSpPr>
          <p:cNvPr id="25" name="C2">
            <a:extLst>
              <a:ext uri="{FF2B5EF4-FFF2-40B4-BE49-F238E27FC236}">
                <a16:creationId xmlns:a16="http://schemas.microsoft.com/office/drawing/2014/main" id="{1DB4052C-A575-7895-4A00-A7C6535A4BBE}"/>
              </a:ext>
            </a:extLst>
          </p:cNvPr>
          <p:cNvSpPr txBox="1"/>
          <p:nvPr/>
        </p:nvSpPr>
        <p:spPr>
          <a:xfrm>
            <a:off x="11040714" y="2160405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G</a:t>
            </a:r>
          </a:p>
        </p:txBody>
      </p:sp>
      <p:sp>
        <p:nvSpPr>
          <p:cNvPr id="26" name="K">
            <a:extLst>
              <a:ext uri="{FF2B5EF4-FFF2-40B4-BE49-F238E27FC236}">
                <a16:creationId xmlns:a16="http://schemas.microsoft.com/office/drawing/2014/main" id="{B8199F67-723A-13F5-5D81-BBB4F991FC02}"/>
              </a:ext>
            </a:extLst>
          </p:cNvPr>
          <p:cNvSpPr txBox="1"/>
          <p:nvPr/>
        </p:nvSpPr>
        <p:spPr>
          <a:xfrm>
            <a:off x="-1940521" y="673678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N</a:t>
            </a:r>
          </a:p>
        </p:txBody>
      </p:sp>
      <p:sp>
        <p:nvSpPr>
          <p:cNvPr id="27" name="C">
            <a:extLst>
              <a:ext uri="{FF2B5EF4-FFF2-40B4-BE49-F238E27FC236}">
                <a16:creationId xmlns:a16="http://schemas.microsoft.com/office/drawing/2014/main" id="{2D6C91FD-FB3C-536B-5929-1421E2C160C3}"/>
              </a:ext>
            </a:extLst>
          </p:cNvPr>
          <p:cNvSpPr txBox="1"/>
          <p:nvPr/>
        </p:nvSpPr>
        <p:spPr>
          <a:xfrm>
            <a:off x="-2826145" y="673679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E</a:t>
            </a:r>
          </a:p>
        </p:txBody>
      </p:sp>
      <p:sp>
        <p:nvSpPr>
          <p:cNvPr id="28" name="O">
            <a:extLst>
              <a:ext uri="{FF2B5EF4-FFF2-40B4-BE49-F238E27FC236}">
                <a16:creationId xmlns:a16="http://schemas.microsoft.com/office/drawing/2014/main" id="{256C70EB-7BC7-71DA-FC0E-9EDFBC9D8514}"/>
              </a:ext>
            </a:extLst>
          </p:cNvPr>
          <p:cNvSpPr txBox="1"/>
          <p:nvPr/>
        </p:nvSpPr>
        <p:spPr>
          <a:xfrm>
            <a:off x="-3844732" y="664168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E</a:t>
            </a:r>
          </a:p>
        </p:txBody>
      </p:sp>
      <p:sp>
        <p:nvSpPr>
          <p:cNvPr id="29" name="L">
            <a:extLst>
              <a:ext uri="{FF2B5EF4-FFF2-40B4-BE49-F238E27FC236}">
                <a16:creationId xmlns:a16="http://schemas.microsoft.com/office/drawing/2014/main" id="{816B4407-2AA8-A530-F3E0-8FFC3256D943}"/>
              </a:ext>
            </a:extLst>
          </p:cNvPr>
          <p:cNvSpPr txBox="1"/>
          <p:nvPr/>
        </p:nvSpPr>
        <p:spPr>
          <a:xfrm>
            <a:off x="-5110340" y="677770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R</a:t>
            </a:r>
          </a:p>
        </p:txBody>
      </p:sp>
      <p:sp>
        <p:nvSpPr>
          <p:cNvPr id="30" name="B">
            <a:extLst>
              <a:ext uri="{FF2B5EF4-FFF2-40B4-BE49-F238E27FC236}">
                <a16:creationId xmlns:a16="http://schemas.microsoft.com/office/drawing/2014/main" id="{A26D4B37-CFA5-4EC2-32EA-02B373F12541}"/>
              </a:ext>
            </a:extLst>
          </p:cNvPr>
          <p:cNvSpPr txBox="1"/>
          <p:nvPr/>
        </p:nvSpPr>
        <p:spPr>
          <a:xfrm>
            <a:off x="-6382475" y="664556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G</a:t>
            </a:r>
          </a:p>
        </p:txBody>
      </p:sp>
      <p:pic>
        <p:nvPicPr>
          <p:cNvPr id="17" name="Picture 16" descr="A hexagon with white text&#10;&#10;AI-generated content may be incorrect.">
            <a:extLst>
              <a:ext uri="{FF2B5EF4-FFF2-40B4-BE49-F238E27FC236}">
                <a16:creationId xmlns:a16="http://schemas.microsoft.com/office/drawing/2014/main" id="{1FF53AB7-E4D8-5D67-40BB-7F9234973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935" y="1653373"/>
            <a:ext cx="1467061" cy="1467061"/>
          </a:xfrm>
          <a:prstGeom prst="rect">
            <a:avLst/>
          </a:prstGeom>
        </p:spPr>
      </p:pic>
      <p:sp>
        <p:nvSpPr>
          <p:cNvPr id="18" name="Google Shape;210;p28">
            <a:extLst>
              <a:ext uri="{FF2B5EF4-FFF2-40B4-BE49-F238E27FC236}">
                <a16:creationId xmlns:a16="http://schemas.microsoft.com/office/drawing/2014/main" id="{9B97E9EF-C9A6-1880-B2D7-D8D8E90AAADD}"/>
              </a:ext>
            </a:extLst>
          </p:cNvPr>
          <p:cNvSpPr/>
          <p:nvPr/>
        </p:nvSpPr>
        <p:spPr>
          <a:xfrm>
            <a:off x="3777447" y="3031406"/>
            <a:ext cx="6100423" cy="107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1500" dirty="0">
                <a:gradFill flip="none" rotWithShape="1">
                  <a:gsLst>
                    <a:gs pos="72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  <a:tileRect/>
                </a:gra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Move</a:t>
            </a:r>
            <a:r>
              <a:rPr lang="en-US" sz="1500" dirty="0"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to earn, live to </a:t>
            </a:r>
            <a:r>
              <a:rPr lang="en-US" sz="1500" dirty="0">
                <a:gradFill flip="none" rotWithShape="1">
                  <a:gsLst>
                    <a:gs pos="0">
                      <a:srgbClr val="79D65B"/>
                    </a:gs>
                    <a:gs pos="30000">
                      <a:srgbClr val="0A9CAB"/>
                    </a:gs>
                  </a:gsLst>
                  <a:lin ang="10800000" scaled="1"/>
                  <a:tileRect/>
                </a:gra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sustain</a:t>
            </a:r>
          </a:p>
          <a:p>
            <a:pPr algn="ctr"/>
            <a:r>
              <a:rPr lang="en-US" sz="1500" dirty="0">
                <a:gradFill flip="none" rotWithShape="1">
                  <a:gsLst>
                    <a:gs pos="69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  <a:tileRect/>
                </a:gra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powered</a:t>
            </a:r>
            <a:r>
              <a:rPr lang="en-US" sz="1500" dirty="0"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by motion, secured by </a:t>
            </a:r>
            <a:r>
              <a:rPr lang="en-US" sz="1500" dirty="0">
                <a:gradFill flip="none" rotWithShape="1">
                  <a:gsLst>
                    <a:gs pos="0">
                      <a:srgbClr val="79D65B"/>
                    </a:gs>
                    <a:gs pos="30000">
                      <a:srgbClr val="0A9CAB"/>
                    </a:gs>
                  </a:gsLst>
                  <a:lin ang="10800000" scaled="1"/>
                  <a:tileRect/>
                </a:gra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blockchain</a:t>
            </a:r>
          </a:p>
        </p:txBody>
      </p:sp>
      <p:sp>
        <p:nvSpPr>
          <p:cNvPr id="20" name="Google Shape;229;p29">
            <a:extLst>
              <a:ext uri="{FF2B5EF4-FFF2-40B4-BE49-F238E27FC236}">
                <a16:creationId xmlns:a16="http://schemas.microsoft.com/office/drawing/2014/main" id="{540B34BA-C0C9-43B9-DE54-EA854718D64C}"/>
              </a:ext>
            </a:extLst>
          </p:cNvPr>
          <p:cNvSpPr/>
          <p:nvPr/>
        </p:nvSpPr>
        <p:spPr>
          <a:xfrm>
            <a:off x="458246" y="388579"/>
            <a:ext cx="5212636" cy="5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3000"/>
            </a:pPr>
            <a:r>
              <a:rPr lang="en-US" sz="2400" dirty="0">
                <a:solidFill>
                  <a:schemeClr val="bg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Ask &amp; Call </a:t>
            </a:r>
            <a:r>
              <a:rPr lang="en-US" sz="2400">
                <a:solidFill>
                  <a:schemeClr val="bg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to action</a:t>
            </a:r>
            <a:endParaRPr lang="en-US" sz="24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29;p29">
            <a:extLst>
              <a:ext uri="{FF2B5EF4-FFF2-40B4-BE49-F238E27FC236}">
                <a16:creationId xmlns:a16="http://schemas.microsoft.com/office/drawing/2014/main" id="{C81C95A9-F5E1-1231-35D7-C9AD37A404B1}"/>
              </a:ext>
            </a:extLst>
          </p:cNvPr>
          <p:cNvSpPr/>
          <p:nvPr/>
        </p:nvSpPr>
        <p:spPr>
          <a:xfrm>
            <a:off x="556946" y="1025351"/>
            <a:ext cx="3495600" cy="71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3000"/>
            </a:pPr>
            <a:r>
              <a:rPr lang="en-US" sz="1800" dirty="0">
                <a:gradFill>
                  <a:gsLst>
                    <a:gs pos="0">
                      <a:srgbClr val="29878F"/>
                    </a:gs>
                    <a:gs pos="88000">
                      <a:srgbClr val="51AF75"/>
                    </a:gs>
                    <a:gs pos="98000">
                      <a:srgbClr val="79D65B"/>
                    </a:gs>
                  </a:gsLst>
                  <a:lin ang="10800000" scaled="1"/>
                </a:gradFill>
                <a:latin typeface="Archivo ExtraBold"/>
                <a:ea typeface="Calibri"/>
                <a:cs typeface="Archivo ExtraBold"/>
                <a:sym typeface="Archivo ExtraBold"/>
              </a:rPr>
              <a:t>Contact Us</a:t>
            </a:r>
            <a:endParaRPr lang="en-US" sz="1800" dirty="0">
              <a:gradFill>
                <a:gsLst>
                  <a:gs pos="0">
                    <a:srgbClr val="29878F"/>
                  </a:gs>
                  <a:gs pos="88000">
                    <a:srgbClr val="51AF75"/>
                  </a:gs>
                  <a:gs pos="98000">
                    <a:srgbClr val="79D65B"/>
                  </a:gs>
                </a:gsLst>
                <a:lin ang="10800000" scaled="1"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1185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>
          <a:extLst>
            <a:ext uri="{FF2B5EF4-FFF2-40B4-BE49-F238E27FC236}">
              <a16:creationId xmlns:a16="http://schemas.microsoft.com/office/drawing/2014/main" id="{8AFAF989-3202-3A6D-EA70-1BFEAEB8E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deo 12" title="Bird's Eye View Of People Walking">
            <a:hlinkClick r:id="" action="ppaction://media"/>
            <a:extLst>
              <a:ext uri="{FF2B5EF4-FFF2-40B4-BE49-F238E27FC236}">
                <a16:creationId xmlns:a16="http://schemas.microsoft.com/office/drawing/2014/main" id="{4FCBF286-9BD3-61FC-E7BC-AD872E8A9E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" y="0"/>
            <a:ext cx="9144002" cy="5143501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41B82EB-AED8-A270-F4B6-EED6699E009F}"/>
              </a:ext>
            </a:extLst>
          </p:cNvPr>
          <p:cNvSpPr/>
          <p:nvPr/>
        </p:nvSpPr>
        <p:spPr>
          <a:xfrm rot="6349471">
            <a:off x="10825159" y="-2938410"/>
            <a:ext cx="2027886" cy="2256368"/>
          </a:xfrm>
          <a:custGeom>
            <a:avLst/>
            <a:gdLst>
              <a:gd name="connsiteX0" fmla="*/ 1401219 w 2703848"/>
              <a:gd name="connsiteY0" fmla="*/ 0 h 3008491"/>
              <a:gd name="connsiteX1" fmla="*/ 1496286 w 2703848"/>
              <a:gd name="connsiteY1" fmla="*/ 14509 h 3008491"/>
              <a:gd name="connsiteX2" fmla="*/ 2703848 w 2703848"/>
              <a:gd name="connsiteY2" fmla="*/ 1496137 h 3008491"/>
              <a:gd name="connsiteX3" fmla="*/ 2635856 w 2703848"/>
              <a:gd name="connsiteY3" fmla="*/ 1945865 h 3008491"/>
              <a:gd name="connsiteX4" fmla="*/ 2592975 w 2703848"/>
              <a:gd name="connsiteY4" fmla="*/ 2063025 h 3008491"/>
              <a:gd name="connsiteX5" fmla="*/ 2585000 w 2703848"/>
              <a:gd name="connsiteY5" fmla="*/ 2084813 h 3008491"/>
              <a:gd name="connsiteX6" fmla="*/ 1780170 w 2703848"/>
              <a:gd name="connsiteY6" fmla="*/ 2889643 h 3008491"/>
              <a:gd name="connsiteX7" fmla="*/ 1695568 w 2703848"/>
              <a:gd name="connsiteY7" fmla="*/ 2920608 h 3008491"/>
              <a:gd name="connsiteX8" fmla="*/ 1641222 w 2703848"/>
              <a:gd name="connsiteY8" fmla="*/ 2940499 h 3008491"/>
              <a:gd name="connsiteX9" fmla="*/ 1191494 w 2703848"/>
              <a:gd name="connsiteY9" fmla="*/ 3008491 h 3008491"/>
              <a:gd name="connsiteX10" fmla="*/ 741766 w 2703848"/>
              <a:gd name="connsiteY10" fmla="*/ 2940499 h 3008491"/>
              <a:gd name="connsiteX11" fmla="*/ 710448 w 2703848"/>
              <a:gd name="connsiteY11" fmla="*/ 2929037 h 3008491"/>
              <a:gd name="connsiteX12" fmla="*/ 602818 w 2703848"/>
              <a:gd name="connsiteY12" fmla="*/ 2889643 h 3008491"/>
              <a:gd name="connsiteX13" fmla="*/ 229496 w 2703848"/>
              <a:gd name="connsiteY13" fmla="*/ 2663143 h 3008491"/>
              <a:gd name="connsiteX14" fmla="*/ 209725 w 2703848"/>
              <a:gd name="connsiteY14" fmla="*/ 2645174 h 3008491"/>
              <a:gd name="connsiteX15" fmla="*/ 122098 w 2703848"/>
              <a:gd name="connsiteY15" fmla="*/ 2565533 h 3008491"/>
              <a:gd name="connsiteX16" fmla="*/ 24488 w 2703848"/>
              <a:gd name="connsiteY16" fmla="*/ 2458135 h 3008491"/>
              <a:gd name="connsiteX17" fmla="*/ 0 w 2703848"/>
              <a:gd name="connsiteY17" fmla="*/ 2425387 h 3008491"/>
              <a:gd name="connsiteX18" fmla="*/ 55096 w 2703848"/>
              <a:gd name="connsiteY18" fmla="*/ 2433796 h 3008491"/>
              <a:gd name="connsiteX19" fmla="*/ 209725 w 2703848"/>
              <a:gd name="connsiteY19" fmla="*/ 2441604 h 3008491"/>
              <a:gd name="connsiteX20" fmla="*/ 364354 w 2703848"/>
              <a:gd name="connsiteY20" fmla="*/ 2433796 h 3008491"/>
              <a:gd name="connsiteX21" fmla="*/ 419449 w 2703848"/>
              <a:gd name="connsiteY21" fmla="*/ 2425387 h 3008491"/>
              <a:gd name="connsiteX22" fmla="*/ 514517 w 2703848"/>
              <a:gd name="connsiteY22" fmla="*/ 2410878 h 3008491"/>
              <a:gd name="connsiteX23" fmla="*/ 659453 w 2703848"/>
              <a:gd name="connsiteY23" fmla="*/ 2373612 h 3008491"/>
              <a:gd name="connsiteX24" fmla="*/ 713940 w 2703848"/>
              <a:gd name="connsiteY24" fmla="*/ 2353669 h 3008491"/>
              <a:gd name="connsiteX25" fmla="*/ 798401 w 2703848"/>
              <a:gd name="connsiteY25" fmla="*/ 2322756 h 3008491"/>
              <a:gd name="connsiteX26" fmla="*/ 1171723 w 2703848"/>
              <a:gd name="connsiteY26" fmla="*/ 2096256 h 3008491"/>
              <a:gd name="connsiteX27" fmla="*/ 1207747 w 2703848"/>
              <a:gd name="connsiteY27" fmla="*/ 2063516 h 3008491"/>
              <a:gd name="connsiteX28" fmla="*/ 1279121 w 2703848"/>
              <a:gd name="connsiteY28" fmla="*/ 1998646 h 3008491"/>
              <a:gd name="connsiteX29" fmla="*/ 1691353 w 2703848"/>
              <a:gd name="connsiteY29" fmla="*/ 1234042 h 3008491"/>
              <a:gd name="connsiteX30" fmla="*/ 1695710 w 2703848"/>
              <a:gd name="connsiteY30" fmla="*/ 1205494 h 3008491"/>
              <a:gd name="connsiteX31" fmla="*/ 1714271 w 2703848"/>
              <a:gd name="connsiteY31" fmla="*/ 1083879 h 3008491"/>
              <a:gd name="connsiteX32" fmla="*/ 1722079 w 2703848"/>
              <a:gd name="connsiteY32" fmla="*/ 929250 h 3008491"/>
              <a:gd name="connsiteX33" fmla="*/ 1463793 w 2703848"/>
              <a:gd name="connsiteY33" fmla="*/ 83679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3848" h="3008491">
                <a:moveTo>
                  <a:pt x="1401219" y="0"/>
                </a:moveTo>
                <a:lnTo>
                  <a:pt x="1496286" y="14509"/>
                </a:lnTo>
                <a:cubicBezTo>
                  <a:pt x="2185440" y="155530"/>
                  <a:pt x="2703848" y="765293"/>
                  <a:pt x="2703848" y="1496137"/>
                </a:cubicBezTo>
                <a:cubicBezTo>
                  <a:pt x="2703848" y="1652747"/>
                  <a:pt x="2680044" y="1803796"/>
                  <a:pt x="2635856" y="1945865"/>
                </a:cubicBezTo>
                <a:lnTo>
                  <a:pt x="2592975" y="2063025"/>
                </a:lnTo>
                <a:lnTo>
                  <a:pt x="2585000" y="2084813"/>
                </a:lnTo>
                <a:cubicBezTo>
                  <a:pt x="2431941" y="2446685"/>
                  <a:pt x="2142041" y="2736584"/>
                  <a:pt x="1780170" y="2889643"/>
                </a:cubicBezTo>
                <a:lnTo>
                  <a:pt x="1695568" y="2920608"/>
                </a:lnTo>
                <a:lnTo>
                  <a:pt x="1641222" y="2940499"/>
                </a:lnTo>
                <a:cubicBezTo>
                  <a:pt x="1499153" y="2984687"/>
                  <a:pt x="1348104" y="3008491"/>
                  <a:pt x="1191494" y="3008491"/>
                </a:cubicBezTo>
                <a:cubicBezTo>
                  <a:pt x="1034885" y="3008491"/>
                  <a:pt x="883835" y="2984687"/>
                  <a:pt x="741766" y="2940499"/>
                </a:cubicBezTo>
                <a:lnTo>
                  <a:pt x="710448" y="2929037"/>
                </a:lnTo>
                <a:lnTo>
                  <a:pt x="602818" y="2889643"/>
                </a:lnTo>
                <a:cubicBezTo>
                  <a:pt x="467116" y="2832246"/>
                  <a:pt x="341536" y="2755606"/>
                  <a:pt x="229496" y="2663143"/>
                </a:cubicBezTo>
                <a:lnTo>
                  <a:pt x="209725" y="2645174"/>
                </a:lnTo>
                <a:lnTo>
                  <a:pt x="122098" y="2565533"/>
                </a:lnTo>
                <a:cubicBezTo>
                  <a:pt x="87888" y="2531323"/>
                  <a:pt x="55309" y="2495481"/>
                  <a:pt x="24488" y="2458135"/>
                </a:cubicBezTo>
                <a:lnTo>
                  <a:pt x="0" y="2425387"/>
                </a:lnTo>
                <a:lnTo>
                  <a:pt x="55096" y="2433796"/>
                </a:lnTo>
                <a:cubicBezTo>
                  <a:pt x="105937" y="2438959"/>
                  <a:pt x="157522" y="2441604"/>
                  <a:pt x="209725" y="2441604"/>
                </a:cubicBezTo>
                <a:cubicBezTo>
                  <a:pt x="261928" y="2441604"/>
                  <a:pt x="313514" y="2438959"/>
                  <a:pt x="364354" y="2433796"/>
                </a:cubicBezTo>
                <a:lnTo>
                  <a:pt x="419449" y="2425387"/>
                </a:lnTo>
                <a:lnTo>
                  <a:pt x="514517" y="2410878"/>
                </a:lnTo>
                <a:cubicBezTo>
                  <a:pt x="563743" y="2400806"/>
                  <a:pt x="612097" y="2388341"/>
                  <a:pt x="659453" y="2373612"/>
                </a:cubicBezTo>
                <a:lnTo>
                  <a:pt x="713940" y="2353669"/>
                </a:lnTo>
                <a:lnTo>
                  <a:pt x="798401" y="2322756"/>
                </a:lnTo>
                <a:cubicBezTo>
                  <a:pt x="934103" y="2265359"/>
                  <a:pt x="1059684" y="2188719"/>
                  <a:pt x="1171723" y="2096256"/>
                </a:cubicBezTo>
                <a:lnTo>
                  <a:pt x="1207747" y="2063516"/>
                </a:lnTo>
                <a:lnTo>
                  <a:pt x="1279121" y="1998646"/>
                </a:lnTo>
                <a:cubicBezTo>
                  <a:pt x="1484383" y="1793384"/>
                  <a:pt x="1630916" y="1529394"/>
                  <a:pt x="1691353" y="1234042"/>
                </a:cubicBezTo>
                <a:lnTo>
                  <a:pt x="1695710" y="1205494"/>
                </a:lnTo>
                <a:lnTo>
                  <a:pt x="1714271" y="1083879"/>
                </a:lnTo>
                <a:cubicBezTo>
                  <a:pt x="1719434" y="1033039"/>
                  <a:pt x="1722079" y="981453"/>
                  <a:pt x="1722079" y="929250"/>
                </a:cubicBezTo>
                <a:cubicBezTo>
                  <a:pt x="1722079" y="616031"/>
                  <a:pt x="1626861" y="325052"/>
                  <a:pt x="1463793" y="83679"/>
                </a:cubicBezTo>
                <a:close/>
              </a:path>
            </a:pathLst>
          </a:custGeom>
          <a:solidFill>
            <a:srgbClr val="29878F"/>
          </a:solidFill>
          <a:ln>
            <a:solidFill>
              <a:srgbClr val="29878F"/>
            </a:solidFill>
          </a:ln>
          <a:effectLst>
            <a:outerShdw blurRad="190500" dist="190500" dir="48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 dirty="0">
              <a:effectLst>
                <a:outerShdw blurRad="190500" dist="1905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E3F8689-9927-CA0B-986B-CE958AC9BB83}"/>
              </a:ext>
            </a:extLst>
          </p:cNvPr>
          <p:cNvSpPr/>
          <p:nvPr/>
        </p:nvSpPr>
        <p:spPr>
          <a:xfrm rot="2506641">
            <a:off x="10708258" y="-2551585"/>
            <a:ext cx="2268531" cy="1559432"/>
          </a:xfrm>
          <a:custGeom>
            <a:avLst/>
            <a:gdLst>
              <a:gd name="connsiteX0" fmla="*/ 110874 w 3024708"/>
              <a:gd name="connsiteY0" fmla="*/ 0 h 2079242"/>
              <a:gd name="connsiteX1" fmla="*/ 118848 w 3024708"/>
              <a:gd name="connsiteY1" fmla="*/ 21788 h 2079242"/>
              <a:gd name="connsiteX2" fmla="*/ 258286 w 3024708"/>
              <a:gd name="connsiteY2" fmla="*/ 278683 h 2079242"/>
              <a:gd name="connsiteX3" fmla="*/ 320860 w 3024708"/>
              <a:gd name="connsiteY3" fmla="*/ 362362 h 2079242"/>
              <a:gd name="connsiteX4" fmla="*/ 345348 w 3024708"/>
              <a:gd name="connsiteY4" fmla="*/ 395110 h 2079242"/>
              <a:gd name="connsiteX5" fmla="*/ 442958 w 3024708"/>
              <a:gd name="connsiteY5" fmla="*/ 502508 h 2079242"/>
              <a:gd name="connsiteX6" fmla="*/ 530585 w 3024708"/>
              <a:gd name="connsiteY6" fmla="*/ 582149 h 2079242"/>
              <a:gd name="connsiteX7" fmla="*/ 550356 w 3024708"/>
              <a:gd name="connsiteY7" fmla="*/ 600118 h 2079242"/>
              <a:gd name="connsiteX8" fmla="*/ 923678 w 3024708"/>
              <a:gd name="connsiteY8" fmla="*/ 826618 h 2079242"/>
              <a:gd name="connsiteX9" fmla="*/ 1031308 w 3024708"/>
              <a:gd name="connsiteY9" fmla="*/ 866012 h 2079242"/>
              <a:gd name="connsiteX10" fmla="*/ 1062626 w 3024708"/>
              <a:gd name="connsiteY10" fmla="*/ 877474 h 2079242"/>
              <a:gd name="connsiteX11" fmla="*/ 1512354 w 3024708"/>
              <a:gd name="connsiteY11" fmla="*/ 945466 h 2079242"/>
              <a:gd name="connsiteX12" fmla="*/ 1962082 w 3024708"/>
              <a:gd name="connsiteY12" fmla="*/ 877474 h 2079242"/>
              <a:gd name="connsiteX13" fmla="*/ 2016428 w 3024708"/>
              <a:gd name="connsiteY13" fmla="*/ 857583 h 2079242"/>
              <a:gd name="connsiteX14" fmla="*/ 2101030 w 3024708"/>
              <a:gd name="connsiteY14" fmla="*/ 826618 h 2079242"/>
              <a:gd name="connsiteX15" fmla="*/ 2905860 w 3024708"/>
              <a:gd name="connsiteY15" fmla="*/ 21788 h 2079242"/>
              <a:gd name="connsiteX16" fmla="*/ 2913835 w 3024708"/>
              <a:gd name="connsiteY16" fmla="*/ 0 h 2079242"/>
              <a:gd name="connsiteX17" fmla="*/ 2956716 w 3024708"/>
              <a:gd name="connsiteY17" fmla="*/ 117160 h 2079242"/>
              <a:gd name="connsiteX18" fmla="*/ 3024708 w 3024708"/>
              <a:gd name="connsiteY18" fmla="*/ 566888 h 2079242"/>
              <a:gd name="connsiteX19" fmla="*/ 1817146 w 3024708"/>
              <a:gd name="connsiteY19" fmla="*/ 2048516 h 2079242"/>
              <a:gd name="connsiteX20" fmla="*/ 1722908 w 3024708"/>
              <a:gd name="connsiteY20" fmla="*/ 2062899 h 2079242"/>
              <a:gd name="connsiteX21" fmla="*/ 1666983 w 3024708"/>
              <a:gd name="connsiteY21" fmla="*/ 2071434 h 2079242"/>
              <a:gd name="connsiteX22" fmla="*/ 1512354 w 3024708"/>
              <a:gd name="connsiteY22" fmla="*/ 2079242 h 2079242"/>
              <a:gd name="connsiteX23" fmla="*/ 550356 w 3024708"/>
              <a:gd name="connsiteY23" fmla="*/ 1733894 h 2079242"/>
              <a:gd name="connsiteX24" fmla="*/ 530585 w 3024708"/>
              <a:gd name="connsiteY24" fmla="*/ 1715925 h 2079242"/>
              <a:gd name="connsiteX25" fmla="*/ 442958 w 3024708"/>
              <a:gd name="connsiteY25" fmla="*/ 1636284 h 2079242"/>
              <a:gd name="connsiteX26" fmla="*/ 30726 w 3024708"/>
              <a:gd name="connsiteY26" fmla="*/ 871680 h 2079242"/>
              <a:gd name="connsiteX27" fmla="*/ 29861 w 3024708"/>
              <a:gd name="connsiteY27" fmla="*/ 866012 h 2079242"/>
              <a:gd name="connsiteX28" fmla="*/ 7808 w 3024708"/>
              <a:gd name="connsiteY28" fmla="*/ 721517 h 2079242"/>
              <a:gd name="connsiteX29" fmla="*/ 0 w 3024708"/>
              <a:gd name="connsiteY29" fmla="*/ 566888 h 2079242"/>
              <a:gd name="connsiteX30" fmla="*/ 7808 w 3024708"/>
              <a:gd name="connsiteY30" fmla="*/ 412259 h 2079242"/>
              <a:gd name="connsiteX31" fmla="*/ 26369 w 3024708"/>
              <a:gd name="connsiteY31" fmla="*/ 290644 h 2079242"/>
              <a:gd name="connsiteX32" fmla="*/ 30726 w 3024708"/>
              <a:gd name="connsiteY32" fmla="*/ 262096 h 2079242"/>
              <a:gd name="connsiteX33" fmla="*/ 67992 w 3024708"/>
              <a:gd name="connsiteY33" fmla="*/ 11716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024708" h="2079242">
                <a:moveTo>
                  <a:pt x="110874" y="0"/>
                </a:moveTo>
                <a:lnTo>
                  <a:pt x="118848" y="21788"/>
                </a:lnTo>
                <a:cubicBezTo>
                  <a:pt x="157113" y="112256"/>
                  <a:pt x="203930" y="198226"/>
                  <a:pt x="258286" y="278683"/>
                </a:cubicBezTo>
                <a:lnTo>
                  <a:pt x="320860" y="362362"/>
                </a:lnTo>
                <a:lnTo>
                  <a:pt x="345348" y="395110"/>
                </a:lnTo>
                <a:cubicBezTo>
                  <a:pt x="376169" y="432456"/>
                  <a:pt x="408748" y="468298"/>
                  <a:pt x="442958" y="502508"/>
                </a:cubicBezTo>
                <a:lnTo>
                  <a:pt x="530585" y="582149"/>
                </a:lnTo>
                <a:lnTo>
                  <a:pt x="550356" y="600118"/>
                </a:lnTo>
                <a:cubicBezTo>
                  <a:pt x="662396" y="692581"/>
                  <a:pt x="787976" y="769221"/>
                  <a:pt x="923678" y="826618"/>
                </a:cubicBezTo>
                <a:lnTo>
                  <a:pt x="1031308" y="866012"/>
                </a:lnTo>
                <a:lnTo>
                  <a:pt x="1062626" y="877474"/>
                </a:lnTo>
                <a:cubicBezTo>
                  <a:pt x="1204695" y="921662"/>
                  <a:pt x="1355745" y="945466"/>
                  <a:pt x="1512354" y="945466"/>
                </a:cubicBezTo>
                <a:cubicBezTo>
                  <a:pt x="1668964" y="945466"/>
                  <a:pt x="1820013" y="921662"/>
                  <a:pt x="1962082" y="877474"/>
                </a:cubicBezTo>
                <a:lnTo>
                  <a:pt x="2016428" y="857583"/>
                </a:lnTo>
                <a:lnTo>
                  <a:pt x="2101030" y="826618"/>
                </a:lnTo>
                <a:cubicBezTo>
                  <a:pt x="2462901" y="673559"/>
                  <a:pt x="2752801" y="383660"/>
                  <a:pt x="2905860" y="21788"/>
                </a:cubicBezTo>
                <a:lnTo>
                  <a:pt x="2913835" y="0"/>
                </a:lnTo>
                <a:lnTo>
                  <a:pt x="2956716" y="117160"/>
                </a:lnTo>
                <a:cubicBezTo>
                  <a:pt x="3000904" y="259229"/>
                  <a:pt x="3024708" y="410279"/>
                  <a:pt x="3024708" y="566888"/>
                </a:cubicBezTo>
                <a:cubicBezTo>
                  <a:pt x="3024708" y="1297732"/>
                  <a:pt x="2506300" y="1907495"/>
                  <a:pt x="1817146" y="2048516"/>
                </a:cubicBezTo>
                <a:lnTo>
                  <a:pt x="1722908" y="2062899"/>
                </a:lnTo>
                <a:lnTo>
                  <a:pt x="1666983" y="2071434"/>
                </a:lnTo>
                <a:cubicBezTo>
                  <a:pt x="1616143" y="2076597"/>
                  <a:pt x="1564557" y="2079242"/>
                  <a:pt x="1512354" y="2079242"/>
                </a:cubicBezTo>
                <a:cubicBezTo>
                  <a:pt x="1146932" y="2079242"/>
                  <a:pt x="811781" y="1949640"/>
                  <a:pt x="550356" y="1733894"/>
                </a:cubicBezTo>
                <a:lnTo>
                  <a:pt x="530585" y="1715925"/>
                </a:lnTo>
                <a:lnTo>
                  <a:pt x="442958" y="1636284"/>
                </a:lnTo>
                <a:cubicBezTo>
                  <a:pt x="237697" y="1431022"/>
                  <a:pt x="91164" y="1167032"/>
                  <a:pt x="30726" y="871680"/>
                </a:cubicBezTo>
                <a:lnTo>
                  <a:pt x="29861" y="866012"/>
                </a:lnTo>
                <a:lnTo>
                  <a:pt x="7808" y="721517"/>
                </a:lnTo>
                <a:cubicBezTo>
                  <a:pt x="2645" y="670677"/>
                  <a:pt x="0" y="619091"/>
                  <a:pt x="0" y="566888"/>
                </a:cubicBezTo>
                <a:cubicBezTo>
                  <a:pt x="0" y="514685"/>
                  <a:pt x="2645" y="463100"/>
                  <a:pt x="7808" y="412259"/>
                </a:cubicBezTo>
                <a:lnTo>
                  <a:pt x="26369" y="290644"/>
                </a:lnTo>
                <a:lnTo>
                  <a:pt x="30726" y="262096"/>
                </a:lnTo>
                <a:cubicBezTo>
                  <a:pt x="40799" y="212871"/>
                  <a:pt x="53263" y="164517"/>
                  <a:pt x="67992" y="117160"/>
                </a:cubicBezTo>
                <a:close/>
              </a:path>
            </a:pathLst>
          </a:custGeom>
          <a:solidFill>
            <a:srgbClr val="28A6B2"/>
          </a:solidFill>
          <a:ln>
            <a:solidFill>
              <a:srgbClr val="28A6B2"/>
            </a:solidFill>
          </a:ln>
          <a:effectLst>
            <a:outerShdw blurRad="190500" dist="190500" dir="84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pic>
        <p:nvPicPr>
          <p:cNvPr id="9" name="Picture 8" descr="A map with a path and a cross&#10;&#10;AI-generated content may be incorrect.">
            <a:extLst>
              <a:ext uri="{FF2B5EF4-FFF2-40B4-BE49-F238E27FC236}">
                <a16:creationId xmlns:a16="http://schemas.microsoft.com/office/drawing/2014/main" id="{91FD7403-4436-20EE-3069-60C0A8E6D5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0689" y="-1810225"/>
            <a:ext cx="425619" cy="425619"/>
          </a:xfrm>
          <a:prstGeom prst="rect">
            <a:avLst/>
          </a:prstGeom>
        </p:spPr>
      </p:pic>
      <p:pic>
        <p:nvPicPr>
          <p:cNvPr id="8" name="Picture 7" descr="A red and white rocket&#10;&#10;AI-generated content may be incorrect.">
            <a:extLst>
              <a:ext uri="{FF2B5EF4-FFF2-40B4-BE49-F238E27FC236}">
                <a16:creationId xmlns:a16="http://schemas.microsoft.com/office/drawing/2014/main" id="{0DCA3E60-373D-E854-404E-8795245F9B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10265" y="-1706054"/>
            <a:ext cx="464220" cy="464220"/>
          </a:xfrm>
          <a:prstGeom prst="rect">
            <a:avLst/>
          </a:prstGeom>
        </p:spPr>
      </p:pic>
      <p:sp>
        <p:nvSpPr>
          <p:cNvPr id="23" name="I">
            <a:extLst>
              <a:ext uri="{FF2B5EF4-FFF2-40B4-BE49-F238E27FC236}">
                <a16:creationId xmlns:a16="http://schemas.microsoft.com/office/drawing/2014/main" id="{C7D91F4F-1288-D320-1AFB-E51E944B13FA}"/>
              </a:ext>
            </a:extLst>
          </p:cNvPr>
          <p:cNvSpPr txBox="1"/>
          <p:nvPr/>
        </p:nvSpPr>
        <p:spPr>
          <a:xfrm>
            <a:off x="5966188" y="2172156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T</a:t>
            </a:r>
          </a:p>
        </p:txBody>
      </p:sp>
      <p:sp>
        <p:nvSpPr>
          <p:cNvPr id="24" name="A">
            <a:extLst>
              <a:ext uri="{FF2B5EF4-FFF2-40B4-BE49-F238E27FC236}">
                <a16:creationId xmlns:a16="http://schemas.microsoft.com/office/drawing/2014/main" id="{E41B8EFB-1A70-825B-902C-8B037AF35C6A}"/>
              </a:ext>
            </a:extLst>
          </p:cNvPr>
          <p:cNvSpPr txBox="1"/>
          <p:nvPr/>
        </p:nvSpPr>
        <p:spPr>
          <a:xfrm>
            <a:off x="5573182" y="2171980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I</a:t>
            </a:r>
          </a:p>
        </p:txBody>
      </p:sp>
      <p:sp>
        <p:nvSpPr>
          <p:cNvPr id="25" name="H">
            <a:extLst>
              <a:ext uri="{FF2B5EF4-FFF2-40B4-BE49-F238E27FC236}">
                <a16:creationId xmlns:a16="http://schemas.microsoft.com/office/drawing/2014/main" id="{4261C966-8A77-3A64-BD79-6DBFE979F761}"/>
              </a:ext>
            </a:extLst>
          </p:cNvPr>
          <p:cNvSpPr txBox="1"/>
          <p:nvPr/>
        </p:nvSpPr>
        <p:spPr>
          <a:xfrm>
            <a:off x="4450160" y="2184767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A</a:t>
            </a:r>
          </a:p>
        </p:txBody>
      </p:sp>
      <p:sp>
        <p:nvSpPr>
          <p:cNvPr id="26" name="C2">
            <a:extLst>
              <a:ext uri="{FF2B5EF4-FFF2-40B4-BE49-F238E27FC236}">
                <a16:creationId xmlns:a16="http://schemas.microsoft.com/office/drawing/2014/main" id="{16052BF1-D24D-3D8A-3CD4-944F70D5EEF4}"/>
              </a:ext>
            </a:extLst>
          </p:cNvPr>
          <p:cNvSpPr txBox="1"/>
          <p:nvPr/>
        </p:nvSpPr>
        <p:spPr>
          <a:xfrm>
            <a:off x="3377301" y="2160405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G</a:t>
            </a:r>
          </a:p>
        </p:txBody>
      </p:sp>
      <p:sp>
        <p:nvSpPr>
          <p:cNvPr id="27" name="K">
            <a:extLst>
              <a:ext uri="{FF2B5EF4-FFF2-40B4-BE49-F238E27FC236}">
                <a16:creationId xmlns:a16="http://schemas.microsoft.com/office/drawing/2014/main" id="{F816A7C2-4264-DD63-0139-20CD6826072C}"/>
              </a:ext>
            </a:extLst>
          </p:cNvPr>
          <p:cNvSpPr txBox="1"/>
          <p:nvPr/>
        </p:nvSpPr>
        <p:spPr>
          <a:xfrm>
            <a:off x="4591977" y="673678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N</a:t>
            </a:r>
          </a:p>
        </p:txBody>
      </p:sp>
      <p:sp>
        <p:nvSpPr>
          <p:cNvPr id="28" name="C">
            <a:extLst>
              <a:ext uri="{FF2B5EF4-FFF2-40B4-BE49-F238E27FC236}">
                <a16:creationId xmlns:a16="http://schemas.microsoft.com/office/drawing/2014/main" id="{06E54D8D-C471-CCC9-9D35-73B31EEB58A7}"/>
              </a:ext>
            </a:extLst>
          </p:cNvPr>
          <p:cNvSpPr txBox="1"/>
          <p:nvPr/>
        </p:nvSpPr>
        <p:spPr>
          <a:xfrm>
            <a:off x="3889233" y="673679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E</a:t>
            </a:r>
          </a:p>
        </p:txBody>
      </p:sp>
      <p:sp>
        <p:nvSpPr>
          <p:cNvPr id="29" name="O">
            <a:extLst>
              <a:ext uri="{FF2B5EF4-FFF2-40B4-BE49-F238E27FC236}">
                <a16:creationId xmlns:a16="http://schemas.microsoft.com/office/drawing/2014/main" id="{B896F192-B3BE-1CF4-B1C1-9D379C8C98DA}"/>
              </a:ext>
            </a:extLst>
          </p:cNvPr>
          <p:cNvSpPr txBox="1"/>
          <p:nvPr/>
        </p:nvSpPr>
        <p:spPr>
          <a:xfrm>
            <a:off x="3139886" y="664168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E</a:t>
            </a:r>
          </a:p>
        </p:txBody>
      </p:sp>
      <p:sp>
        <p:nvSpPr>
          <p:cNvPr id="30" name="L">
            <a:extLst>
              <a:ext uri="{FF2B5EF4-FFF2-40B4-BE49-F238E27FC236}">
                <a16:creationId xmlns:a16="http://schemas.microsoft.com/office/drawing/2014/main" id="{DF52A587-D5BB-9BA1-B93A-EAB6DB1B8E68}"/>
              </a:ext>
            </a:extLst>
          </p:cNvPr>
          <p:cNvSpPr txBox="1"/>
          <p:nvPr/>
        </p:nvSpPr>
        <p:spPr>
          <a:xfrm>
            <a:off x="2367038" y="677770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R</a:t>
            </a:r>
          </a:p>
        </p:txBody>
      </p:sp>
      <p:sp>
        <p:nvSpPr>
          <p:cNvPr id="31" name="B">
            <a:extLst>
              <a:ext uri="{FF2B5EF4-FFF2-40B4-BE49-F238E27FC236}">
                <a16:creationId xmlns:a16="http://schemas.microsoft.com/office/drawing/2014/main" id="{368BBE45-71DD-56DB-AECA-101A1D37F859}"/>
              </a:ext>
            </a:extLst>
          </p:cNvPr>
          <p:cNvSpPr txBox="1"/>
          <p:nvPr/>
        </p:nvSpPr>
        <p:spPr>
          <a:xfrm>
            <a:off x="1384463" y="664556"/>
            <a:ext cx="1563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494527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/>
          <p:nvPr/>
        </p:nvSpPr>
        <p:spPr>
          <a:xfrm>
            <a:off x="1930600" y="1129309"/>
            <a:ext cx="5286375" cy="185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23" name="I">
            <a:extLst>
              <a:ext uri="{FF2B5EF4-FFF2-40B4-BE49-F238E27FC236}">
                <a16:creationId xmlns:a16="http://schemas.microsoft.com/office/drawing/2014/main" id="{511EEA1D-D264-4D31-3867-9A6590500A10}"/>
              </a:ext>
            </a:extLst>
          </p:cNvPr>
          <p:cNvSpPr txBox="1"/>
          <p:nvPr/>
        </p:nvSpPr>
        <p:spPr>
          <a:xfrm>
            <a:off x="12309830" y="2087873"/>
            <a:ext cx="117273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T</a:t>
            </a:r>
          </a:p>
        </p:txBody>
      </p:sp>
      <p:sp>
        <p:nvSpPr>
          <p:cNvPr id="24" name="A">
            <a:extLst>
              <a:ext uri="{FF2B5EF4-FFF2-40B4-BE49-F238E27FC236}">
                <a16:creationId xmlns:a16="http://schemas.microsoft.com/office/drawing/2014/main" id="{EAF63286-DD70-E9FA-37ED-56778CAF4025}"/>
              </a:ext>
            </a:extLst>
          </p:cNvPr>
          <p:cNvSpPr txBox="1"/>
          <p:nvPr/>
        </p:nvSpPr>
        <p:spPr>
          <a:xfrm>
            <a:off x="11816956" y="2087741"/>
            <a:ext cx="117273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I</a:t>
            </a:r>
          </a:p>
        </p:txBody>
      </p:sp>
      <p:sp>
        <p:nvSpPr>
          <p:cNvPr id="25" name="H">
            <a:extLst>
              <a:ext uri="{FF2B5EF4-FFF2-40B4-BE49-F238E27FC236}">
                <a16:creationId xmlns:a16="http://schemas.microsoft.com/office/drawing/2014/main" id="{FE125DBC-174B-49C0-9C29-6B57A8B9733A}"/>
              </a:ext>
            </a:extLst>
          </p:cNvPr>
          <p:cNvSpPr txBox="1"/>
          <p:nvPr/>
        </p:nvSpPr>
        <p:spPr>
          <a:xfrm>
            <a:off x="10845149" y="2097331"/>
            <a:ext cx="117273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A</a:t>
            </a:r>
          </a:p>
        </p:txBody>
      </p:sp>
      <p:sp>
        <p:nvSpPr>
          <p:cNvPr id="26" name="C2">
            <a:extLst>
              <a:ext uri="{FF2B5EF4-FFF2-40B4-BE49-F238E27FC236}">
                <a16:creationId xmlns:a16="http://schemas.microsoft.com/office/drawing/2014/main" id="{B3575BF9-A06E-B26C-8971-23FAF652F735}"/>
              </a:ext>
            </a:extLst>
          </p:cNvPr>
          <p:cNvSpPr txBox="1"/>
          <p:nvPr/>
        </p:nvSpPr>
        <p:spPr>
          <a:xfrm>
            <a:off x="9728085" y="2079059"/>
            <a:ext cx="117273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G</a:t>
            </a:r>
          </a:p>
        </p:txBody>
      </p:sp>
      <p:sp>
        <p:nvSpPr>
          <p:cNvPr id="27" name="K">
            <a:extLst>
              <a:ext uri="{FF2B5EF4-FFF2-40B4-BE49-F238E27FC236}">
                <a16:creationId xmlns:a16="http://schemas.microsoft.com/office/drawing/2014/main" id="{E12FFE2D-99E1-5D69-80B5-E835DE017241}"/>
              </a:ext>
            </a:extLst>
          </p:cNvPr>
          <p:cNvSpPr txBox="1"/>
          <p:nvPr/>
        </p:nvSpPr>
        <p:spPr>
          <a:xfrm>
            <a:off x="-1737581" y="1146895"/>
            <a:ext cx="117273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N</a:t>
            </a:r>
          </a:p>
        </p:txBody>
      </p:sp>
      <p:sp>
        <p:nvSpPr>
          <p:cNvPr id="28" name="C">
            <a:extLst>
              <a:ext uri="{FF2B5EF4-FFF2-40B4-BE49-F238E27FC236}">
                <a16:creationId xmlns:a16="http://schemas.microsoft.com/office/drawing/2014/main" id="{06E46258-2B65-004E-E3D1-69E3FA7F3052}"/>
              </a:ext>
            </a:extLst>
          </p:cNvPr>
          <p:cNvSpPr txBox="1"/>
          <p:nvPr/>
        </p:nvSpPr>
        <p:spPr>
          <a:xfrm>
            <a:off x="-2569439" y="1146895"/>
            <a:ext cx="117273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E</a:t>
            </a:r>
          </a:p>
        </p:txBody>
      </p:sp>
      <p:sp>
        <p:nvSpPr>
          <p:cNvPr id="29" name="O">
            <a:extLst>
              <a:ext uri="{FF2B5EF4-FFF2-40B4-BE49-F238E27FC236}">
                <a16:creationId xmlns:a16="http://schemas.microsoft.com/office/drawing/2014/main" id="{5F2E5930-6C5B-3193-632A-5376E9FE9D6A}"/>
              </a:ext>
            </a:extLst>
          </p:cNvPr>
          <p:cNvSpPr txBox="1"/>
          <p:nvPr/>
        </p:nvSpPr>
        <p:spPr>
          <a:xfrm>
            <a:off x="-3382909" y="1139762"/>
            <a:ext cx="117273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E</a:t>
            </a:r>
          </a:p>
        </p:txBody>
      </p:sp>
      <p:sp>
        <p:nvSpPr>
          <p:cNvPr id="30" name="L">
            <a:extLst>
              <a:ext uri="{FF2B5EF4-FFF2-40B4-BE49-F238E27FC236}">
                <a16:creationId xmlns:a16="http://schemas.microsoft.com/office/drawing/2014/main" id="{CBF7E297-6ED3-9191-C9BE-AABAF298BAD6}"/>
              </a:ext>
            </a:extLst>
          </p:cNvPr>
          <p:cNvSpPr txBox="1"/>
          <p:nvPr/>
        </p:nvSpPr>
        <p:spPr>
          <a:xfrm>
            <a:off x="-4282585" y="1149963"/>
            <a:ext cx="117273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R</a:t>
            </a:r>
          </a:p>
        </p:txBody>
      </p:sp>
      <p:sp>
        <p:nvSpPr>
          <p:cNvPr id="31" name="B">
            <a:extLst>
              <a:ext uri="{FF2B5EF4-FFF2-40B4-BE49-F238E27FC236}">
                <a16:creationId xmlns:a16="http://schemas.microsoft.com/office/drawing/2014/main" id="{ABC3361E-B485-3AAF-D561-90E9020E718C}"/>
              </a:ext>
            </a:extLst>
          </p:cNvPr>
          <p:cNvSpPr txBox="1"/>
          <p:nvPr/>
        </p:nvSpPr>
        <p:spPr>
          <a:xfrm>
            <a:off x="-5392897" y="1140053"/>
            <a:ext cx="117273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0" dirty="0">
                <a:gradFill>
                  <a:gsLst>
                    <a:gs pos="0">
                      <a:srgbClr val="0A9CAB"/>
                    </a:gs>
                    <a:gs pos="100000">
                      <a:srgbClr val="79D65B"/>
                    </a:gs>
                  </a:gsLst>
                  <a:lin ang="5400000" scaled="1"/>
                </a:gradFill>
                <a:effectLst>
                  <a:outerShdw blurRad="190500" dist="190500" algn="l" rotWithShape="0">
                    <a:prstClr val="black">
                      <a:alpha val="55000"/>
                    </a:prstClr>
                  </a:outerShdw>
                </a:effectLst>
                <a:latin typeface="League Spartan Black" pitchFamily="2" charset="0"/>
                <a:cs typeface="Latha" panose="020B0502040204020203" pitchFamily="34" charset="0"/>
              </a:rPr>
              <a:t>G</a:t>
            </a:r>
          </a:p>
        </p:txBody>
      </p:sp>
      <p:pic>
        <p:nvPicPr>
          <p:cNvPr id="2" name="Picture 1" descr="A hexagon with white text&#10;&#10;AI-generated content may be incorrect.">
            <a:extLst>
              <a:ext uri="{FF2B5EF4-FFF2-40B4-BE49-F238E27FC236}">
                <a16:creationId xmlns:a16="http://schemas.microsoft.com/office/drawing/2014/main" id="{0771EE46-E967-A0AD-CE2F-F4DB57211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9555" y="2378997"/>
            <a:ext cx="1154417" cy="1154417"/>
          </a:xfrm>
          <a:prstGeom prst="rect">
            <a:avLst/>
          </a:prstGeom>
          <a:ln>
            <a:noFill/>
          </a:ln>
          <a:effectLst>
            <a:outerShdw blurRad="533400" dist="101600" dir="20700000" algn="tl" rotWithShape="0">
              <a:srgbClr val="000000">
                <a:alpha val="89000"/>
              </a:srgbClr>
            </a:outerShdw>
          </a:effectLst>
        </p:spPr>
      </p:pic>
      <p:pic>
        <p:nvPicPr>
          <p:cNvPr id="3" name="Picture 2" descr="A white brick wall with a black and white background&#10;&#10;AI-generated content may be incorrect.">
            <a:extLst>
              <a:ext uri="{FF2B5EF4-FFF2-40B4-BE49-F238E27FC236}">
                <a16:creationId xmlns:a16="http://schemas.microsoft.com/office/drawing/2014/main" id="{7B53FEF5-45DB-7169-3813-067DF62D39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08" y="-3797"/>
            <a:ext cx="9182608" cy="5165216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C2685BE-E62A-F07D-5350-B72483E99EE7}"/>
              </a:ext>
            </a:extLst>
          </p:cNvPr>
          <p:cNvSpPr/>
          <p:nvPr/>
        </p:nvSpPr>
        <p:spPr>
          <a:xfrm>
            <a:off x="4398904" y="738210"/>
            <a:ext cx="2027886" cy="2256368"/>
          </a:xfrm>
          <a:custGeom>
            <a:avLst/>
            <a:gdLst>
              <a:gd name="connsiteX0" fmla="*/ 1401219 w 2703848"/>
              <a:gd name="connsiteY0" fmla="*/ 0 h 3008491"/>
              <a:gd name="connsiteX1" fmla="*/ 1496286 w 2703848"/>
              <a:gd name="connsiteY1" fmla="*/ 14509 h 3008491"/>
              <a:gd name="connsiteX2" fmla="*/ 2703848 w 2703848"/>
              <a:gd name="connsiteY2" fmla="*/ 1496137 h 3008491"/>
              <a:gd name="connsiteX3" fmla="*/ 2635856 w 2703848"/>
              <a:gd name="connsiteY3" fmla="*/ 1945865 h 3008491"/>
              <a:gd name="connsiteX4" fmla="*/ 2592975 w 2703848"/>
              <a:gd name="connsiteY4" fmla="*/ 2063025 h 3008491"/>
              <a:gd name="connsiteX5" fmla="*/ 2585000 w 2703848"/>
              <a:gd name="connsiteY5" fmla="*/ 2084813 h 3008491"/>
              <a:gd name="connsiteX6" fmla="*/ 1780170 w 2703848"/>
              <a:gd name="connsiteY6" fmla="*/ 2889643 h 3008491"/>
              <a:gd name="connsiteX7" fmla="*/ 1695568 w 2703848"/>
              <a:gd name="connsiteY7" fmla="*/ 2920608 h 3008491"/>
              <a:gd name="connsiteX8" fmla="*/ 1641222 w 2703848"/>
              <a:gd name="connsiteY8" fmla="*/ 2940499 h 3008491"/>
              <a:gd name="connsiteX9" fmla="*/ 1191494 w 2703848"/>
              <a:gd name="connsiteY9" fmla="*/ 3008491 h 3008491"/>
              <a:gd name="connsiteX10" fmla="*/ 741766 w 2703848"/>
              <a:gd name="connsiteY10" fmla="*/ 2940499 h 3008491"/>
              <a:gd name="connsiteX11" fmla="*/ 710448 w 2703848"/>
              <a:gd name="connsiteY11" fmla="*/ 2929037 h 3008491"/>
              <a:gd name="connsiteX12" fmla="*/ 602818 w 2703848"/>
              <a:gd name="connsiteY12" fmla="*/ 2889643 h 3008491"/>
              <a:gd name="connsiteX13" fmla="*/ 229496 w 2703848"/>
              <a:gd name="connsiteY13" fmla="*/ 2663143 h 3008491"/>
              <a:gd name="connsiteX14" fmla="*/ 209725 w 2703848"/>
              <a:gd name="connsiteY14" fmla="*/ 2645174 h 3008491"/>
              <a:gd name="connsiteX15" fmla="*/ 122098 w 2703848"/>
              <a:gd name="connsiteY15" fmla="*/ 2565533 h 3008491"/>
              <a:gd name="connsiteX16" fmla="*/ 24488 w 2703848"/>
              <a:gd name="connsiteY16" fmla="*/ 2458135 h 3008491"/>
              <a:gd name="connsiteX17" fmla="*/ 0 w 2703848"/>
              <a:gd name="connsiteY17" fmla="*/ 2425387 h 3008491"/>
              <a:gd name="connsiteX18" fmla="*/ 55096 w 2703848"/>
              <a:gd name="connsiteY18" fmla="*/ 2433796 h 3008491"/>
              <a:gd name="connsiteX19" fmla="*/ 209725 w 2703848"/>
              <a:gd name="connsiteY19" fmla="*/ 2441604 h 3008491"/>
              <a:gd name="connsiteX20" fmla="*/ 364354 w 2703848"/>
              <a:gd name="connsiteY20" fmla="*/ 2433796 h 3008491"/>
              <a:gd name="connsiteX21" fmla="*/ 419449 w 2703848"/>
              <a:gd name="connsiteY21" fmla="*/ 2425387 h 3008491"/>
              <a:gd name="connsiteX22" fmla="*/ 514517 w 2703848"/>
              <a:gd name="connsiteY22" fmla="*/ 2410878 h 3008491"/>
              <a:gd name="connsiteX23" fmla="*/ 659453 w 2703848"/>
              <a:gd name="connsiteY23" fmla="*/ 2373612 h 3008491"/>
              <a:gd name="connsiteX24" fmla="*/ 713940 w 2703848"/>
              <a:gd name="connsiteY24" fmla="*/ 2353669 h 3008491"/>
              <a:gd name="connsiteX25" fmla="*/ 798401 w 2703848"/>
              <a:gd name="connsiteY25" fmla="*/ 2322756 h 3008491"/>
              <a:gd name="connsiteX26" fmla="*/ 1171723 w 2703848"/>
              <a:gd name="connsiteY26" fmla="*/ 2096256 h 3008491"/>
              <a:gd name="connsiteX27" fmla="*/ 1207747 w 2703848"/>
              <a:gd name="connsiteY27" fmla="*/ 2063516 h 3008491"/>
              <a:gd name="connsiteX28" fmla="*/ 1279121 w 2703848"/>
              <a:gd name="connsiteY28" fmla="*/ 1998646 h 3008491"/>
              <a:gd name="connsiteX29" fmla="*/ 1691353 w 2703848"/>
              <a:gd name="connsiteY29" fmla="*/ 1234042 h 3008491"/>
              <a:gd name="connsiteX30" fmla="*/ 1695710 w 2703848"/>
              <a:gd name="connsiteY30" fmla="*/ 1205494 h 3008491"/>
              <a:gd name="connsiteX31" fmla="*/ 1714271 w 2703848"/>
              <a:gd name="connsiteY31" fmla="*/ 1083879 h 3008491"/>
              <a:gd name="connsiteX32" fmla="*/ 1722079 w 2703848"/>
              <a:gd name="connsiteY32" fmla="*/ 929250 h 3008491"/>
              <a:gd name="connsiteX33" fmla="*/ 1463793 w 2703848"/>
              <a:gd name="connsiteY33" fmla="*/ 83679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3848" h="3008491">
                <a:moveTo>
                  <a:pt x="1401219" y="0"/>
                </a:moveTo>
                <a:lnTo>
                  <a:pt x="1496286" y="14509"/>
                </a:lnTo>
                <a:cubicBezTo>
                  <a:pt x="2185440" y="155530"/>
                  <a:pt x="2703848" y="765293"/>
                  <a:pt x="2703848" y="1496137"/>
                </a:cubicBezTo>
                <a:cubicBezTo>
                  <a:pt x="2703848" y="1652747"/>
                  <a:pt x="2680044" y="1803796"/>
                  <a:pt x="2635856" y="1945865"/>
                </a:cubicBezTo>
                <a:lnTo>
                  <a:pt x="2592975" y="2063025"/>
                </a:lnTo>
                <a:lnTo>
                  <a:pt x="2585000" y="2084813"/>
                </a:lnTo>
                <a:cubicBezTo>
                  <a:pt x="2431941" y="2446685"/>
                  <a:pt x="2142041" y="2736584"/>
                  <a:pt x="1780170" y="2889643"/>
                </a:cubicBezTo>
                <a:lnTo>
                  <a:pt x="1695568" y="2920608"/>
                </a:lnTo>
                <a:lnTo>
                  <a:pt x="1641222" y="2940499"/>
                </a:lnTo>
                <a:cubicBezTo>
                  <a:pt x="1499153" y="2984687"/>
                  <a:pt x="1348104" y="3008491"/>
                  <a:pt x="1191494" y="3008491"/>
                </a:cubicBezTo>
                <a:cubicBezTo>
                  <a:pt x="1034885" y="3008491"/>
                  <a:pt x="883835" y="2984687"/>
                  <a:pt x="741766" y="2940499"/>
                </a:cubicBezTo>
                <a:lnTo>
                  <a:pt x="710448" y="2929037"/>
                </a:lnTo>
                <a:lnTo>
                  <a:pt x="602818" y="2889643"/>
                </a:lnTo>
                <a:cubicBezTo>
                  <a:pt x="467116" y="2832246"/>
                  <a:pt x="341536" y="2755606"/>
                  <a:pt x="229496" y="2663143"/>
                </a:cubicBezTo>
                <a:lnTo>
                  <a:pt x="209725" y="2645174"/>
                </a:lnTo>
                <a:lnTo>
                  <a:pt x="122098" y="2565533"/>
                </a:lnTo>
                <a:cubicBezTo>
                  <a:pt x="87888" y="2531323"/>
                  <a:pt x="55309" y="2495481"/>
                  <a:pt x="24488" y="2458135"/>
                </a:cubicBezTo>
                <a:lnTo>
                  <a:pt x="0" y="2425387"/>
                </a:lnTo>
                <a:lnTo>
                  <a:pt x="55096" y="2433796"/>
                </a:lnTo>
                <a:cubicBezTo>
                  <a:pt x="105937" y="2438959"/>
                  <a:pt x="157522" y="2441604"/>
                  <a:pt x="209725" y="2441604"/>
                </a:cubicBezTo>
                <a:cubicBezTo>
                  <a:pt x="261928" y="2441604"/>
                  <a:pt x="313514" y="2438959"/>
                  <a:pt x="364354" y="2433796"/>
                </a:cubicBezTo>
                <a:lnTo>
                  <a:pt x="419449" y="2425387"/>
                </a:lnTo>
                <a:lnTo>
                  <a:pt x="514517" y="2410878"/>
                </a:lnTo>
                <a:cubicBezTo>
                  <a:pt x="563743" y="2400806"/>
                  <a:pt x="612097" y="2388341"/>
                  <a:pt x="659453" y="2373612"/>
                </a:cubicBezTo>
                <a:lnTo>
                  <a:pt x="713940" y="2353669"/>
                </a:lnTo>
                <a:lnTo>
                  <a:pt x="798401" y="2322756"/>
                </a:lnTo>
                <a:cubicBezTo>
                  <a:pt x="934103" y="2265359"/>
                  <a:pt x="1059684" y="2188719"/>
                  <a:pt x="1171723" y="2096256"/>
                </a:cubicBezTo>
                <a:lnTo>
                  <a:pt x="1207747" y="2063516"/>
                </a:lnTo>
                <a:lnTo>
                  <a:pt x="1279121" y="1998646"/>
                </a:lnTo>
                <a:cubicBezTo>
                  <a:pt x="1484383" y="1793384"/>
                  <a:pt x="1630916" y="1529394"/>
                  <a:pt x="1691353" y="1234042"/>
                </a:cubicBezTo>
                <a:lnTo>
                  <a:pt x="1695710" y="1205494"/>
                </a:lnTo>
                <a:lnTo>
                  <a:pt x="1714271" y="1083879"/>
                </a:lnTo>
                <a:cubicBezTo>
                  <a:pt x="1719434" y="1033039"/>
                  <a:pt x="1722079" y="981453"/>
                  <a:pt x="1722079" y="929250"/>
                </a:cubicBezTo>
                <a:cubicBezTo>
                  <a:pt x="1722079" y="616031"/>
                  <a:pt x="1626861" y="325052"/>
                  <a:pt x="1463793" y="83679"/>
                </a:cubicBezTo>
                <a:close/>
              </a:path>
            </a:pathLst>
          </a:custGeom>
          <a:solidFill>
            <a:srgbClr val="29878F"/>
          </a:solidFill>
          <a:ln>
            <a:solidFill>
              <a:srgbClr val="29878F"/>
            </a:solidFill>
          </a:ln>
          <a:effectLst>
            <a:outerShdw blurRad="190500" dist="190500" dir="48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 dirty="0">
              <a:effectLst>
                <a:outerShdw blurRad="190500" dist="1905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35263C2-3833-5FAC-34FA-1778D4E35A03}"/>
              </a:ext>
            </a:extLst>
          </p:cNvPr>
          <p:cNvSpPr/>
          <p:nvPr/>
        </p:nvSpPr>
        <p:spPr>
          <a:xfrm>
            <a:off x="4158261" y="2285477"/>
            <a:ext cx="2268531" cy="1559432"/>
          </a:xfrm>
          <a:custGeom>
            <a:avLst/>
            <a:gdLst>
              <a:gd name="connsiteX0" fmla="*/ 110874 w 3024708"/>
              <a:gd name="connsiteY0" fmla="*/ 0 h 2079242"/>
              <a:gd name="connsiteX1" fmla="*/ 118848 w 3024708"/>
              <a:gd name="connsiteY1" fmla="*/ 21788 h 2079242"/>
              <a:gd name="connsiteX2" fmla="*/ 258286 w 3024708"/>
              <a:gd name="connsiteY2" fmla="*/ 278683 h 2079242"/>
              <a:gd name="connsiteX3" fmla="*/ 320860 w 3024708"/>
              <a:gd name="connsiteY3" fmla="*/ 362362 h 2079242"/>
              <a:gd name="connsiteX4" fmla="*/ 345348 w 3024708"/>
              <a:gd name="connsiteY4" fmla="*/ 395110 h 2079242"/>
              <a:gd name="connsiteX5" fmla="*/ 442958 w 3024708"/>
              <a:gd name="connsiteY5" fmla="*/ 502508 h 2079242"/>
              <a:gd name="connsiteX6" fmla="*/ 530585 w 3024708"/>
              <a:gd name="connsiteY6" fmla="*/ 582149 h 2079242"/>
              <a:gd name="connsiteX7" fmla="*/ 550356 w 3024708"/>
              <a:gd name="connsiteY7" fmla="*/ 600118 h 2079242"/>
              <a:gd name="connsiteX8" fmla="*/ 923678 w 3024708"/>
              <a:gd name="connsiteY8" fmla="*/ 826618 h 2079242"/>
              <a:gd name="connsiteX9" fmla="*/ 1031308 w 3024708"/>
              <a:gd name="connsiteY9" fmla="*/ 866012 h 2079242"/>
              <a:gd name="connsiteX10" fmla="*/ 1062626 w 3024708"/>
              <a:gd name="connsiteY10" fmla="*/ 877474 h 2079242"/>
              <a:gd name="connsiteX11" fmla="*/ 1512354 w 3024708"/>
              <a:gd name="connsiteY11" fmla="*/ 945466 h 2079242"/>
              <a:gd name="connsiteX12" fmla="*/ 1962082 w 3024708"/>
              <a:gd name="connsiteY12" fmla="*/ 877474 h 2079242"/>
              <a:gd name="connsiteX13" fmla="*/ 2016428 w 3024708"/>
              <a:gd name="connsiteY13" fmla="*/ 857583 h 2079242"/>
              <a:gd name="connsiteX14" fmla="*/ 2101030 w 3024708"/>
              <a:gd name="connsiteY14" fmla="*/ 826618 h 2079242"/>
              <a:gd name="connsiteX15" fmla="*/ 2905860 w 3024708"/>
              <a:gd name="connsiteY15" fmla="*/ 21788 h 2079242"/>
              <a:gd name="connsiteX16" fmla="*/ 2913835 w 3024708"/>
              <a:gd name="connsiteY16" fmla="*/ 0 h 2079242"/>
              <a:gd name="connsiteX17" fmla="*/ 2956716 w 3024708"/>
              <a:gd name="connsiteY17" fmla="*/ 117160 h 2079242"/>
              <a:gd name="connsiteX18" fmla="*/ 3024708 w 3024708"/>
              <a:gd name="connsiteY18" fmla="*/ 566888 h 2079242"/>
              <a:gd name="connsiteX19" fmla="*/ 1817146 w 3024708"/>
              <a:gd name="connsiteY19" fmla="*/ 2048516 h 2079242"/>
              <a:gd name="connsiteX20" fmla="*/ 1722908 w 3024708"/>
              <a:gd name="connsiteY20" fmla="*/ 2062899 h 2079242"/>
              <a:gd name="connsiteX21" fmla="*/ 1666983 w 3024708"/>
              <a:gd name="connsiteY21" fmla="*/ 2071434 h 2079242"/>
              <a:gd name="connsiteX22" fmla="*/ 1512354 w 3024708"/>
              <a:gd name="connsiteY22" fmla="*/ 2079242 h 2079242"/>
              <a:gd name="connsiteX23" fmla="*/ 550356 w 3024708"/>
              <a:gd name="connsiteY23" fmla="*/ 1733894 h 2079242"/>
              <a:gd name="connsiteX24" fmla="*/ 530585 w 3024708"/>
              <a:gd name="connsiteY24" fmla="*/ 1715925 h 2079242"/>
              <a:gd name="connsiteX25" fmla="*/ 442958 w 3024708"/>
              <a:gd name="connsiteY25" fmla="*/ 1636284 h 2079242"/>
              <a:gd name="connsiteX26" fmla="*/ 30726 w 3024708"/>
              <a:gd name="connsiteY26" fmla="*/ 871680 h 2079242"/>
              <a:gd name="connsiteX27" fmla="*/ 29861 w 3024708"/>
              <a:gd name="connsiteY27" fmla="*/ 866012 h 2079242"/>
              <a:gd name="connsiteX28" fmla="*/ 7808 w 3024708"/>
              <a:gd name="connsiteY28" fmla="*/ 721517 h 2079242"/>
              <a:gd name="connsiteX29" fmla="*/ 0 w 3024708"/>
              <a:gd name="connsiteY29" fmla="*/ 566888 h 2079242"/>
              <a:gd name="connsiteX30" fmla="*/ 7808 w 3024708"/>
              <a:gd name="connsiteY30" fmla="*/ 412259 h 2079242"/>
              <a:gd name="connsiteX31" fmla="*/ 26369 w 3024708"/>
              <a:gd name="connsiteY31" fmla="*/ 290644 h 2079242"/>
              <a:gd name="connsiteX32" fmla="*/ 30726 w 3024708"/>
              <a:gd name="connsiteY32" fmla="*/ 262096 h 2079242"/>
              <a:gd name="connsiteX33" fmla="*/ 67992 w 3024708"/>
              <a:gd name="connsiteY33" fmla="*/ 11716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024708" h="2079242">
                <a:moveTo>
                  <a:pt x="110874" y="0"/>
                </a:moveTo>
                <a:lnTo>
                  <a:pt x="118848" y="21788"/>
                </a:lnTo>
                <a:cubicBezTo>
                  <a:pt x="157113" y="112256"/>
                  <a:pt x="203930" y="198226"/>
                  <a:pt x="258286" y="278683"/>
                </a:cubicBezTo>
                <a:lnTo>
                  <a:pt x="320860" y="362362"/>
                </a:lnTo>
                <a:lnTo>
                  <a:pt x="345348" y="395110"/>
                </a:lnTo>
                <a:cubicBezTo>
                  <a:pt x="376169" y="432456"/>
                  <a:pt x="408748" y="468298"/>
                  <a:pt x="442958" y="502508"/>
                </a:cubicBezTo>
                <a:lnTo>
                  <a:pt x="530585" y="582149"/>
                </a:lnTo>
                <a:lnTo>
                  <a:pt x="550356" y="600118"/>
                </a:lnTo>
                <a:cubicBezTo>
                  <a:pt x="662396" y="692581"/>
                  <a:pt x="787976" y="769221"/>
                  <a:pt x="923678" y="826618"/>
                </a:cubicBezTo>
                <a:lnTo>
                  <a:pt x="1031308" y="866012"/>
                </a:lnTo>
                <a:lnTo>
                  <a:pt x="1062626" y="877474"/>
                </a:lnTo>
                <a:cubicBezTo>
                  <a:pt x="1204695" y="921662"/>
                  <a:pt x="1355745" y="945466"/>
                  <a:pt x="1512354" y="945466"/>
                </a:cubicBezTo>
                <a:cubicBezTo>
                  <a:pt x="1668964" y="945466"/>
                  <a:pt x="1820013" y="921662"/>
                  <a:pt x="1962082" y="877474"/>
                </a:cubicBezTo>
                <a:lnTo>
                  <a:pt x="2016428" y="857583"/>
                </a:lnTo>
                <a:lnTo>
                  <a:pt x="2101030" y="826618"/>
                </a:lnTo>
                <a:cubicBezTo>
                  <a:pt x="2462901" y="673559"/>
                  <a:pt x="2752801" y="383660"/>
                  <a:pt x="2905860" y="21788"/>
                </a:cubicBezTo>
                <a:lnTo>
                  <a:pt x="2913835" y="0"/>
                </a:lnTo>
                <a:lnTo>
                  <a:pt x="2956716" y="117160"/>
                </a:lnTo>
                <a:cubicBezTo>
                  <a:pt x="3000904" y="259229"/>
                  <a:pt x="3024708" y="410279"/>
                  <a:pt x="3024708" y="566888"/>
                </a:cubicBezTo>
                <a:cubicBezTo>
                  <a:pt x="3024708" y="1297732"/>
                  <a:pt x="2506300" y="1907495"/>
                  <a:pt x="1817146" y="2048516"/>
                </a:cubicBezTo>
                <a:lnTo>
                  <a:pt x="1722908" y="2062899"/>
                </a:lnTo>
                <a:lnTo>
                  <a:pt x="1666983" y="2071434"/>
                </a:lnTo>
                <a:cubicBezTo>
                  <a:pt x="1616143" y="2076597"/>
                  <a:pt x="1564557" y="2079242"/>
                  <a:pt x="1512354" y="2079242"/>
                </a:cubicBezTo>
                <a:cubicBezTo>
                  <a:pt x="1146932" y="2079242"/>
                  <a:pt x="811781" y="1949640"/>
                  <a:pt x="550356" y="1733894"/>
                </a:cubicBezTo>
                <a:lnTo>
                  <a:pt x="530585" y="1715925"/>
                </a:lnTo>
                <a:lnTo>
                  <a:pt x="442958" y="1636284"/>
                </a:lnTo>
                <a:cubicBezTo>
                  <a:pt x="237697" y="1431022"/>
                  <a:pt x="91164" y="1167032"/>
                  <a:pt x="30726" y="871680"/>
                </a:cubicBezTo>
                <a:lnTo>
                  <a:pt x="29861" y="866012"/>
                </a:lnTo>
                <a:lnTo>
                  <a:pt x="7808" y="721517"/>
                </a:lnTo>
                <a:cubicBezTo>
                  <a:pt x="2645" y="670677"/>
                  <a:pt x="0" y="619091"/>
                  <a:pt x="0" y="566888"/>
                </a:cubicBezTo>
                <a:cubicBezTo>
                  <a:pt x="0" y="514685"/>
                  <a:pt x="2645" y="463100"/>
                  <a:pt x="7808" y="412259"/>
                </a:cubicBezTo>
                <a:lnTo>
                  <a:pt x="26369" y="290644"/>
                </a:lnTo>
                <a:lnTo>
                  <a:pt x="30726" y="262096"/>
                </a:lnTo>
                <a:cubicBezTo>
                  <a:pt x="40799" y="212871"/>
                  <a:pt x="53263" y="164517"/>
                  <a:pt x="67992" y="117160"/>
                </a:cubicBezTo>
                <a:close/>
              </a:path>
            </a:pathLst>
          </a:custGeom>
          <a:solidFill>
            <a:srgbClr val="28A6B2"/>
          </a:solidFill>
          <a:ln>
            <a:solidFill>
              <a:srgbClr val="28A6B2"/>
            </a:solidFill>
          </a:ln>
          <a:effectLst>
            <a:outerShdw blurRad="190500" dist="190500" dir="84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82E351E-8DEB-F6B3-D04E-1DA23327DA9F}"/>
              </a:ext>
            </a:extLst>
          </p:cNvPr>
          <p:cNvSpPr/>
          <p:nvPr/>
        </p:nvSpPr>
        <p:spPr>
          <a:xfrm>
            <a:off x="3421933" y="2014537"/>
            <a:ext cx="2028508" cy="2256274"/>
          </a:xfrm>
          <a:custGeom>
            <a:avLst/>
            <a:gdLst>
              <a:gd name="connsiteX0" fmla="*/ 1301801 w 2704677"/>
              <a:gd name="connsiteY0" fmla="*/ 0 h 3008365"/>
              <a:gd name="connsiteX1" fmla="*/ 1240055 w 2704677"/>
              <a:gd name="connsiteY1" fmla="*/ 82572 h 3008365"/>
              <a:gd name="connsiteX2" fmla="*/ 1100617 w 2704677"/>
              <a:gd name="connsiteY2" fmla="*/ 339467 h 3008365"/>
              <a:gd name="connsiteX3" fmla="*/ 1092643 w 2704677"/>
              <a:gd name="connsiteY3" fmla="*/ 361255 h 3008365"/>
              <a:gd name="connsiteX4" fmla="*/ 1049761 w 2704677"/>
              <a:gd name="connsiteY4" fmla="*/ 478415 h 3008365"/>
              <a:gd name="connsiteX5" fmla="*/ 1012495 w 2704677"/>
              <a:gd name="connsiteY5" fmla="*/ 623351 h 3008365"/>
              <a:gd name="connsiteX6" fmla="*/ 1008138 w 2704677"/>
              <a:gd name="connsiteY6" fmla="*/ 651899 h 3008365"/>
              <a:gd name="connsiteX7" fmla="*/ 989577 w 2704677"/>
              <a:gd name="connsiteY7" fmla="*/ 773514 h 3008365"/>
              <a:gd name="connsiteX8" fmla="*/ 981769 w 2704677"/>
              <a:gd name="connsiteY8" fmla="*/ 928143 h 3008365"/>
              <a:gd name="connsiteX9" fmla="*/ 989577 w 2704677"/>
              <a:gd name="connsiteY9" fmla="*/ 1082772 h 3008365"/>
              <a:gd name="connsiteX10" fmla="*/ 1011630 w 2704677"/>
              <a:gd name="connsiteY10" fmla="*/ 1227267 h 3008365"/>
              <a:gd name="connsiteX11" fmla="*/ 1012495 w 2704677"/>
              <a:gd name="connsiteY11" fmla="*/ 1232935 h 3008365"/>
              <a:gd name="connsiteX12" fmla="*/ 1424727 w 2704677"/>
              <a:gd name="connsiteY12" fmla="*/ 1997539 h 3008365"/>
              <a:gd name="connsiteX13" fmla="*/ 1512354 w 2704677"/>
              <a:gd name="connsiteY13" fmla="*/ 2077180 h 3008365"/>
              <a:gd name="connsiteX14" fmla="*/ 1532125 w 2704677"/>
              <a:gd name="connsiteY14" fmla="*/ 2095149 h 3008365"/>
              <a:gd name="connsiteX15" fmla="*/ 2494123 w 2704677"/>
              <a:gd name="connsiteY15" fmla="*/ 2440497 h 3008365"/>
              <a:gd name="connsiteX16" fmla="*/ 2648752 w 2704677"/>
              <a:gd name="connsiteY16" fmla="*/ 2432689 h 3008365"/>
              <a:gd name="connsiteX17" fmla="*/ 2704677 w 2704677"/>
              <a:gd name="connsiteY17" fmla="*/ 2424154 h 3008365"/>
              <a:gd name="connsiteX18" fmla="*/ 2679360 w 2704677"/>
              <a:gd name="connsiteY18" fmla="*/ 2458009 h 3008365"/>
              <a:gd name="connsiteX19" fmla="*/ 1512354 w 2704677"/>
              <a:gd name="connsiteY19" fmla="*/ 3008365 h 3008365"/>
              <a:gd name="connsiteX20" fmla="*/ 345348 w 2704677"/>
              <a:gd name="connsiteY20" fmla="*/ 2458009 h 3008365"/>
              <a:gd name="connsiteX21" fmla="*/ 320032 w 2704677"/>
              <a:gd name="connsiteY21" fmla="*/ 2424154 h 3008365"/>
              <a:gd name="connsiteX22" fmla="*/ 258286 w 2704677"/>
              <a:gd name="connsiteY22" fmla="*/ 2341582 h 3008365"/>
              <a:gd name="connsiteX23" fmla="*/ 0 w 2704677"/>
              <a:gd name="connsiteY23" fmla="*/ 1496011 h 3008365"/>
              <a:gd name="connsiteX24" fmla="*/ 7808 w 2704677"/>
              <a:gd name="connsiteY24" fmla="*/ 1341382 h 3008365"/>
              <a:gd name="connsiteX25" fmla="*/ 26511 w 2704677"/>
              <a:gd name="connsiteY25" fmla="*/ 1218838 h 3008365"/>
              <a:gd name="connsiteX26" fmla="*/ 30726 w 2704677"/>
              <a:gd name="connsiteY26" fmla="*/ 1191219 h 3008365"/>
              <a:gd name="connsiteX27" fmla="*/ 442958 w 2704677"/>
              <a:gd name="connsiteY27" fmla="*/ 426615 h 3008365"/>
              <a:gd name="connsiteX28" fmla="*/ 514333 w 2704677"/>
              <a:gd name="connsiteY28" fmla="*/ 361746 h 3008365"/>
              <a:gd name="connsiteX29" fmla="*/ 550356 w 2704677"/>
              <a:gd name="connsiteY29" fmla="*/ 329005 h 3008365"/>
              <a:gd name="connsiteX30" fmla="*/ 923678 w 2704677"/>
              <a:gd name="connsiteY30" fmla="*/ 102505 h 3008365"/>
              <a:gd name="connsiteX31" fmla="*/ 1008280 w 2704677"/>
              <a:gd name="connsiteY31" fmla="*/ 71540 h 3008365"/>
              <a:gd name="connsiteX32" fmla="*/ 1062626 w 2704677"/>
              <a:gd name="connsiteY32" fmla="*/ 51649 h 3008365"/>
              <a:gd name="connsiteX33" fmla="*/ 1207562 w 2704677"/>
              <a:gd name="connsiteY33" fmla="*/ 14383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4677" h="3008365">
                <a:moveTo>
                  <a:pt x="1301801" y="0"/>
                </a:moveTo>
                <a:lnTo>
                  <a:pt x="1240055" y="82572"/>
                </a:lnTo>
                <a:cubicBezTo>
                  <a:pt x="1185699" y="163029"/>
                  <a:pt x="1138882" y="248999"/>
                  <a:pt x="1100617" y="339467"/>
                </a:cubicBezTo>
                <a:lnTo>
                  <a:pt x="1092643" y="361255"/>
                </a:lnTo>
                <a:lnTo>
                  <a:pt x="1049761" y="478415"/>
                </a:lnTo>
                <a:cubicBezTo>
                  <a:pt x="1035032" y="525772"/>
                  <a:pt x="1022568" y="574126"/>
                  <a:pt x="1012495" y="623351"/>
                </a:cubicBezTo>
                <a:lnTo>
                  <a:pt x="1008138" y="651899"/>
                </a:lnTo>
                <a:lnTo>
                  <a:pt x="989577" y="773514"/>
                </a:lnTo>
                <a:cubicBezTo>
                  <a:pt x="984414" y="824355"/>
                  <a:pt x="981769" y="875940"/>
                  <a:pt x="981769" y="928143"/>
                </a:cubicBezTo>
                <a:cubicBezTo>
                  <a:pt x="981769" y="980346"/>
                  <a:pt x="984414" y="1031932"/>
                  <a:pt x="989577" y="1082772"/>
                </a:cubicBezTo>
                <a:lnTo>
                  <a:pt x="1011630" y="1227267"/>
                </a:lnTo>
                <a:lnTo>
                  <a:pt x="1012495" y="1232935"/>
                </a:lnTo>
                <a:cubicBezTo>
                  <a:pt x="1072933" y="1528287"/>
                  <a:pt x="1219466" y="1792277"/>
                  <a:pt x="1424727" y="1997539"/>
                </a:cubicBezTo>
                <a:lnTo>
                  <a:pt x="1512354" y="2077180"/>
                </a:lnTo>
                <a:lnTo>
                  <a:pt x="1532125" y="2095149"/>
                </a:lnTo>
                <a:cubicBezTo>
                  <a:pt x="1793550" y="2310895"/>
                  <a:pt x="2128701" y="2440497"/>
                  <a:pt x="2494123" y="2440497"/>
                </a:cubicBezTo>
                <a:cubicBezTo>
                  <a:pt x="2546326" y="2440497"/>
                  <a:pt x="2597912" y="2437852"/>
                  <a:pt x="2648752" y="2432689"/>
                </a:cubicBezTo>
                <a:lnTo>
                  <a:pt x="2704677" y="2424154"/>
                </a:lnTo>
                <a:lnTo>
                  <a:pt x="2679360" y="2458009"/>
                </a:lnTo>
                <a:cubicBezTo>
                  <a:pt x="2401972" y="2794125"/>
                  <a:pt x="1982182" y="3008365"/>
                  <a:pt x="1512354" y="3008365"/>
                </a:cubicBezTo>
                <a:cubicBezTo>
                  <a:pt x="1042526" y="3008365"/>
                  <a:pt x="622736" y="2794125"/>
                  <a:pt x="345348" y="2458009"/>
                </a:cubicBezTo>
                <a:lnTo>
                  <a:pt x="320032" y="2424154"/>
                </a:lnTo>
                <a:lnTo>
                  <a:pt x="258286" y="2341582"/>
                </a:lnTo>
                <a:cubicBezTo>
                  <a:pt x="95218" y="2100209"/>
                  <a:pt x="0" y="1809230"/>
                  <a:pt x="0" y="1496011"/>
                </a:cubicBezTo>
                <a:cubicBezTo>
                  <a:pt x="0" y="1443808"/>
                  <a:pt x="2645" y="1392223"/>
                  <a:pt x="7808" y="1341382"/>
                </a:cubicBezTo>
                <a:lnTo>
                  <a:pt x="26511" y="1218838"/>
                </a:lnTo>
                <a:lnTo>
                  <a:pt x="30726" y="1191219"/>
                </a:lnTo>
                <a:cubicBezTo>
                  <a:pt x="91164" y="895867"/>
                  <a:pt x="237697" y="631877"/>
                  <a:pt x="442958" y="426615"/>
                </a:cubicBezTo>
                <a:lnTo>
                  <a:pt x="514333" y="361746"/>
                </a:lnTo>
                <a:lnTo>
                  <a:pt x="550356" y="329005"/>
                </a:lnTo>
                <a:cubicBezTo>
                  <a:pt x="662396" y="236543"/>
                  <a:pt x="787976" y="159902"/>
                  <a:pt x="923678" y="102505"/>
                </a:cubicBezTo>
                <a:lnTo>
                  <a:pt x="1008280" y="71540"/>
                </a:lnTo>
                <a:lnTo>
                  <a:pt x="1062626" y="51649"/>
                </a:lnTo>
                <a:cubicBezTo>
                  <a:pt x="1109983" y="36920"/>
                  <a:pt x="1158337" y="24456"/>
                  <a:pt x="1207562" y="14383"/>
                </a:cubicBezTo>
                <a:close/>
              </a:path>
            </a:pathLst>
          </a:custGeom>
          <a:solidFill>
            <a:srgbClr val="19A4A0"/>
          </a:solidFill>
          <a:ln>
            <a:solidFill>
              <a:srgbClr val="19A4A0"/>
            </a:solidFill>
          </a:ln>
          <a:effectLst>
            <a:outerShdw blurRad="190500" dist="190500" dir="9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2A18389-60FF-CAF2-0B4A-83E457942D09}"/>
              </a:ext>
            </a:extLst>
          </p:cNvPr>
          <p:cNvSpPr/>
          <p:nvPr/>
        </p:nvSpPr>
        <p:spPr>
          <a:xfrm>
            <a:off x="2685606" y="1576379"/>
            <a:ext cx="2028507" cy="2256274"/>
          </a:xfrm>
          <a:custGeom>
            <a:avLst/>
            <a:gdLst>
              <a:gd name="connsiteX0" fmla="*/ 1512354 w 2704676"/>
              <a:gd name="connsiteY0" fmla="*/ 0 h 3008365"/>
              <a:gd name="connsiteX1" fmla="*/ 1962082 w 2704676"/>
              <a:gd name="connsiteY1" fmla="*/ 67992 h 3008365"/>
              <a:gd name="connsiteX2" fmla="*/ 1993400 w 2704676"/>
              <a:gd name="connsiteY2" fmla="*/ 79455 h 3008365"/>
              <a:gd name="connsiteX3" fmla="*/ 2101030 w 2704676"/>
              <a:gd name="connsiteY3" fmla="*/ 118848 h 3008365"/>
              <a:gd name="connsiteX4" fmla="*/ 2474352 w 2704676"/>
              <a:gd name="connsiteY4" fmla="*/ 345348 h 3008365"/>
              <a:gd name="connsiteX5" fmla="*/ 2494124 w 2704676"/>
              <a:gd name="connsiteY5" fmla="*/ 363318 h 3008365"/>
              <a:gd name="connsiteX6" fmla="*/ 2581750 w 2704676"/>
              <a:gd name="connsiteY6" fmla="*/ 442958 h 3008365"/>
              <a:gd name="connsiteX7" fmla="*/ 2679360 w 2704676"/>
              <a:gd name="connsiteY7" fmla="*/ 550356 h 3008365"/>
              <a:gd name="connsiteX8" fmla="*/ 2704676 w 2704676"/>
              <a:gd name="connsiteY8" fmla="*/ 584211 h 3008365"/>
              <a:gd name="connsiteX9" fmla="*/ 2648753 w 2704676"/>
              <a:gd name="connsiteY9" fmla="*/ 575676 h 3008365"/>
              <a:gd name="connsiteX10" fmla="*/ 2494124 w 2704676"/>
              <a:gd name="connsiteY10" fmla="*/ 567868 h 3008365"/>
              <a:gd name="connsiteX11" fmla="*/ 2339495 w 2704676"/>
              <a:gd name="connsiteY11" fmla="*/ 575676 h 3008365"/>
              <a:gd name="connsiteX12" fmla="*/ 2283571 w 2704676"/>
              <a:gd name="connsiteY12" fmla="*/ 584211 h 3008365"/>
              <a:gd name="connsiteX13" fmla="*/ 2189332 w 2704676"/>
              <a:gd name="connsiteY13" fmla="*/ 598594 h 3008365"/>
              <a:gd name="connsiteX14" fmla="*/ 2044396 w 2704676"/>
              <a:gd name="connsiteY14" fmla="*/ 635860 h 3008365"/>
              <a:gd name="connsiteX15" fmla="*/ 1990050 w 2704676"/>
              <a:gd name="connsiteY15" fmla="*/ 655751 h 3008365"/>
              <a:gd name="connsiteX16" fmla="*/ 1905448 w 2704676"/>
              <a:gd name="connsiteY16" fmla="*/ 686716 h 3008365"/>
              <a:gd name="connsiteX17" fmla="*/ 1532126 w 2704676"/>
              <a:gd name="connsiteY17" fmla="*/ 913216 h 3008365"/>
              <a:gd name="connsiteX18" fmla="*/ 1496103 w 2704676"/>
              <a:gd name="connsiteY18" fmla="*/ 945957 h 3008365"/>
              <a:gd name="connsiteX19" fmla="*/ 1424728 w 2704676"/>
              <a:gd name="connsiteY19" fmla="*/ 1010826 h 3008365"/>
              <a:gd name="connsiteX20" fmla="*/ 1012496 w 2704676"/>
              <a:gd name="connsiteY20" fmla="*/ 1775430 h 3008365"/>
              <a:gd name="connsiteX21" fmla="*/ 1008281 w 2704676"/>
              <a:gd name="connsiteY21" fmla="*/ 1803049 h 3008365"/>
              <a:gd name="connsiteX22" fmla="*/ 989578 w 2704676"/>
              <a:gd name="connsiteY22" fmla="*/ 1925593 h 3008365"/>
              <a:gd name="connsiteX23" fmla="*/ 981770 w 2704676"/>
              <a:gd name="connsiteY23" fmla="*/ 2080222 h 3008365"/>
              <a:gd name="connsiteX24" fmla="*/ 1240056 w 2704676"/>
              <a:gd name="connsiteY24" fmla="*/ 2925793 h 3008365"/>
              <a:gd name="connsiteX25" fmla="*/ 1301802 w 2704676"/>
              <a:gd name="connsiteY25" fmla="*/ 3008365 h 3008365"/>
              <a:gd name="connsiteX26" fmla="*/ 1207562 w 2704676"/>
              <a:gd name="connsiteY26" fmla="*/ 2993982 h 3008365"/>
              <a:gd name="connsiteX27" fmla="*/ 0 w 2704676"/>
              <a:gd name="connsiteY27" fmla="*/ 1512354 h 3008365"/>
              <a:gd name="connsiteX28" fmla="*/ 67992 w 2704676"/>
              <a:gd name="connsiteY28" fmla="*/ 1062626 h 3008365"/>
              <a:gd name="connsiteX29" fmla="*/ 110874 w 2704676"/>
              <a:gd name="connsiteY29" fmla="*/ 945466 h 3008365"/>
              <a:gd name="connsiteX30" fmla="*/ 118848 w 2704676"/>
              <a:gd name="connsiteY30" fmla="*/ 923678 h 3008365"/>
              <a:gd name="connsiteX31" fmla="*/ 923678 w 2704676"/>
              <a:gd name="connsiteY31" fmla="*/ 118848 h 3008365"/>
              <a:gd name="connsiteX32" fmla="*/ 1008139 w 2704676"/>
              <a:gd name="connsiteY32" fmla="*/ 87935 h 3008365"/>
              <a:gd name="connsiteX33" fmla="*/ 1062626 w 2704676"/>
              <a:gd name="connsiteY33" fmla="*/ 67992 h 3008365"/>
              <a:gd name="connsiteX34" fmla="*/ 1512354 w 2704676"/>
              <a:gd name="connsiteY34" fmla="*/ 0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04676" h="3008365">
                <a:moveTo>
                  <a:pt x="1512354" y="0"/>
                </a:moveTo>
                <a:cubicBezTo>
                  <a:pt x="1668964" y="0"/>
                  <a:pt x="1820013" y="23805"/>
                  <a:pt x="1962082" y="67992"/>
                </a:cubicBezTo>
                <a:lnTo>
                  <a:pt x="1993400" y="79455"/>
                </a:lnTo>
                <a:lnTo>
                  <a:pt x="2101030" y="118848"/>
                </a:lnTo>
                <a:cubicBezTo>
                  <a:pt x="2236732" y="176245"/>
                  <a:pt x="2362313" y="252886"/>
                  <a:pt x="2474352" y="345348"/>
                </a:cubicBezTo>
                <a:lnTo>
                  <a:pt x="2494124" y="363318"/>
                </a:lnTo>
                <a:lnTo>
                  <a:pt x="2581750" y="442958"/>
                </a:lnTo>
                <a:cubicBezTo>
                  <a:pt x="2615960" y="477169"/>
                  <a:pt x="2648539" y="513010"/>
                  <a:pt x="2679360" y="550356"/>
                </a:cubicBezTo>
                <a:lnTo>
                  <a:pt x="2704676" y="584211"/>
                </a:lnTo>
                <a:lnTo>
                  <a:pt x="2648753" y="575676"/>
                </a:lnTo>
                <a:cubicBezTo>
                  <a:pt x="2597913" y="570513"/>
                  <a:pt x="2546327" y="567868"/>
                  <a:pt x="2494124" y="567868"/>
                </a:cubicBezTo>
                <a:cubicBezTo>
                  <a:pt x="2441921" y="567868"/>
                  <a:pt x="2390336" y="570513"/>
                  <a:pt x="2339495" y="575676"/>
                </a:cubicBezTo>
                <a:lnTo>
                  <a:pt x="2283571" y="584211"/>
                </a:lnTo>
                <a:lnTo>
                  <a:pt x="2189332" y="598594"/>
                </a:lnTo>
                <a:cubicBezTo>
                  <a:pt x="2140107" y="608667"/>
                  <a:pt x="2091753" y="621131"/>
                  <a:pt x="2044396" y="635860"/>
                </a:cubicBezTo>
                <a:lnTo>
                  <a:pt x="1990050" y="655751"/>
                </a:lnTo>
                <a:lnTo>
                  <a:pt x="1905448" y="686716"/>
                </a:lnTo>
                <a:cubicBezTo>
                  <a:pt x="1769746" y="744113"/>
                  <a:pt x="1644166" y="820754"/>
                  <a:pt x="1532126" y="913216"/>
                </a:cubicBezTo>
                <a:lnTo>
                  <a:pt x="1496103" y="945957"/>
                </a:lnTo>
                <a:lnTo>
                  <a:pt x="1424728" y="1010826"/>
                </a:lnTo>
                <a:cubicBezTo>
                  <a:pt x="1219467" y="1216088"/>
                  <a:pt x="1072934" y="1480078"/>
                  <a:pt x="1012496" y="1775430"/>
                </a:cubicBezTo>
                <a:lnTo>
                  <a:pt x="1008281" y="1803049"/>
                </a:lnTo>
                <a:lnTo>
                  <a:pt x="989578" y="1925593"/>
                </a:lnTo>
                <a:cubicBezTo>
                  <a:pt x="984415" y="1976434"/>
                  <a:pt x="981770" y="2028019"/>
                  <a:pt x="981770" y="2080222"/>
                </a:cubicBezTo>
                <a:cubicBezTo>
                  <a:pt x="981770" y="2393441"/>
                  <a:pt x="1076988" y="2684420"/>
                  <a:pt x="1240056" y="2925793"/>
                </a:cubicBezTo>
                <a:lnTo>
                  <a:pt x="1301802" y="3008365"/>
                </a:lnTo>
                <a:lnTo>
                  <a:pt x="1207562" y="2993982"/>
                </a:lnTo>
                <a:cubicBezTo>
                  <a:pt x="518408" y="2852961"/>
                  <a:pt x="0" y="2243198"/>
                  <a:pt x="0" y="1512354"/>
                </a:cubicBezTo>
                <a:cubicBezTo>
                  <a:pt x="0" y="1355745"/>
                  <a:pt x="23805" y="1204695"/>
                  <a:pt x="67992" y="1062626"/>
                </a:cubicBezTo>
                <a:lnTo>
                  <a:pt x="110874" y="945466"/>
                </a:lnTo>
                <a:lnTo>
                  <a:pt x="118848" y="923678"/>
                </a:lnTo>
                <a:cubicBezTo>
                  <a:pt x="271907" y="561807"/>
                  <a:pt x="561807" y="271907"/>
                  <a:pt x="923678" y="118848"/>
                </a:cubicBezTo>
                <a:lnTo>
                  <a:pt x="1008139" y="87935"/>
                </a:lnTo>
                <a:lnTo>
                  <a:pt x="1062626" y="67992"/>
                </a:lnTo>
                <a:cubicBezTo>
                  <a:pt x="1204695" y="23805"/>
                  <a:pt x="1355745" y="0"/>
                  <a:pt x="1512354" y="0"/>
                </a:cubicBezTo>
                <a:close/>
              </a:path>
            </a:pathLst>
          </a:custGeom>
          <a:solidFill>
            <a:srgbClr val="4FC079"/>
          </a:solidFill>
          <a:ln>
            <a:solidFill>
              <a:srgbClr val="4FC079"/>
            </a:solidFill>
          </a:ln>
          <a:effectLst>
            <a:outerShdw blurRad="190500" dist="190500" dir="15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096A881-6026-CC03-4E33-77337369329C}"/>
              </a:ext>
            </a:extLst>
          </p:cNvPr>
          <p:cNvSpPr/>
          <p:nvPr/>
        </p:nvSpPr>
        <p:spPr>
          <a:xfrm>
            <a:off x="2685606" y="726046"/>
            <a:ext cx="2268531" cy="1559432"/>
          </a:xfrm>
          <a:custGeom>
            <a:avLst/>
            <a:gdLst>
              <a:gd name="connsiteX0" fmla="*/ 1512354 w 3024708"/>
              <a:gd name="connsiteY0" fmla="*/ 0 h 2079242"/>
              <a:gd name="connsiteX1" fmla="*/ 2474352 w 3024708"/>
              <a:gd name="connsiteY1" fmla="*/ 345348 h 2079242"/>
              <a:gd name="connsiteX2" fmla="*/ 2494124 w 3024708"/>
              <a:gd name="connsiteY2" fmla="*/ 363318 h 2079242"/>
              <a:gd name="connsiteX3" fmla="*/ 2581750 w 3024708"/>
              <a:gd name="connsiteY3" fmla="*/ 442958 h 2079242"/>
              <a:gd name="connsiteX4" fmla="*/ 2993982 w 3024708"/>
              <a:gd name="connsiteY4" fmla="*/ 1207562 h 2079242"/>
              <a:gd name="connsiteX5" fmla="*/ 2994847 w 3024708"/>
              <a:gd name="connsiteY5" fmla="*/ 1213231 h 2079242"/>
              <a:gd name="connsiteX6" fmla="*/ 3016900 w 3024708"/>
              <a:gd name="connsiteY6" fmla="*/ 1357725 h 2079242"/>
              <a:gd name="connsiteX7" fmla="*/ 3024708 w 3024708"/>
              <a:gd name="connsiteY7" fmla="*/ 1512354 h 2079242"/>
              <a:gd name="connsiteX8" fmla="*/ 3016900 w 3024708"/>
              <a:gd name="connsiteY8" fmla="*/ 1666983 h 2079242"/>
              <a:gd name="connsiteX9" fmla="*/ 2998198 w 3024708"/>
              <a:gd name="connsiteY9" fmla="*/ 1789527 h 2079242"/>
              <a:gd name="connsiteX10" fmla="*/ 2993982 w 3024708"/>
              <a:gd name="connsiteY10" fmla="*/ 1817146 h 2079242"/>
              <a:gd name="connsiteX11" fmla="*/ 2956716 w 3024708"/>
              <a:gd name="connsiteY11" fmla="*/ 1962082 h 2079242"/>
              <a:gd name="connsiteX12" fmla="*/ 2913835 w 3024708"/>
              <a:gd name="connsiteY12" fmla="*/ 2079242 h 2079242"/>
              <a:gd name="connsiteX13" fmla="*/ 2905860 w 3024708"/>
              <a:gd name="connsiteY13" fmla="*/ 2057454 h 2079242"/>
              <a:gd name="connsiteX14" fmla="*/ 2766422 w 3024708"/>
              <a:gd name="connsiteY14" fmla="*/ 1800559 h 2079242"/>
              <a:gd name="connsiteX15" fmla="*/ 2704676 w 3024708"/>
              <a:gd name="connsiteY15" fmla="*/ 1717987 h 2079242"/>
              <a:gd name="connsiteX16" fmla="*/ 2679360 w 3024708"/>
              <a:gd name="connsiteY16" fmla="*/ 1684132 h 2079242"/>
              <a:gd name="connsiteX17" fmla="*/ 2581750 w 3024708"/>
              <a:gd name="connsiteY17" fmla="*/ 1576734 h 2079242"/>
              <a:gd name="connsiteX18" fmla="*/ 2494124 w 3024708"/>
              <a:gd name="connsiteY18" fmla="*/ 1497094 h 2079242"/>
              <a:gd name="connsiteX19" fmla="*/ 2474352 w 3024708"/>
              <a:gd name="connsiteY19" fmla="*/ 1479124 h 2079242"/>
              <a:gd name="connsiteX20" fmla="*/ 2101030 w 3024708"/>
              <a:gd name="connsiteY20" fmla="*/ 1252624 h 2079242"/>
              <a:gd name="connsiteX21" fmla="*/ 1993400 w 3024708"/>
              <a:gd name="connsiteY21" fmla="*/ 1213231 h 2079242"/>
              <a:gd name="connsiteX22" fmla="*/ 1962082 w 3024708"/>
              <a:gd name="connsiteY22" fmla="*/ 1201768 h 2079242"/>
              <a:gd name="connsiteX23" fmla="*/ 1512354 w 3024708"/>
              <a:gd name="connsiteY23" fmla="*/ 1133776 h 2079242"/>
              <a:gd name="connsiteX24" fmla="*/ 1062626 w 3024708"/>
              <a:gd name="connsiteY24" fmla="*/ 1201768 h 2079242"/>
              <a:gd name="connsiteX25" fmla="*/ 1008139 w 3024708"/>
              <a:gd name="connsiteY25" fmla="*/ 1221711 h 2079242"/>
              <a:gd name="connsiteX26" fmla="*/ 923678 w 3024708"/>
              <a:gd name="connsiteY26" fmla="*/ 1252624 h 2079242"/>
              <a:gd name="connsiteX27" fmla="*/ 118848 w 3024708"/>
              <a:gd name="connsiteY27" fmla="*/ 2057454 h 2079242"/>
              <a:gd name="connsiteX28" fmla="*/ 110874 w 3024708"/>
              <a:gd name="connsiteY28" fmla="*/ 2079242 h 2079242"/>
              <a:gd name="connsiteX29" fmla="*/ 67992 w 3024708"/>
              <a:gd name="connsiteY29" fmla="*/ 1962082 h 2079242"/>
              <a:gd name="connsiteX30" fmla="*/ 0 w 3024708"/>
              <a:gd name="connsiteY30" fmla="*/ 1512354 h 2079242"/>
              <a:gd name="connsiteX31" fmla="*/ 1207562 w 3024708"/>
              <a:gd name="connsiteY31" fmla="*/ 30726 h 2079242"/>
              <a:gd name="connsiteX32" fmla="*/ 1302630 w 3024708"/>
              <a:gd name="connsiteY32" fmla="*/ 16217 h 2079242"/>
              <a:gd name="connsiteX33" fmla="*/ 1357725 w 3024708"/>
              <a:gd name="connsiteY33" fmla="*/ 7808 h 2079242"/>
              <a:gd name="connsiteX34" fmla="*/ 1512354 w 3024708"/>
              <a:gd name="connsiteY34" fmla="*/ 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24708" h="2079242">
                <a:moveTo>
                  <a:pt x="1512354" y="0"/>
                </a:moveTo>
                <a:cubicBezTo>
                  <a:pt x="1877776" y="0"/>
                  <a:pt x="2212928" y="129602"/>
                  <a:pt x="2474352" y="345348"/>
                </a:cubicBezTo>
                <a:lnTo>
                  <a:pt x="2494124" y="363318"/>
                </a:lnTo>
                <a:lnTo>
                  <a:pt x="2581750" y="442958"/>
                </a:lnTo>
                <a:cubicBezTo>
                  <a:pt x="2787012" y="648220"/>
                  <a:pt x="2933545" y="912210"/>
                  <a:pt x="2993982" y="1207562"/>
                </a:cubicBezTo>
                <a:lnTo>
                  <a:pt x="2994847" y="1213231"/>
                </a:lnTo>
                <a:lnTo>
                  <a:pt x="3016900" y="1357725"/>
                </a:lnTo>
                <a:cubicBezTo>
                  <a:pt x="3022063" y="1408566"/>
                  <a:pt x="3024708" y="1460151"/>
                  <a:pt x="3024708" y="1512354"/>
                </a:cubicBezTo>
                <a:cubicBezTo>
                  <a:pt x="3024708" y="1564557"/>
                  <a:pt x="3022063" y="1616143"/>
                  <a:pt x="3016900" y="1666983"/>
                </a:cubicBezTo>
                <a:lnTo>
                  <a:pt x="2998198" y="1789527"/>
                </a:lnTo>
                <a:lnTo>
                  <a:pt x="2993982" y="1817146"/>
                </a:lnTo>
                <a:cubicBezTo>
                  <a:pt x="2983910" y="1866371"/>
                  <a:pt x="2971445" y="1914726"/>
                  <a:pt x="2956716" y="1962082"/>
                </a:cubicBezTo>
                <a:lnTo>
                  <a:pt x="2913835" y="2079242"/>
                </a:lnTo>
                <a:lnTo>
                  <a:pt x="2905860" y="2057454"/>
                </a:lnTo>
                <a:cubicBezTo>
                  <a:pt x="2867595" y="1966986"/>
                  <a:pt x="2820778" y="1881016"/>
                  <a:pt x="2766422" y="1800559"/>
                </a:cubicBezTo>
                <a:lnTo>
                  <a:pt x="2704676" y="1717987"/>
                </a:lnTo>
                <a:lnTo>
                  <a:pt x="2679360" y="1684132"/>
                </a:lnTo>
                <a:cubicBezTo>
                  <a:pt x="2648539" y="1646786"/>
                  <a:pt x="2615960" y="1610945"/>
                  <a:pt x="2581750" y="1576734"/>
                </a:cubicBezTo>
                <a:lnTo>
                  <a:pt x="2494124" y="1497094"/>
                </a:lnTo>
                <a:lnTo>
                  <a:pt x="2474352" y="1479124"/>
                </a:lnTo>
                <a:cubicBezTo>
                  <a:pt x="2362313" y="1386662"/>
                  <a:pt x="2236732" y="1310021"/>
                  <a:pt x="2101030" y="1252624"/>
                </a:cubicBezTo>
                <a:lnTo>
                  <a:pt x="1993400" y="1213231"/>
                </a:lnTo>
                <a:lnTo>
                  <a:pt x="1962082" y="1201768"/>
                </a:lnTo>
                <a:cubicBezTo>
                  <a:pt x="1820013" y="1157581"/>
                  <a:pt x="1668964" y="1133776"/>
                  <a:pt x="1512354" y="1133776"/>
                </a:cubicBezTo>
                <a:cubicBezTo>
                  <a:pt x="1355745" y="1133776"/>
                  <a:pt x="1204695" y="1157581"/>
                  <a:pt x="1062626" y="1201768"/>
                </a:cubicBezTo>
                <a:lnTo>
                  <a:pt x="1008139" y="1221711"/>
                </a:lnTo>
                <a:lnTo>
                  <a:pt x="923678" y="1252624"/>
                </a:lnTo>
                <a:cubicBezTo>
                  <a:pt x="561807" y="1405683"/>
                  <a:pt x="271907" y="1695583"/>
                  <a:pt x="118848" y="2057454"/>
                </a:cubicBezTo>
                <a:lnTo>
                  <a:pt x="110874" y="2079242"/>
                </a:lnTo>
                <a:lnTo>
                  <a:pt x="67992" y="1962082"/>
                </a:lnTo>
                <a:cubicBezTo>
                  <a:pt x="23805" y="1820013"/>
                  <a:pt x="0" y="1668964"/>
                  <a:pt x="0" y="1512354"/>
                </a:cubicBezTo>
                <a:cubicBezTo>
                  <a:pt x="0" y="781510"/>
                  <a:pt x="518408" y="171747"/>
                  <a:pt x="1207562" y="30726"/>
                </a:cubicBezTo>
                <a:lnTo>
                  <a:pt x="1302630" y="16217"/>
                </a:lnTo>
                <a:lnTo>
                  <a:pt x="1357725" y="7808"/>
                </a:lnTo>
                <a:cubicBezTo>
                  <a:pt x="1408566" y="2645"/>
                  <a:pt x="1460151" y="0"/>
                  <a:pt x="1512354" y="0"/>
                </a:cubicBezTo>
                <a:close/>
              </a:path>
            </a:pathLst>
          </a:custGeom>
          <a:solidFill>
            <a:srgbClr val="71D261"/>
          </a:solidFill>
          <a:ln>
            <a:solidFill>
              <a:srgbClr val="79D65B"/>
            </a:solidFill>
          </a:ln>
          <a:effectLst>
            <a:outerShdw blurRad="190500" dist="190500" dir="192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2329DD9-69B5-26F0-CE5C-D9906FC1C424}"/>
              </a:ext>
            </a:extLst>
          </p:cNvPr>
          <p:cNvSpPr/>
          <p:nvPr/>
        </p:nvSpPr>
        <p:spPr>
          <a:xfrm>
            <a:off x="3654957" y="270402"/>
            <a:ext cx="2027886" cy="2256368"/>
          </a:xfrm>
          <a:custGeom>
            <a:avLst/>
            <a:gdLst>
              <a:gd name="connsiteX0" fmla="*/ 1191494 w 2703848"/>
              <a:gd name="connsiteY0" fmla="*/ 0 h 3008491"/>
              <a:gd name="connsiteX1" fmla="*/ 2358500 w 2703848"/>
              <a:gd name="connsiteY1" fmla="*/ 550356 h 3008491"/>
              <a:gd name="connsiteX2" fmla="*/ 2382988 w 2703848"/>
              <a:gd name="connsiteY2" fmla="*/ 583104 h 3008491"/>
              <a:gd name="connsiteX3" fmla="*/ 2445562 w 2703848"/>
              <a:gd name="connsiteY3" fmla="*/ 666783 h 3008491"/>
              <a:gd name="connsiteX4" fmla="*/ 2703848 w 2703848"/>
              <a:gd name="connsiteY4" fmla="*/ 1512354 h 3008491"/>
              <a:gd name="connsiteX5" fmla="*/ 2696040 w 2703848"/>
              <a:gd name="connsiteY5" fmla="*/ 1666983 h 3008491"/>
              <a:gd name="connsiteX6" fmla="*/ 2677479 w 2703848"/>
              <a:gd name="connsiteY6" fmla="*/ 1788598 h 3008491"/>
              <a:gd name="connsiteX7" fmla="*/ 2673122 w 2703848"/>
              <a:gd name="connsiteY7" fmla="*/ 1817146 h 3008491"/>
              <a:gd name="connsiteX8" fmla="*/ 2260890 w 2703848"/>
              <a:gd name="connsiteY8" fmla="*/ 2581750 h 3008491"/>
              <a:gd name="connsiteX9" fmla="*/ 2189516 w 2703848"/>
              <a:gd name="connsiteY9" fmla="*/ 2646620 h 3008491"/>
              <a:gd name="connsiteX10" fmla="*/ 2153492 w 2703848"/>
              <a:gd name="connsiteY10" fmla="*/ 2679360 h 3008491"/>
              <a:gd name="connsiteX11" fmla="*/ 1780170 w 2703848"/>
              <a:gd name="connsiteY11" fmla="*/ 2905860 h 3008491"/>
              <a:gd name="connsiteX12" fmla="*/ 1695709 w 2703848"/>
              <a:gd name="connsiteY12" fmla="*/ 2936773 h 3008491"/>
              <a:gd name="connsiteX13" fmla="*/ 1641222 w 2703848"/>
              <a:gd name="connsiteY13" fmla="*/ 2956716 h 3008491"/>
              <a:gd name="connsiteX14" fmla="*/ 1496286 w 2703848"/>
              <a:gd name="connsiteY14" fmla="*/ 2993982 h 3008491"/>
              <a:gd name="connsiteX15" fmla="*/ 1401218 w 2703848"/>
              <a:gd name="connsiteY15" fmla="*/ 3008491 h 3008491"/>
              <a:gd name="connsiteX16" fmla="*/ 1463792 w 2703848"/>
              <a:gd name="connsiteY16" fmla="*/ 2924812 h 3008491"/>
              <a:gd name="connsiteX17" fmla="*/ 1603230 w 2703848"/>
              <a:gd name="connsiteY17" fmla="*/ 2667917 h 3008491"/>
              <a:gd name="connsiteX18" fmla="*/ 1611205 w 2703848"/>
              <a:gd name="connsiteY18" fmla="*/ 2646129 h 3008491"/>
              <a:gd name="connsiteX19" fmla="*/ 1654086 w 2703848"/>
              <a:gd name="connsiteY19" fmla="*/ 2528969 h 3008491"/>
              <a:gd name="connsiteX20" fmla="*/ 1691352 w 2703848"/>
              <a:gd name="connsiteY20" fmla="*/ 2384033 h 3008491"/>
              <a:gd name="connsiteX21" fmla="*/ 1695568 w 2703848"/>
              <a:gd name="connsiteY21" fmla="*/ 2356414 h 3008491"/>
              <a:gd name="connsiteX22" fmla="*/ 1714270 w 2703848"/>
              <a:gd name="connsiteY22" fmla="*/ 2233870 h 3008491"/>
              <a:gd name="connsiteX23" fmla="*/ 1722078 w 2703848"/>
              <a:gd name="connsiteY23" fmla="*/ 2079241 h 3008491"/>
              <a:gd name="connsiteX24" fmla="*/ 1714270 w 2703848"/>
              <a:gd name="connsiteY24" fmla="*/ 1924612 h 3008491"/>
              <a:gd name="connsiteX25" fmla="*/ 1692217 w 2703848"/>
              <a:gd name="connsiteY25" fmla="*/ 1780118 h 3008491"/>
              <a:gd name="connsiteX26" fmla="*/ 1691352 w 2703848"/>
              <a:gd name="connsiteY26" fmla="*/ 1774449 h 3008491"/>
              <a:gd name="connsiteX27" fmla="*/ 1279120 w 2703848"/>
              <a:gd name="connsiteY27" fmla="*/ 1009845 h 3008491"/>
              <a:gd name="connsiteX28" fmla="*/ 1191494 w 2703848"/>
              <a:gd name="connsiteY28" fmla="*/ 930205 h 3008491"/>
              <a:gd name="connsiteX29" fmla="*/ 1171722 w 2703848"/>
              <a:gd name="connsiteY29" fmla="*/ 912235 h 3008491"/>
              <a:gd name="connsiteX30" fmla="*/ 209724 w 2703848"/>
              <a:gd name="connsiteY30" fmla="*/ 566887 h 3008491"/>
              <a:gd name="connsiteX31" fmla="*/ 55095 w 2703848"/>
              <a:gd name="connsiteY31" fmla="*/ 574695 h 3008491"/>
              <a:gd name="connsiteX32" fmla="*/ 0 w 2703848"/>
              <a:gd name="connsiteY32" fmla="*/ 583104 h 3008491"/>
              <a:gd name="connsiteX33" fmla="*/ 24488 w 2703848"/>
              <a:gd name="connsiteY33" fmla="*/ 550356 h 3008491"/>
              <a:gd name="connsiteX34" fmla="*/ 1191494 w 2703848"/>
              <a:gd name="connsiteY34" fmla="*/ 0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03848" h="3008491">
                <a:moveTo>
                  <a:pt x="1191494" y="0"/>
                </a:moveTo>
                <a:cubicBezTo>
                  <a:pt x="1661322" y="0"/>
                  <a:pt x="2081112" y="214240"/>
                  <a:pt x="2358500" y="550356"/>
                </a:cubicBezTo>
                <a:lnTo>
                  <a:pt x="2382988" y="583104"/>
                </a:lnTo>
                <a:lnTo>
                  <a:pt x="2445562" y="666783"/>
                </a:lnTo>
                <a:cubicBezTo>
                  <a:pt x="2608630" y="908156"/>
                  <a:pt x="2703848" y="1199135"/>
                  <a:pt x="2703848" y="1512354"/>
                </a:cubicBezTo>
                <a:cubicBezTo>
                  <a:pt x="2703848" y="1564557"/>
                  <a:pt x="2701203" y="1616143"/>
                  <a:pt x="2696040" y="1666983"/>
                </a:cubicBezTo>
                <a:lnTo>
                  <a:pt x="2677479" y="1788598"/>
                </a:lnTo>
                <a:lnTo>
                  <a:pt x="2673122" y="1817146"/>
                </a:lnTo>
                <a:cubicBezTo>
                  <a:pt x="2612685" y="2112498"/>
                  <a:pt x="2466152" y="2376488"/>
                  <a:pt x="2260890" y="2581750"/>
                </a:cubicBezTo>
                <a:lnTo>
                  <a:pt x="2189516" y="2646620"/>
                </a:lnTo>
                <a:lnTo>
                  <a:pt x="2153492" y="2679360"/>
                </a:lnTo>
                <a:cubicBezTo>
                  <a:pt x="2041453" y="2771823"/>
                  <a:pt x="1915872" y="2848463"/>
                  <a:pt x="1780170" y="2905860"/>
                </a:cubicBezTo>
                <a:lnTo>
                  <a:pt x="1695709" y="2936773"/>
                </a:lnTo>
                <a:lnTo>
                  <a:pt x="1641222" y="2956716"/>
                </a:lnTo>
                <a:cubicBezTo>
                  <a:pt x="1593866" y="2971445"/>
                  <a:pt x="1545512" y="2983910"/>
                  <a:pt x="1496286" y="2993982"/>
                </a:cubicBezTo>
                <a:lnTo>
                  <a:pt x="1401218" y="3008491"/>
                </a:lnTo>
                <a:lnTo>
                  <a:pt x="1463792" y="2924812"/>
                </a:lnTo>
                <a:cubicBezTo>
                  <a:pt x="1518148" y="2844355"/>
                  <a:pt x="1564965" y="2758385"/>
                  <a:pt x="1603230" y="2667917"/>
                </a:cubicBezTo>
                <a:lnTo>
                  <a:pt x="1611205" y="2646129"/>
                </a:lnTo>
                <a:lnTo>
                  <a:pt x="1654086" y="2528969"/>
                </a:lnTo>
                <a:cubicBezTo>
                  <a:pt x="1668815" y="2481613"/>
                  <a:pt x="1681280" y="2433258"/>
                  <a:pt x="1691352" y="2384033"/>
                </a:cubicBezTo>
                <a:lnTo>
                  <a:pt x="1695568" y="2356414"/>
                </a:lnTo>
                <a:lnTo>
                  <a:pt x="1714270" y="2233870"/>
                </a:lnTo>
                <a:cubicBezTo>
                  <a:pt x="1719433" y="2183030"/>
                  <a:pt x="1722078" y="2131444"/>
                  <a:pt x="1722078" y="2079241"/>
                </a:cubicBezTo>
                <a:cubicBezTo>
                  <a:pt x="1722078" y="2027038"/>
                  <a:pt x="1719433" y="1975453"/>
                  <a:pt x="1714270" y="1924612"/>
                </a:cubicBezTo>
                <a:lnTo>
                  <a:pt x="1692217" y="1780118"/>
                </a:lnTo>
                <a:lnTo>
                  <a:pt x="1691352" y="1774449"/>
                </a:lnTo>
                <a:cubicBezTo>
                  <a:pt x="1630915" y="1479097"/>
                  <a:pt x="1484382" y="1215107"/>
                  <a:pt x="1279120" y="1009845"/>
                </a:cubicBezTo>
                <a:lnTo>
                  <a:pt x="1191494" y="930205"/>
                </a:lnTo>
                <a:lnTo>
                  <a:pt x="1171722" y="912235"/>
                </a:lnTo>
                <a:cubicBezTo>
                  <a:pt x="910298" y="696489"/>
                  <a:pt x="575146" y="566887"/>
                  <a:pt x="209724" y="566887"/>
                </a:cubicBezTo>
                <a:cubicBezTo>
                  <a:pt x="157521" y="566887"/>
                  <a:pt x="105936" y="569532"/>
                  <a:pt x="55095" y="574695"/>
                </a:cubicBezTo>
                <a:lnTo>
                  <a:pt x="0" y="583104"/>
                </a:lnTo>
                <a:lnTo>
                  <a:pt x="24488" y="550356"/>
                </a:lnTo>
                <a:cubicBezTo>
                  <a:pt x="301876" y="214240"/>
                  <a:pt x="721666" y="0"/>
                  <a:pt x="1191494" y="0"/>
                </a:cubicBezTo>
                <a:close/>
              </a:path>
            </a:pathLst>
          </a:custGeom>
          <a:solidFill>
            <a:srgbClr val="99FF33"/>
          </a:solidFill>
          <a:ln>
            <a:solidFill>
              <a:srgbClr val="99FF33"/>
            </a:solidFill>
          </a:ln>
          <a:effectLst>
            <a:glow>
              <a:schemeClr val="accent1">
                <a:alpha val="40000"/>
              </a:schemeClr>
            </a:glow>
            <a:outerShdw blurRad="190500" dist="190500" dir="1200000" algn="ctr" rotWithShape="0">
              <a:srgbClr val="000000">
                <a:alpha val="55000"/>
              </a:srgbClr>
            </a:outerShdw>
            <a:softEdge rad="0"/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57" name="Google Shape;229;p29">
            <a:extLst>
              <a:ext uri="{FF2B5EF4-FFF2-40B4-BE49-F238E27FC236}">
                <a16:creationId xmlns:a16="http://schemas.microsoft.com/office/drawing/2014/main" id="{CD0F63D3-11F2-564D-BB4B-40E328657A5A}"/>
              </a:ext>
            </a:extLst>
          </p:cNvPr>
          <p:cNvSpPr/>
          <p:nvPr/>
        </p:nvSpPr>
        <p:spPr>
          <a:xfrm>
            <a:off x="137014" y="490157"/>
            <a:ext cx="2523332" cy="5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3000"/>
            </a:pPr>
            <a:r>
              <a:rPr lang="en" sz="2250" dirty="0">
                <a:solidFill>
                  <a:schemeClr val="tx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Table of contents</a:t>
            </a:r>
            <a:endParaRPr sz="225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229;p29">
            <a:extLst>
              <a:ext uri="{FF2B5EF4-FFF2-40B4-BE49-F238E27FC236}">
                <a16:creationId xmlns:a16="http://schemas.microsoft.com/office/drawing/2014/main" id="{906416D2-25DF-8A33-5586-FD8B92CACC80}"/>
              </a:ext>
            </a:extLst>
          </p:cNvPr>
          <p:cNvSpPr/>
          <p:nvPr/>
        </p:nvSpPr>
        <p:spPr>
          <a:xfrm>
            <a:off x="2355922" y="1192396"/>
            <a:ext cx="207738" cy="5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3000"/>
            </a:pPr>
            <a:r>
              <a:rPr lang="en" sz="2250" dirty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chivo ExtraBold"/>
                <a:ea typeface="Archivo ExtraBold"/>
                <a:cs typeface="Archivo ExtraBold"/>
                <a:sym typeface="Archivo ExtraBold"/>
              </a:rPr>
              <a:t>1</a:t>
            </a:r>
            <a:endParaRPr sz="2250" dirty="0"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229;p29">
            <a:extLst>
              <a:ext uri="{FF2B5EF4-FFF2-40B4-BE49-F238E27FC236}">
                <a16:creationId xmlns:a16="http://schemas.microsoft.com/office/drawing/2014/main" id="{59B72F2C-D7CD-5088-8A75-7C45BE0B5BA5}"/>
              </a:ext>
            </a:extLst>
          </p:cNvPr>
          <p:cNvSpPr/>
          <p:nvPr/>
        </p:nvSpPr>
        <p:spPr>
          <a:xfrm>
            <a:off x="2009511" y="2270426"/>
            <a:ext cx="207738" cy="5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3000"/>
            </a:pPr>
            <a:r>
              <a:rPr lang="en" sz="2250" dirty="0"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rchivo ExtraBold"/>
                <a:ea typeface="Calibri"/>
                <a:cs typeface="Archivo ExtraBold"/>
                <a:sym typeface="Archivo ExtraBold"/>
              </a:rPr>
              <a:t>2</a:t>
            </a:r>
            <a:endParaRPr sz="2250" dirty="0">
              <a:solidFill>
                <a:schemeClr val="tx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229;p29">
            <a:extLst>
              <a:ext uri="{FF2B5EF4-FFF2-40B4-BE49-F238E27FC236}">
                <a16:creationId xmlns:a16="http://schemas.microsoft.com/office/drawing/2014/main" id="{12938D83-A1AC-63F0-ECF1-126B72F8E348}"/>
              </a:ext>
            </a:extLst>
          </p:cNvPr>
          <p:cNvSpPr/>
          <p:nvPr/>
        </p:nvSpPr>
        <p:spPr>
          <a:xfrm>
            <a:off x="2431280" y="3259347"/>
            <a:ext cx="207738" cy="5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3000"/>
            </a:pPr>
            <a:r>
              <a:rPr lang="en" sz="2250" dirty="0"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rchivo ExtraBold"/>
                <a:ea typeface="Calibri"/>
                <a:cs typeface="Archivo ExtraBold"/>
                <a:sym typeface="Archivo ExtraBold"/>
              </a:rPr>
              <a:t>3</a:t>
            </a:r>
            <a:endParaRPr sz="2250" dirty="0">
              <a:solidFill>
                <a:schemeClr val="tx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229;p29">
            <a:extLst>
              <a:ext uri="{FF2B5EF4-FFF2-40B4-BE49-F238E27FC236}">
                <a16:creationId xmlns:a16="http://schemas.microsoft.com/office/drawing/2014/main" id="{505E2582-2F48-CDB7-3723-88962D9AAFA2}"/>
              </a:ext>
            </a:extLst>
          </p:cNvPr>
          <p:cNvSpPr/>
          <p:nvPr/>
        </p:nvSpPr>
        <p:spPr>
          <a:xfrm>
            <a:off x="6500381" y="1121429"/>
            <a:ext cx="207738" cy="5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3000"/>
            </a:pPr>
            <a:r>
              <a:rPr lang="en" sz="2250" dirty="0"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rchivo ExtraBold"/>
                <a:ea typeface="Calibri"/>
                <a:cs typeface="Archivo ExtraBold"/>
                <a:sym typeface="Archivo ExtraBold"/>
              </a:rPr>
              <a:t>6</a:t>
            </a:r>
            <a:endParaRPr sz="2250" dirty="0">
              <a:solidFill>
                <a:schemeClr val="tx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229;p29">
            <a:extLst>
              <a:ext uri="{FF2B5EF4-FFF2-40B4-BE49-F238E27FC236}">
                <a16:creationId xmlns:a16="http://schemas.microsoft.com/office/drawing/2014/main" id="{CD9CA011-B679-3084-4A6A-53E6C9D94553}"/>
              </a:ext>
            </a:extLst>
          </p:cNvPr>
          <p:cNvSpPr/>
          <p:nvPr/>
        </p:nvSpPr>
        <p:spPr>
          <a:xfrm>
            <a:off x="6892051" y="2235395"/>
            <a:ext cx="189319" cy="5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3000"/>
            </a:pPr>
            <a:r>
              <a:rPr lang="en" sz="2250" dirty="0"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rchivo ExtraBold"/>
                <a:ea typeface="Calibri"/>
                <a:cs typeface="Archivo ExtraBold"/>
                <a:sym typeface="Archivo ExtraBold"/>
              </a:rPr>
              <a:t>5</a:t>
            </a:r>
            <a:endParaRPr sz="2250" dirty="0">
              <a:solidFill>
                <a:schemeClr val="tx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229;p29">
            <a:extLst>
              <a:ext uri="{FF2B5EF4-FFF2-40B4-BE49-F238E27FC236}">
                <a16:creationId xmlns:a16="http://schemas.microsoft.com/office/drawing/2014/main" id="{C8CD758B-DD95-4415-C67A-068C50DC3F3E}"/>
              </a:ext>
            </a:extLst>
          </p:cNvPr>
          <p:cNvSpPr/>
          <p:nvPr/>
        </p:nvSpPr>
        <p:spPr>
          <a:xfrm>
            <a:off x="6487319" y="3258055"/>
            <a:ext cx="207738" cy="5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3000"/>
            </a:pPr>
            <a:r>
              <a:rPr lang="en" sz="2250" dirty="0"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rchivo ExtraBold"/>
                <a:ea typeface="Calibri"/>
                <a:cs typeface="Archivo ExtraBold"/>
                <a:sym typeface="Archivo ExtraBold"/>
              </a:rPr>
              <a:t>4</a:t>
            </a:r>
            <a:endParaRPr sz="2250" dirty="0">
              <a:solidFill>
                <a:schemeClr val="tx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229;p29">
            <a:extLst>
              <a:ext uri="{FF2B5EF4-FFF2-40B4-BE49-F238E27FC236}">
                <a16:creationId xmlns:a16="http://schemas.microsoft.com/office/drawing/2014/main" id="{ABE2CCF3-5775-360A-ACF8-E5A263CA8E7B}"/>
              </a:ext>
            </a:extLst>
          </p:cNvPr>
          <p:cNvSpPr/>
          <p:nvPr/>
        </p:nvSpPr>
        <p:spPr>
          <a:xfrm>
            <a:off x="213175" y="1242059"/>
            <a:ext cx="2197247" cy="344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3000"/>
            </a:pPr>
            <a:r>
              <a:rPr lang="en-US" sz="1600" dirty="0">
                <a:gradFill>
                  <a:gsLst>
                    <a:gs pos="71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</a:gradFill>
                <a:latin typeface="Archivo ExtraBold"/>
                <a:ea typeface="Archivo ExtraBold"/>
                <a:cs typeface="Archivo ExtraBold"/>
                <a:sym typeface="Archivo ExtraBold"/>
              </a:rPr>
              <a:t>Vision &amp; Opportunity</a:t>
            </a:r>
            <a:endParaRPr lang="en" sz="1600" dirty="0">
              <a:gradFill>
                <a:gsLst>
                  <a:gs pos="71000">
                    <a:srgbClr val="79D65B"/>
                  </a:gs>
                  <a:gs pos="100000">
                    <a:srgbClr val="0A9CAB"/>
                  </a:gs>
                </a:gsLst>
                <a:lin ang="10800000" scaled="1"/>
              </a:gra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sp>
        <p:nvSpPr>
          <p:cNvPr id="193" name="Google Shape;229;p29">
            <a:extLst>
              <a:ext uri="{FF2B5EF4-FFF2-40B4-BE49-F238E27FC236}">
                <a16:creationId xmlns:a16="http://schemas.microsoft.com/office/drawing/2014/main" id="{513410CD-0626-EB77-3714-1B41AC101B04}"/>
              </a:ext>
            </a:extLst>
          </p:cNvPr>
          <p:cNvSpPr/>
          <p:nvPr/>
        </p:nvSpPr>
        <p:spPr>
          <a:xfrm>
            <a:off x="593370" y="2317756"/>
            <a:ext cx="1898844" cy="344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3000"/>
            </a:pPr>
            <a:r>
              <a:rPr lang="en-US" sz="1600" dirty="0">
                <a:gradFill>
                  <a:gsLst>
                    <a:gs pos="71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</a:gradFill>
                <a:latin typeface="Archivo ExtraBold"/>
                <a:ea typeface="Archivo ExtraBold"/>
                <a:cs typeface="Archivo ExtraBold"/>
                <a:sym typeface="Archivo ExtraBold"/>
              </a:rPr>
              <a:t>Team &amp; Edge</a:t>
            </a:r>
            <a:endParaRPr lang="en" sz="1600" dirty="0">
              <a:gradFill>
                <a:gsLst>
                  <a:gs pos="71000">
                    <a:srgbClr val="79D65B"/>
                  </a:gs>
                  <a:gs pos="100000">
                    <a:srgbClr val="0A9CAB"/>
                  </a:gs>
                </a:gsLst>
                <a:lin ang="10800000" scaled="1"/>
              </a:gra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sp>
        <p:nvSpPr>
          <p:cNvPr id="194" name="Google Shape;229;p29">
            <a:extLst>
              <a:ext uri="{FF2B5EF4-FFF2-40B4-BE49-F238E27FC236}">
                <a16:creationId xmlns:a16="http://schemas.microsoft.com/office/drawing/2014/main" id="{207EBD63-2DB5-5613-9880-179C52D41ECF}"/>
              </a:ext>
            </a:extLst>
          </p:cNvPr>
          <p:cNvSpPr/>
          <p:nvPr/>
        </p:nvSpPr>
        <p:spPr>
          <a:xfrm>
            <a:off x="74141" y="3280416"/>
            <a:ext cx="2567796" cy="344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3000"/>
            </a:pPr>
            <a:r>
              <a:rPr lang="en-US" sz="1600" dirty="0">
                <a:gradFill>
                  <a:gsLst>
                    <a:gs pos="71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</a:gradFill>
                <a:latin typeface="Archivo ExtraBold"/>
                <a:ea typeface="Archivo ExtraBold"/>
                <a:cs typeface="Archivo ExtraBold"/>
                <a:sym typeface="Archivo ExtraBold"/>
              </a:rPr>
              <a:t>Product &amp; Engineering</a:t>
            </a:r>
            <a:endParaRPr lang="en" sz="1600" dirty="0">
              <a:gradFill>
                <a:gsLst>
                  <a:gs pos="71000">
                    <a:srgbClr val="79D65B"/>
                  </a:gs>
                  <a:gs pos="100000">
                    <a:srgbClr val="0A9CAB"/>
                  </a:gs>
                </a:gsLst>
                <a:lin ang="10800000" scaled="1"/>
              </a:gra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sp>
        <p:nvSpPr>
          <p:cNvPr id="195" name="Google Shape;229;p29">
            <a:extLst>
              <a:ext uri="{FF2B5EF4-FFF2-40B4-BE49-F238E27FC236}">
                <a16:creationId xmlns:a16="http://schemas.microsoft.com/office/drawing/2014/main" id="{379E2351-440C-B95C-48A0-7FF994E87C5E}"/>
              </a:ext>
            </a:extLst>
          </p:cNvPr>
          <p:cNvSpPr/>
          <p:nvPr/>
        </p:nvSpPr>
        <p:spPr>
          <a:xfrm>
            <a:off x="6782395" y="3309429"/>
            <a:ext cx="1963915" cy="344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3000"/>
            </a:pPr>
            <a:r>
              <a:rPr lang="en-US" sz="1600" dirty="0">
                <a:gradFill>
                  <a:gsLst>
                    <a:gs pos="71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</a:gradFill>
                <a:latin typeface="Archivo ExtraBold"/>
                <a:ea typeface="Archivo ExtraBold"/>
                <a:cs typeface="Archivo ExtraBold"/>
                <a:sym typeface="Archivo ExtraBold"/>
              </a:rPr>
              <a:t>Business Model &amp; Monetization</a:t>
            </a:r>
            <a:endParaRPr lang="en" sz="1600" dirty="0">
              <a:gradFill>
                <a:gsLst>
                  <a:gs pos="71000">
                    <a:srgbClr val="79D65B"/>
                  </a:gs>
                  <a:gs pos="100000">
                    <a:srgbClr val="0A9CAB"/>
                  </a:gs>
                </a:gsLst>
                <a:lin ang="10800000" scaled="1"/>
              </a:gra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sp>
        <p:nvSpPr>
          <p:cNvPr id="196" name="Google Shape;229;p29">
            <a:extLst>
              <a:ext uri="{FF2B5EF4-FFF2-40B4-BE49-F238E27FC236}">
                <a16:creationId xmlns:a16="http://schemas.microsoft.com/office/drawing/2014/main" id="{4A6DEAEF-172E-5C61-6D5D-6B549F442F08}"/>
              </a:ext>
            </a:extLst>
          </p:cNvPr>
          <p:cNvSpPr/>
          <p:nvPr/>
        </p:nvSpPr>
        <p:spPr>
          <a:xfrm>
            <a:off x="7146408" y="2285477"/>
            <a:ext cx="1771716" cy="344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3000"/>
            </a:pPr>
            <a:r>
              <a:rPr lang="en-US" sz="1600" dirty="0">
                <a:gradFill>
                  <a:gsLst>
                    <a:gs pos="71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</a:gradFill>
                <a:latin typeface="Archivo ExtraBold"/>
                <a:ea typeface="Archivo ExtraBold"/>
                <a:cs typeface="Archivo ExtraBold"/>
                <a:sym typeface="Archivo ExtraBold"/>
              </a:rPr>
              <a:t>Roadmap &amp; Risk</a:t>
            </a:r>
            <a:endParaRPr lang="en" sz="1600" dirty="0">
              <a:gradFill>
                <a:gsLst>
                  <a:gs pos="71000">
                    <a:srgbClr val="79D65B"/>
                  </a:gs>
                  <a:gs pos="100000">
                    <a:srgbClr val="0A9CAB"/>
                  </a:gs>
                </a:gsLst>
                <a:lin ang="10800000" scaled="1"/>
              </a:gra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sp>
        <p:nvSpPr>
          <p:cNvPr id="197" name="Google Shape;229;p29">
            <a:extLst>
              <a:ext uri="{FF2B5EF4-FFF2-40B4-BE49-F238E27FC236}">
                <a16:creationId xmlns:a16="http://schemas.microsoft.com/office/drawing/2014/main" id="{211250D4-9398-76B6-9139-DD9E899B2AA7}"/>
              </a:ext>
            </a:extLst>
          </p:cNvPr>
          <p:cNvSpPr/>
          <p:nvPr/>
        </p:nvSpPr>
        <p:spPr>
          <a:xfrm>
            <a:off x="6799650" y="1175672"/>
            <a:ext cx="2102177" cy="344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3000"/>
            </a:pPr>
            <a:r>
              <a:rPr lang="en-US" sz="1600" dirty="0">
                <a:gradFill>
                  <a:gsLst>
                    <a:gs pos="71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</a:gradFill>
                <a:latin typeface="Archivo ExtraBold"/>
                <a:ea typeface="Archivo ExtraBold"/>
                <a:cs typeface="Archivo ExtraBold"/>
                <a:sym typeface="Archivo ExtraBold"/>
              </a:rPr>
              <a:t>Ask &amp; Call to Action</a:t>
            </a:r>
            <a:endParaRPr lang="en" sz="1600" dirty="0">
              <a:gradFill>
                <a:gsLst>
                  <a:gs pos="71000">
                    <a:srgbClr val="79D65B"/>
                  </a:gs>
                  <a:gs pos="100000">
                    <a:srgbClr val="0A9CAB"/>
                  </a:gs>
                </a:gsLst>
                <a:lin ang="10800000" scaled="1"/>
              </a:gra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sp>
        <p:nvSpPr>
          <p:cNvPr id="198" name="Google Shape;233;p29">
            <a:extLst>
              <a:ext uri="{FF2B5EF4-FFF2-40B4-BE49-F238E27FC236}">
                <a16:creationId xmlns:a16="http://schemas.microsoft.com/office/drawing/2014/main" id="{4D848504-F72C-F483-3BEE-B1DD0D781FE8}"/>
              </a:ext>
            </a:extLst>
          </p:cNvPr>
          <p:cNvSpPr/>
          <p:nvPr/>
        </p:nvSpPr>
        <p:spPr>
          <a:xfrm>
            <a:off x="795657" y="1527665"/>
            <a:ext cx="1513645" cy="81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buClr>
                <a:srgbClr val="BCB3FF"/>
              </a:buClr>
              <a:buSzPts val="1300"/>
            </a:pPr>
            <a:r>
              <a:rPr lang="en-US" sz="1200" dirty="0">
                <a:solidFill>
                  <a:schemeClr val="tx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One-Liner</a:t>
            </a:r>
          </a:p>
          <a:p>
            <a:pPr algn="r">
              <a:buClr>
                <a:srgbClr val="BCB3FF"/>
              </a:buClr>
              <a:buSzPts val="1300"/>
            </a:pPr>
            <a:r>
              <a:rPr lang="en-US" sz="1200" dirty="0">
                <a:solidFill>
                  <a:schemeClr val="tx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Problem &amp; Vision </a:t>
            </a:r>
          </a:p>
          <a:p>
            <a:pPr algn="r">
              <a:buClr>
                <a:srgbClr val="BCB3FF"/>
              </a:buClr>
              <a:buSzPts val="1300"/>
            </a:pPr>
            <a:r>
              <a:rPr lang="en-US" sz="1200" dirty="0">
                <a:solidFill>
                  <a:schemeClr val="tx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Market Opportunity </a:t>
            </a:r>
          </a:p>
          <a:p>
            <a:pPr algn="r">
              <a:buClr>
                <a:srgbClr val="BCB3FF"/>
              </a:buClr>
              <a:buSzPts val="1300"/>
            </a:pPr>
            <a:r>
              <a:rPr lang="en-US" sz="1200" dirty="0">
                <a:solidFill>
                  <a:schemeClr val="tx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GTM &amp; Why Now?</a:t>
            </a:r>
            <a:endParaRPr sz="12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33;p29">
            <a:extLst>
              <a:ext uri="{FF2B5EF4-FFF2-40B4-BE49-F238E27FC236}">
                <a16:creationId xmlns:a16="http://schemas.microsoft.com/office/drawing/2014/main" id="{50E1BD2A-24C5-5D32-E257-661ED8EEC63C}"/>
              </a:ext>
            </a:extLst>
          </p:cNvPr>
          <p:cNvSpPr/>
          <p:nvPr/>
        </p:nvSpPr>
        <p:spPr>
          <a:xfrm>
            <a:off x="82486" y="2589083"/>
            <a:ext cx="1860045" cy="81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buClr>
                <a:srgbClr val="BCB3FF"/>
              </a:buClr>
              <a:buSzPts val="1300"/>
            </a:pPr>
            <a:r>
              <a:rPr lang="en-US" sz="1200" dirty="0">
                <a:solidFill>
                  <a:schemeClr val="tx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Team</a:t>
            </a:r>
          </a:p>
          <a:p>
            <a:pPr algn="r">
              <a:buClr>
                <a:srgbClr val="BCB3FF"/>
              </a:buClr>
              <a:buSzPts val="1300"/>
            </a:pPr>
            <a:r>
              <a:rPr lang="en-US" sz="1200" dirty="0">
                <a:solidFill>
                  <a:schemeClr val="tx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Competitors</a:t>
            </a:r>
            <a:endParaRPr lang="ro-RO" sz="1200" dirty="0">
              <a:solidFill>
                <a:schemeClr val="tx1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  <a:p>
            <a:pPr algn="r">
              <a:buClr>
                <a:srgbClr val="BCB3FF"/>
              </a:buClr>
              <a:buSzPts val="1300"/>
            </a:pPr>
            <a:r>
              <a:rPr lang="ro-RO" sz="1200" dirty="0" err="1">
                <a:solidFill>
                  <a:schemeClr val="tx1"/>
                </a:solidFill>
                <a:latin typeface="Archivo SemiBold"/>
                <a:ea typeface="Calibri"/>
                <a:cs typeface="Archivo SemiBold"/>
                <a:sym typeface="Archivo SemiBold"/>
              </a:rPr>
              <a:t>Traction</a:t>
            </a:r>
            <a:endParaRPr lang="en-US" sz="12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33;p29">
            <a:extLst>
              <a:ext uri="{FF2B5EF4-FFF2-40B4-BE49-F238E27FC236}">
                <a16:creationId xmlns:a16="http://schemas.microsoft.com/office/drawing/2014/main" id="{BD7E727C-0365-C8A8-6A79-3C7C8ED89459}"/>
              </a:ext>
            </a:extLst>
          </p:cNvPr>
          <p:cNvSpPr/>
          <p:nvPr/>
        </p:nvSpPr>
        <p:spPr>
          <a:xfrm>
            <a:off x="58584" y="3556376"/>
            <a:ext cx="2297338" cy="81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buClr>
                <a:srgbClr val="BCB3FF"/>
              </a:buClr>
              <a:buSzPts val="1300"/>
            </a:pPr>
            <a:r>
              <a:rPr lang="en-US" sz="1200" dirty="0">
                <a:solidFill>
                  <a:schemeClr val="tx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Hackathon Engineering Sprint</a:t>
            </a:r>
          </a:p>
          <a:p>
            <a:pPr algn="r">
              <a:buClr>
                <a:srgbClr val="BCB3FF"/>
              </a:buClr>
              <a:buSzPts val="1300"/>
            </a:pPr>
            <a:r>
              <a:rPr lang="en-US" sz="1200" dirty="0">
                <a:solidFill>
                  <a:schemeClr val="tx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Demo Architecture </a:t>
            </a:r>
          </a:p>
          <a:p>
            <a:pPr algn="r">
              <a:buClr>
                <a:srgbClr val="BCB3FF"/>
              </a:buClr>
              <a:buSzPts val="1300"/>
            </a:pPr>
            <a:r>
              <a:rPr lang="en-US" sz="1200" dirty="0">
                <a:solidFill>
                  <a:schemeClr val="tx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Live Demo</a:t>
            </a:r>
            <a:endParaRPr lang="en-US" sz="12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33;p29">
            <a:extLst>
              <a:ext uri="{FF2B5EF4-FFF2-40B4-BE49-F238E27FC236}">
                <a16:creationId xmlns:a16="http://schemas.microsoft.com/office/drawing/2014/main" id="{B3D0E43C-8258-BFFE-FDBA-5605CC75EC8B}"/>
              </a:ext>
            </a:extLst>
          </p:cNvPr>
          <p:cNvSpPr/>
          <p:nvPr/>
        </p:nvSpPr>
        <p:spPr>
          <a:xfrm>
            <a:off x="6782395" y="3805491"/>
            <a:ext cx="2297338" cy="81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BCB3FF"/>
              </a:buClr>
              <a:buSzPts val="1300"/>
            </a:pPr>
            <a:r>
              <a:rPr lang="en-US" sz="1200" dirty="0">
                <a:solidFill>
                  <a:schemeClr val="tx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Revenue</a:t>
            </a:r>
          </a:p>
          <a:p>
            <a:pPr>
              <a:buClr>
                <a:srgbClr val="BCB3FF"/>
              </a:buClr>
              <a:buSzPts val="1300"/>
            </a:pPr>
            <a:r>
              <a:rPr lang="en-US" sz="1200" dirty="0">
                <a:solidFill>
                  <a:schemeClr val="tx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Terms</a:t>
            </a:r>
          </a:p>
          <a:p>
            <a:pPr>
              <a:buClr>
                <a:srgbClr val="BCB3FF"/>
              </a:buClr>
              <a:buSzPts val="1300"/>
            </a:pPr>
            <a:r>
              <a:rPr lang="en-US" sz="1200" dirty="0">
                <a:solidFill>
                  <a:schemeClr val="tx1"/>
                </a:solidFill>
                <a:latin typeface="Archivo SemiBold"/>
                <a:ea typeface="Calibri"/>
                <a:cs typeface="Archivo SemiBold"/>
                <a:sym typeface="Archivo SemiBold"/>
              </a:rPr>
              <a:t>Impact</a:t>
            </a:r>
            <a:endParaRPr lang="en-US" sz="12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33;p29">
            <a:extLst>
              <a:ext uri="{FF2B5EF4-FFF2-40B4-BE49-F238E27FC236}">
                <a16:creationId xmlns:a16="http://schemas.microsoft.com/office/drawing/2014/main" id="{2C99370F-CB17-1A9B-7F11-9C5ADB866009}"/>
              </a:ext>
            </a:extLst>
          </p:cNvPr>
          <p:cNvSpPr/>
          <p:nvPr/>
        </p:nvSpPr>
        <p:spPr>
          <a:xfrm>
            <a:off x="7153476" y="2541654"/>
            <a:ext cx="2297338" cy="81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BCB3FF"/>
              </a:buClr>
              <a:buSzPts val="1300"/>
            </a:pPr>
            <a:r>
              <a:rPr lang="en-US" sz="1200" dirty="0">
                <a:solidFill>
                  <a:schemeClr val="tx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Roadmap </a:t>
            </a:r>
          </a:p>
          <a:p>
            <a:pPr>
              <a:buClr>
                <a:srgbClr val="BCB3FF"/>
              </a:buClr>
              <a:buSzPts val="1300"/>
            </a:pPr>
            <a:r>
              <a:rPr lang="en-US" sz="1200" dirty="0">
                <a:solidFill>
                  <a:schemeClr val="tx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Risks &amp; Mitigation</a:t>
            </a:r>
            <a:endParaRPr lang="en-US" sz="12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33;p29">
            <a:extLst>
              <a:ext uri="{FF2B5EF4-FFF2-40B4-BE49-F238E27FC236}">
                <a16:creationId xmlns:a16="http://schemas.microsoft.com/office/drawing/2014/main" id="{3B34133F-F4D0-E8E1-3BFD-6D2E256E5587}"/>
              </a:ext>
            </a:extLst>
          </p:cNvPr>
          <p:cNvSpPr/>
          <p:nvPr/>
        </p:nvSpPr>
        <p:spPr>
          <a:xfrm>
            <a:off x="6823241" y="1440028"/>
            <a:ext cx="2297338" cy="81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BCB3FF"/>
              </a:buClr>
              <a:buSzPts val="1300"/>
            </a:pPr>
            <a:r>
              <a:rPr lang="en-US" sz="1200" dirty="0">
                <a:solidFill>
                  <a:schemeClr val="tx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Next Steps</a:t>
            </a:r>
          </a:p>
          <a:p>
            <a:pPr>
              <a:buClr>
                <a:srgbClr val="BCB3FF"/>
              </a:buClr>
              <a:buSzPts val="1300"/>
            </a:pPr>
            <a:r>
              <a:rPr lang="en-US" sz="1200" dirty="0">
                <a:solidFill>
                  <a:schemeClr val="tx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Future Collaboration</a:t>
            </a:r>
          </a:p>
          <a:p>
            <a:pPr>
              <a:buClr>
                <a:srgbClr val="BCB3FF"/>
              </a:buClr>
              <a:buSzPts val="1300"/>
            </a:pPr>
            <a:r>
              <a:rPr lang="en-US" sz="1200" dirty="0">
                <a:solidFill>
                  <a:schemeClr val="tx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Contact Us</a:t>
            </a:r>
            <a:endParaRPr lang="en-US" sz="12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Picture 20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7227338-833F-2485-0E43-99DF9B4829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5621" y="794494"/>
            <a:ext cx="360923" cy="360923"/>
          </a:xfrm>
          <a:prstGeom prst="rect">
            <a:avLst/>
          </a:prstGeom>
        </p:spPr>
      </p:pic>
      <p:pic>
        <p:nvPicPr>
          <p:cNvPr id="211" name="Picture 21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02D2657-6C41-74E9-4D4C-19AB07089C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5614" y="987397"/>
            <a:ext cx="382629" cy="382629"/>
          </a:xfrm>
          <a:prstGeom prst="rect">
            <a:avLst/>
          </a:prstGeom>
        </p:spPr>
      </p:pic>
      <p:pic>
        <p:nvPicPr>
          <p:cNvPr id="213" name="Picture 21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EA39B90-87C2-EC61-C031-0CD65520DD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1086" y="2185470"/>
            <a:ext cx="382630" cy="382630"/>
          </a:xfrm>
          <a:prstGeom prst="rect">
            <a:avLst/>
          </a:prstGeom>
        </p:spPr>
      </p:pic>
      <p:pic>
        <p:nvPicPr>
          <p:cNvPr id="215" name="Picture 21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C81F0C5-6921-5098-F7B4-4917F27A73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72958" y="3236505"/>
            <a:ext cx="449328" cy="449328"/>
          </a:xfrm>
          <a:prstGeom prst="rect">
            <a:avLst/>
          </a:prstGeom>
        </p:spPr>
      </p:pic>
      <p:pic>
        <p:nvPicPr>
          <p:cNvPr id="217" name="Picture 21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0DF67627-B74D-9E5D-C839-96BE4EAC8A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16386" y="3179205"/>
            <a:ext cx="424877" cy="424877"/>
          </a:xfrm>
          <a:prstGeom prst="rect">
            <a:avLst/>
          </a:prstGeom>
        </p:spPr>
      </p:pic>
      <p:pic>
        <p:nvPicPr>
          <p:cNvPr id="219" name="Picture 21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52D8BB9-F60B-C2B5-9181-113045065B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18266" y="2006710"/>
            <a:ext cx="467384" cy="467384"/>
          </a:xfrm>
          <a:prstGeom prst="rect">
            <a:avLst/>
          </a:prstGeom>
        </p:spPr>
      </p:pic>
      <p:pic>
        <p:nvPicPr>
          <p:cNvPr id="221" name="Picture 220" descr="A green and blue planet&#10;&#10;AI-generated content may be incorrect.">
            <a:extLst>
              <a:ext uri="{FF2B5EF4-FFF2-40B4-BE49-F238E27FC236}">
                <a16:creationId xmlns:a16="http://schemas.microsoft.com/office/drawing/2014/main" id="{0581011F-0444-864B-C238-727884599C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13702" y="-3323612"/>
            <a:ext cx="435631" cy="43563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DB523B7-E346-6545-3AFB-09DEC4A887DE}"/>
              </a:ext>
            </a:extLst>
          </p:cNvPr>
          <p:cNvSpPr/>
          <p:nvPr/>
        </p:nvSpPr>
        <p:spPr>
          <a:xfrm>
            <a:off x="-37724" y="4575611"/>
            <a:ext cx="9182608" cy="608674"/>
          </a:xfrm>
          <a:prstGeom prst="rect">
            <a:avLst/>
          </a:prstGeom>
          <a:solidFill>
            <a:srgbClr val="EAEAE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Google Shape;265;p29">
            <a:extLst>
              <a:ext uri="{FF2B5EF4-FFF2-40B4-BE49-F238E27FC236}">
                <a16:creationId xmlns:a16="http://schemas.microsoft.com/office/drawing/2014/main" id="{58437F0E-AB87-F4EC-48BE-D234A85BD3E6}"/>
              </a:ext>
            </a:extLst>
          </p:cNvPr>
          <p:cNvSpPr/>
          <p:nvPr/>
        </p:nvSpPr>
        <p:spPr>
          <a:xfrm>
            <a:off x="4147172" y="4717881"/>
            <a:ext cx="1016429" cy="256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chivo SemiBold"/>
              <a:buNone/>
            </a:pPr>
            <a:r>
              <a:rPr lang="en-US" sz="1600" b="0" i="0" u="none" strike="noStrike" cap="none" dirty="0" err="1">
                <a:gradFill flip="none" rotWithShape="1">
                  <a:gsLst>
                    <a:gs pos="23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  <a:tileRect/>
                </a:gra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  <a:sym typeface="Calibri"/>
              </a:rPr>
              <a:t>GreenGait</a:t>
            </a:r>
            <a:endParaRPr sz="1600" b="0" i="0" u="none" strike="noStrike" cap="none" dirty="0">
              <a:gradFill flip="none" rotWithShape="1">
                <a:gsLst>
                  <a:gs pos="23000">
                    <a:srgbClr val="79D65B"/>
                  </a:gs>
                  <a:gs pos="100000">
                    <a:srgbClr val="0A9CAB"/>
                  </a:gs>
                </a:gsLst>
                <a:lin ang="10800000" scaled="1"/>
                <a:tileRect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Picture 11" descr="A hexagon with white text&#10;&#10;AI-generated content may be incorrect.">
            <a:extLst>
              <a:ext uri="{FF2B5EF4-FFF2-40B4-BE49-F238E27FC236}">
                <a16:creationId xmlns:a16="http://schemas.microsoft.com/office/drawing/2014/main" id="{BDB31C62-CADE-42B9-9EF5-60FFAD4EA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632" y="4643840"/>
            <a:ext cx="382629" cy="38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0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Shape 199">
          <a:extLst>
            <a:ext uri="{FF2B5EF4-FFF2-40B4-BE49-F238E27FC236}">
              <a16:creationId xmlns:a16="http://schemas.microsoft.com/office/drawing/2014/main" id="{80067080-3682-DBD7-9CE7-827C078AD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Video 12" title="Bird's Eye View Of People Walking">
            <a:hlinkClick r:id="" action="ppaction://media"/>
            <a:extLst>
              <a:ext uri="{FF2B5EF4-FFF2-40B4-BE49-F238E27FC236}">
                <a16:creationId xmlns:a16="http://schemas.microsoft.com/office/drawing/2014/main" id="{A723A4D2-C728-2D99-78C1-708389D500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"/>
            <a:ext cx="9144000" cy="5143501"/>
          </a:xfrm>
          <a:prstGeom prst="rect">
            <a:avLst/>
          </a:prstGeom>
        </p:spPr>
      </p:pic>
      <p:sp>
        <p:nvSpPr>
          <p:cNvPr id="203" name="Google Shape;203;p28">
            <a:extLst>
              <a:ext uri="{FF2B5EF4-FFF2-40B4-BE49-F238E27FC236}">
                <a16:creationId xmlns:a16="http://schemas.microsoft.com/office/drawing/2014/main" id="{B2913868-1E06-BDFB-75B2-A27C2C7F5500}"/>
              </a:ext>
            </a:extLst>
          </p:cNvPr>
          <p:cNvSpPr/>
          <p:nvPr/>
        </p:nvSpPr>
        <p:spPr>
          <a:xfrm>
            <a:off x="1930600" y="1129309"/>
            <a:ext cx="5286375" cy="185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46897A2-670C-F09E-DBB8-4A4920A596EA}"/>
              </a:ext>
            </a:extLst>
          </p:cNvPr>
          <p:cNvSpPr/>
          <p:nvPr/>
        </p:nvSpPr>
        <p:spPr>
          <a:xfrm>
            <a:off x="-37724" y="4575611"/>
            <a:ext cx="9182608" cy="608674"/>
          </a:xfrm>
          <a:prstGeom prst="rect">
            <a:avLst/>
          </a:prstGeom>
          <a:solidFill>
            <a:srgbClr val="EAEAE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Google Shape;265;p29">
            <a:extLst>
              <a:ext uri="{FF2B5EF4-FFF2-40B4-BE49-F238E27FC236}">
                <a16:creationId xmlns:a16="http://schemas.microsoft.com/office/drawing/2014/main" id="{4A2EA944-368C-3DA5-3527-A102FFD9D59E}"/>
              </a:ext>
            </a:extLst>
          </p:cNvPr>
          <p:cNvSpPr/>
          <p:nvPr/>
        </p:nvSpPr>
        <p:spPr>
          <a:xfrm>
            <a:off x="4147172" y="4717881"/>
            <a:ext cx="1016429" cy="256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chivo SemiBold"/>
              <a:buNone/>
            </a:pPr>
            <a:r>
              <a:rPr lang="en-US" sz="1600" b="0" i="0" u="none" strike="noStrike" cap="none" dirty="0" err="1">
                <a:gradFill flip="none" rotWithShape="1">
                  <a:gsLst>
                    <a:gs pos="23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  <a:tileRect/>
                </a:gra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  <a:sym typeface="Calibri"/>
              </a:rPr>
              <a:t>GreenGait</a:t>
            </a:r>
            <a:endParaRPr sz="1600" b="0" i="0" u="none" strike="noStrike" cap="none" dirty="0">
              <a:gradFill flip="none" rotWithShape="1">
                <a:gsLst>
                  <a:gs pos="23000">
                    <a:srgbClr val="79D65B"/>
                  </a:gs>
                  <a:gs pos="100000">
                    <a:srgbClr val="0A9CAB"/>
                  </a:gs>
                </a:gsLst>
                <a:lin ang="10800000" scaled="1"/>
                <a:tileRect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" name="Picture 48" descr="A hexagon with white text&#10;&#10;AI-generated content may be incorrect.">
            <a:extLst>
              <a:ext uri="{FF2B5EF4-FFF2-40B4-BE49-F238E27FC236}">
                <a16:creationId xmlns:a16="http://schemas.microsoft.com/office/drawing/2014/main" id="{27A05603-8177-499E-EF4D-39A384919B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632" y="4643840"/>
            <a:ext cx="382629" cy="382629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6C44E90-FB36-2228-1601-D29C0424E8AD}"/>
              </a:ext>
            </a:extLst>
          </p:cNvPr>
          <p:cNvSpPr/>
          <p:nvPr/>
        </p:nvSpPr>
        <p:spPr>
          <a:xfrm rot="6349471">
            <a:off x="7939945" y="-744732"/>
            <a:ext cx="2027886" cy="2256368"/>
          </a:xfrm>
          <a:custGeom>
            <a:avLst/>
            <a:gdLst>
              <a:gd name="connsiteX0" fmla="*/ 1401219 w 2703848"/>
              <a:gd name="connsiteY0" fmla="*/ 0 h 3008491"/>
              <a:gd name="connsiteX1" fmla="*/ 1496286 w 2703848"/>
              <a:gd name="connsiteY1" fmla="*/ 14509 h 3008491"/>
              <a:gd name="connsiteX2" fmla="*/ 2703848 w 2703848"/>
              <a:gd name="connsiteY2" fmla="*/ 1496137 h 3008491"/>
              <a:gd name="connsiteX3" fmla="*/ 2635856 w 2703848"/>
              <a:gd name="connsiteY3" fmla="*/ 1945865 h 3008491"/>
              <a:gd name="connsiteX4" fmla="*/ 2592975 w 2703848"/>
              <a:gd name="connsiteY4" fmla="*/ 2063025 h 3008491"/>
              <a:gd name="connsiteX5" fmla="*/ 2585000 w 2703848"/>
              <a:gd name="connsiteY5" fmla="*/ 2084813 h 3008491"/>
              <a:gd name="connsiteX6" fmla="*/ 1780170 w 2703848"/>
              <a:gd name="connsiteY6" fmla="*/ 2889643 h 3008491"/>
              <a:gd name="connsiteX7" fmla="*/ 1695568 w 2703848"/>
              <a:gd name="connsiteY7" fmla="*/ 2920608 h 3008491"/>
              <a:gd name="connsiteX8" fmla="*/ 1641222 w 2703848"/>
              <a:gd name="connsiteY8" fmla="*/ 2940499 h 3008491"/>
              <a:gd name="connsiteX9" fmla="*/ 1191494 w 2703848"/>
              <a:gd name="connsiteY9" fmla="*/ 3008491 h 3008491"/>
              <a:gd name="connsiteX10" fmla="*/ 741766 w 2703848"/>
              <a:gd name="connsiteY10" fmla="*/ 2940499 h 3008491"/>
              <a:gd name="connsiteX11" fmla="*/ 710448 w 2703848"/>
              <a:gd name="connsiteY11" fmla="*/ 2929037 h 3008491"/>
              <a:gd name="connsiteX12" fmla="*/ 602818 w 2703848"/>
              <a:gd name="connsiteY12" fmla="*/ 2889643 h 3008491"/>
              <a:gd name="connsiteX13" fmla="*/ 229496 w 2703848"/>
              <a:gd name="connsiteY13" fmla="*/ 2663143 h 3008491"/>
              <a:gd name="connsiteX14" fmla="*/ 209725 w 2703848"/>
              <a:gd name="connsiteY14" fmla="*/ 2645174 h 3008491"/>
              <a:gd name="connsiteX15" fmla="*/ 122098 w 2703848"/>
              <a:gd name="connsiteY15" fmla="*/ 2565533 h 3008491"/>
              <a:gd name="connsiteX16" fmla="*/ 24488 w 2703848"/>
              <a:gd name="connsiteY16" fmla="*/ 2458135 h 3008491"/>
              <a:gd name="connsiteX17" fmla="*/ 0 w 2703848"/>
              <a:gd name="connsiteY17" fmla="*/ 2425387 h 3008491"/>
              <a:gd name="connsiteX18" fmla="*/ 55096 w 2703848"/>
              <a:gd name="connsiteY18" fmla="*/ 2433796 h 3008491"/>
              <a:gd name="connsiteX19" fmla="*/ 209725 w 2703848"/>
              <a:gd name="connsiteY19" fmla="*/ 2441604 h 3008491"/>
              <a:gd name="connsiteX20" fmla="*/ 364354 w 2703848"/>
              <a:gd name="connsiteY20" fmla="*/ 2433796 h 3008491"/>
              <a:gd name="connsiteX21" fmla="*/ 419449 w 2703848"/>
              <a:gd name="connsiteY21" fmla="*/ 2425387 h 3008491"/>
              <a:gd name="connsiteX22" fmla="*/ 514517 w 2703848"/>
              <a:gd name="connsiteY22" fmla="*/ 2410878 h 3008491"/>
              <a:gd name="connsiteX23" fmla="*/ 659453 w 2703848"/>
              <a:gd name="connsiteY23" fmla="*/ 2373612 h 3008491"/>
              <a:gd name="connsiteX24" fmla="*/ 713940 w 2703848"/>
              <a:gd name="connsiteY24" fmla="*/ 2353669 h 3008491"/>
              <a:gd name="connsiteX25" fmla="*/ 798401 w 2703848"/>
              <a:gd name="connsiteY25" fmla="*/ 2322756 h 3008491"/>
              <a:gd name="connsiteX26" fmla="*/ 1171723 w 2703848"/>
              <a:gd name="connsiteY26" fmla="*/ 2096256 h 3008491"/>
              <a:gd name="connsiteX27" fmla="*/ 1207747 w 2703848"/>
              <a:gd name="connsiteY27" fmla="*/ 2063516 h 3008491"/>
              <a:gd name="connsiteX28" fmla="*/ 1279121 w 2703848"/>
              <a:gd name="connsiteY28" fmla="*/ 1998646 h 3008491"/>
              <a:gd name="connsiteX29" fmla="*/ 1691353 w 2703848"/>
              <a:gd name="connsiteY29" fmla="*/ 1234042 h 3008491"/>
              <a:gd name="connsiteX30" fmla="*/ 1695710 w 2703848"/>
              <a:gd name="connsiteY30" fmla="*/ 1205494 h 3008491"/>
              <a:gd name="connsiteX31" fmla="*/ 1714271 w 2703848"/>
              <a:gd name="connsiteY31" fmla="*/ 1083879 h 3008491"/>
              <a:gd name="connsiteX32" fmla="*/ 1722079 w 2703848"/>
              <a:gd name="connsiteY32" fmla="*/ 929250 h 3008491"/>
              <a:gd name="connsiteX33" fmla="*/ 1463793 w 2703848"/>
              <a:gd name="connsiteY33" fmla="*/ 83679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3848" h="3008491">
                <a:moveTo>
                  <a:pt x="1401219" y="0"/>
                </a:moveTo>
                <a:lnTo>
                  <a:pt x="1496286" y="14509"/>
                </a:lnTo>
                <a:cubicBezTo>
                  <a:pt x="2185440" y="155530"/>
                  <a:pt x="2703848" y="765293"/>
                  <a:pt x="2703848" y="1496137"/>
                </a:cubicBezTo>
                <a:cubicBezTo>
                  <a:pt x="2703848" y="1652747"/>
                  <a:pt x="2680044" y="1803796"/>
                  <a:pt x="2635856" y="1945865"/>
                </a:cubicBezTo>
                <a:lnTo>
                  <a:pt x="2592975" y="2063025"/>
                </a:lnTo>
                <a:lnTo>
                  <a:pt x="2585000" y="2084813"/>
                </a:lnTo>
                <a:cubicBezTo>
                  <a:pt x="2431941" y="2446685"/>
                  <a:pt x="2142041" y="2736584"/>
                  <a:pt x="1780170" y="2889643"/>
                </a:cubicBezTo>
                <a:lnTo>
                  <a:pt x="1695568" y="2920608"/>
                </a:lnTo>
                <a:lnTo>
                  <a:pt x="1641222" y="2940499"/>
                </a:lnTo>
                <a:cubicBezTo>
                  <a:pt x="1499153" y="2984687"/>
                  <a:pt x="1348104" y="3008491"/>
                  <a:pt x="1191494" y="3008491"/>
                </a:cubicBezTo>
                <a:cubicBezTo>
                  <a:pt x="1034885" y="3008491"/>
                  <a:pt x="883835" y="2984687"/>
                  <a:pt x="741766" y="2940499"/>
                </a:cubicBezTo>
                <a:lnTo>
                  <a:pt x="710448" y="2929037"/>
                </a:lnTo>
                <a:lnTo>
                  <a:pt x="602818" y="2889643"/>
                </a:lnTo>
                <a:cubicBezTo>
                  <a:pt x="467116" y="2832246"/>
                  <a:pt x="341536" y="2755606"/>
                  <a:pt x="229496" y="2663143"/>
                </a:cubicBezTo>
                <a:lnTo>
                  <a:pt x="209725" y="2645174"/>
                </a:lnTo>
                <a:lnTo>
                  <a:pt x="122098" y="2565533"/>
                </a:lnTo>
                <a:cubicBezTo>
                  <a:pt x="87888" y="2531323"/>
                  <a:pt x="55309" y="2495481"/>
                  <a:pt x="24488" y="2458135"/>
                </a:cubicBezTo>
                <a:lnTo>
                  <a:pt x="0" y="2425387"/>
                </a:lnTo>
                <a:lnTo>
                  <a:pt x="55096" y="2433796"/>
                </a:lnTo>
                <a:cubicBezTo>
                  <a:pt x="105937" y="2438959"/>
                  <a:pt x="157522" y="2441604"/>
                  <a:pt x="209725" y="2441604"/>
                </a:cubicBezTo>
                <a:cubicBezTo>
                  <a:pt x="261928" y="2441604"/>
                  <a:pt x="313514" y="2438959"/>
                  <a:pt x="364354" y="2433796"/>
                </a:cubicBezTo>
                <a:lnTo>
                  <a:pt x="419449" y="2425387"/>
                </a:lnTo>
                <a:lnTo>
                  <a:pt x="514517" y="2410878"/>
                </a:lnTo>
                <a:cubicBezTo>
                  <a:pt x="563743" y="2400806"/>
                  <a:pt x="612097" y="2388341"/>
                  <a:pt x="659453" y="2373612"/>
                </a:cubicBezTo>
                <a:lnTo>
                  <a:pt x="713940" y="2353669"/>
                </a:lnTo>
                <a:lnTo>
                  <a:pt x="798401" y="2322756"/>
                </a:lnTo>
                <a:cubicBezTo>
                  <a:pt x="934103" y="2265359"/>
                  <a:pt x="1059684" y="2188719"/>
                  <a:pt x="1171723" y="2096256"/>
                </a:cubicBezTo>
                <a:lnTo>
                  <a:pt x="1207747" y="2063516"/>
                </a:lnTo>
                <a:lnTo>
                  <a:pt x="1279121" y="1998646"/>
                </a:lnTo>
                <a:cubicBezTo>
                  <a:pt x="1484383" y="1793384"/>
                  <a:pt x="1630916" y="1529394"/>
                  <a:pt x="1691353" y="1234042"/>
                </a:cubicBezTo>
                <a:lnTo>
                  <a:pt x="1695710" y="1205494"/>
                </a:lnTo>
                <a:lnTo>
                  <a:pt x="1714271" y="1083879"/>
                </a:lnTo>
                <a:cubicBezTo>
                  <a:pt x="1719434" y="1033039"/>
                  <a:pt x="1722079" y="981453"/>
                  <a:pt x="1722079" y="929250"/>
                </a:cubicBezTo>
                <a:cubicBezTo>
                  <a:pt x="1722079" y="616031"/>
                  <a:pt x="1626861" y="325052"/>
                  <a:pt x="1463793" y="83679"/>
                </a:cubicBezTo>
                <a:close/>
              </a:path>
            </a:pathLst>
          </a:custGeom>
          <a:solidFill>
            <a:srgbClr val="29878F"/>
          </a:solidFill>
          <a:ln>
            <a:solidFill>
              <a:srgbClr val="29878F"/>
            </a:solidFill>
          </a:ln>
          <a:effectLst>
            <a:outerShdw blurRad="190500" dist="190500" dir="48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 dirty="0">
              <a:effectLst>
                <a:outerShdw blurRad="190500" dist="1905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A5C105A-D6E9-432C-6213-61578D1475F9}"/>
              </a:ext>
            </a:extLst>
          </p:cNvPr>
          <p:cNvSpPr/>
          <p:nvPr/>
        </p:nvSpPr>
        <p:spPr>
          <a:xfrm rot="2506641">
            <a:off x="7729969" y="-319405"/>
            <a:ext cx="2268531" cy="1559432"/>
          </a:xfrm>
          <a:custGeom>
            <a:avLst/>
            <a:gdLst>
              <a:gd name="connsiteX0" fmla="*/ 110874 w 3024708"/>
              <a:gd name="connsiteY0" fmla="*/ 0 h 2079242"/>
              <a:gd name="connsiteX1" fmla="*/ 118848 w 3024708"/>
              <a:gd name="connsiteY1" fmla="*/ 21788 h 2079242"/>
              <a:gd name="connsiteX2" fmla="*/ 258286 w 3024708"/>
              <a:gd name="connsiteY2" fmla="*/ 278683 h 2079242"/>
              <a:gd name="connsiteX3" fmla="*/ 320860 w 3024708"/>
              <a:gd name="connsiteY3" fmla="*/ 362362 h 2079242"/>
              <a:gd name="connsiteX4" fmla="*/ 345348 w 3024708"/>
              <a:gd name="connsiteY4" fmla="*/ 395110 h 2079242"/>
              <a:gd name="connsiteX5" fmla="*/ 442958 w 3024708"/>
              <a:gd name="connsiteY5" fmla="*/ 502508 h 2079242"/>
              <a:gd name="connsiteX6" fmla="*/ 530585 w 3024708"/>
              <a:gd name="connsiteY6" fmla="*/ 582149 h 2079242"/>
              <a:gd name="connsiteX7" fmla="*/ 550356 w 3024708"/>
              <a:gd name="connsiteY7" fmla="*/ 600118 h 2079242"/>
              <a:gd name="connsiteX8" fmla="*/ 923678 w 3024708"/>
              <a:gd name="connsiteY8" fmla="*/ 826618 h 2079242"/>
              <a:gd name="connsiteX9" fmla="*/ 1031308 w 3024708"/>
              <a:gd name="connsiteY9" fmla="*/ 866012 h 2079242"/>
              <a:gd name="connsiteX10" fmla="*/ 1062626 w 3024708"/>
              <a:gd name="connsiteY10" fmla="*/ 877474 h 2079242"/>
              <a:gd name="connsiteX11" fmla="*/ 1512354 w 3024708"/>
              <a:gd name="connsiteY11" fmla="*/ 945466 h 2079242"/>
              <a:gd name="connsiteX12" fmla="*/ 1962082 w 3024708"/>
              <a:gd name="connsiteY12" fmla="*/ 877474 h 2079242"/>
              <a:gd name="connsiteX13" fmla="*/ 2016428 w 3024708"/>
              <a:gd name="connsiteY13" fmla="*/ 857583 h 2079242"/>
              <a:gd name="connsiteX14" fmla="*/ 2101030 w 3024708"/>
              <a:gd name="connsiteY14" fmla="*/ 826618 h 2079242"/>
              <a:gd name="connsiteX15" fmla="*/ 2905860 w 3024708"/>
              <a:gd name="connsiteY15" fmla="*/ 21788 h 2079242"/>
              <a:gd name="connsiteX16" fmla="*/ 2913835 w 3024708"/>
              <a:gd name="connsiteY16" fmla="*/ 0 h 2079242"/>
              <a:gd name="connsiteX17" fmla="*/ 2956716 w 3024708"/>
              <a:gd name="connsiteY17" fmla="*/ 117160 h 2079242"/>
              <a:gd name="connsiteX18" fmla="*/ 3024708 w 3024708"/>
              <a:gd name="connsiteY18" fmla="*/ 566888 h 2079242"/>
              <a:gd name="connsiteX19" fmla="*/ 1817146 w 3024708"/>
              <a:gd name="connsiteY19" fmla="*/ 2048516 h 2079242"/>
              <a:gd name="connsiteX20" fmla="*/ 1722908 w 3024708"/>
              <a:gd name="connsiteY20" fmla="*/ 2062899 h 2079242"/>
              <a:gd name="connsiteX21" fmla="*/ 1666983 w 3024708"/>
              <a:gd name="connsiteY21" fmla="*/ 2071434 h 2079242"/>
              <a:gd name="connsiteX22" fmla="*/ 1512354 w 3024708"/>
              <a:gd name="connsiteY22" fmla="*/ 2079242 h 2079242"/>
              <a:gd name="connsiteX23" fmla="*/ 550356 w 3024708"/>
              <a:gd name="connsiteY23" fmla="*/ 1733894 h 2079242"/>
              <a:gd name="connsiteX24" fmla="*/ 530585 w 3024708"/>
              <a:gd name="connsiteY24" fmla="*/ 1715925 h 2079242"/>
              <a:gd name="connsiteX25" fmla="*/ 442958 w 3024708"/>
              <a:gd name="connsiteY25" fmla="*/ 1636284 h 2079242"/>
              <a:gd name="connsiteX26" fmla="*/ 30726 w 3024708"/>
              <a:gd name="connsiteY26" fmla="*/ 871680 h 2079242"/>
              <a:gd name="connsiteX27" fmla="*/ 29861 w 3024708"/>
              <a:gd name="connsiteY27" fmla="*/ 866012 h 2079242"/>
              <a:gd name="connsiteX28" fmla="*/ 7808 w 3024708"/>
              <a:gd name="connsiteY28" fmla="*/ 721517 h 2079242"/>
              <a:gd name="connsiteX29" fmla="*/ 0 w 3024708"/>
              <a:gd name="connsiteY29" fmla="*/ 566888 h 2079242"/>
              <a:gd name="connsiteX30" fmla="*/ 7808 w 3024708"/>
              <a:gd name="connsiteY30" fmla="*/ 412259 h 2079242"/>
              <a:gd name="connsiteX31" fmla="*/ 26369 w 3024708"/>
              <a:gd name="connsiteY31" fmla="*/ 290644 h 2079242"/>
              <a:gd name="connsiteX32" fmla="*/ 30726 w 3024708"/>
              <a:gd name="connsiteY32" fmla="*/ 262096 h 2079242"/>
              <a:gd name="connsiteX33" fmla="*/ 67992 w 3024708"/>
              <a:gd name="connsiteY33" fmla="*/ 11716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024708" h="2079242">
                <a:moveTo>
                  <a:pt x="110874" y="0"/>
                </a:moveTo>
                <a:lnTo>
                  <a:pt x="118848" y="21788"/>
                </a:lnTo>
                <a:cubicBezTo>
                  <a:pt x="157113" y="112256"/>
                  <a:pt x="203930" y="198226"/>
                  <a:pt x="258286" y="278683"/>
                </a:cubicBezTo>
                <a:lnTo>
                  <a:pt x="320860" y="362362"/>
                </a:lnTo>
                <a:lnTo>
                  <a:pt x="345348" y="395110"/>
                </a:lnTo>
                <a:cubicBezTo>
                  <a:pt x="376169" y="432456"/>
                  <a:pt x="408748" y="468298"/>
                  <a:pt x="442958" y="502508"/>
                </a:cubicBezTo>
                <a:lnTo>
                  <a:pt x="530585" y="582149"/>
                </a:lnTo>
                <a:lnTo>
                  <a:pt x="550356" y="600118"/>
                </a:lnTo>
                <a:cubicBezTo>
                  <a:pt x="662396" y="692581"/>
                  <a:pt x="787976" y="769221"/>
                  <a:pt x="923678" y="826618"/>
                </a:cubicBezTo>
                <a:lnTo>
                  <a:pt x="1031308" y="866012"/>
                </a:lnTo>
                <a:lnTo>
                  <a:pt x="1062626" y="877474"/>
                </a:lnTo>
                <a:cubicBezTo>
                  <a:pt x="1204695" y="921662"/>
                  <a:pt x="1355745" y="945466"/>
                  <a:pt x="1512354" y="945466"/>
                </a:cubicBezTo>
                <a:cubicBezTo>
                  <a:pt x="1668964" y="945466"/>
                  <a:pt x="1820013" y="921662"/>
                  <a:pt x="1962082" y="877474"/>
                </a:cubicBezTo>
                <a:lnTo>
                  <a:pt x="2016428" y="857583"/>
                </a:lnTo>
                <a:lnTo>
                  <a:pt x="2101030" y="826618"/>
                </a:lnTo>
                <a:cubicBezTo>
                  <a:pt x="2462901" y="673559"/>
                  <a:pt x="2752801" y="383660"/>
                  <a:pt x="2905860" y="21788"/>
                </a:cubicBezTo>
                <a:lnTo>
                  <a:pt x="2913835" y="0"/>
                </a:lnTo>
                <a:lnTo>
                  <a:pt x="2956716" y="117160"/>
                </a:lnTo>
                <a:cubicBezTo>
                  <a:pt x="3000904" y="259229"/>
                  <a:pt x="3024708" y="410279"/>
                  <a:pt x="3024708" y="566888"/>
                </a:cubicBezTo>
                <a:cubicBezTo>
                  <a:pt x="3024708" y="1297732"/>
                  <a:pt x="2506300" y="1907495"/>
                  <a:pt x="1817146" y="2048516"/>
                </a:cubicBezTo>
                <a:lnTo>
                  <a:pt x="1722908" y="2062899"/>
                </a:lnTo>
                <a:lnTo>
                  <a:pt x="1666983" y="2071434"/>
                </a:lnTo>
                <a:cubicBezTo>
                  <a:pt x="1616143" y="2076597"/>
                  <a:pt x="1564557" y="2079242"/>
                  <a:pt x="1512354" y="2079242"/>
                </a:cubicBezTo>
                <a:cubicBezTo>
                  <a:pt x="1146932" y="2079242"/>
                  <a:pt x="811781" y="1949640"/>
                  <a:pt x="550356" y="1733894"/>
                </a:cubicBezTo>
                <a:lnTo>
                  <a:pt x="530585" y="1715925"/>
                </a:lnTo>
                <a:lnTo>
                  <a:pt x="442958" y="1636284"/>
                </a:lnTo>
                <a:cubicBezTo>
                  <a:pt x="237697" y="1431022"/>
                  <a:pt x="91164" y="1167032"/>
                  <a:pt x="30726" y="871680"/>
                </a:cubicBezTo>
                <a:lnTo>
                  <a:pt x="29861" y="866012"/>
                </a:lnTo>
                <a:lnTo>
                  <a:pt x="7808" y="721517"/>
                </a:lnTo>
                <a:cubicBezTo>
                  <a:pt x="2645" y="670677"/>
                  <a:pt x="0" y="619091"/>
                  <a:pt x="0" y="566888"/>
                </a:cubicBezTo>
                <a:cubicBezTo>
                  <a:pt x="0" y="514685"/>
                  <a:pt x="2645" y="463100"/>
                  <a:pt x="7808" y="412259"/>
                </a:cubicBezTo>
                <a:lnTo>
                  <a:pt x="26369" y="290644"/>
                </a:lnTo>
                <a:lnTo>
                  <a:pt x="30726" y="262096"/>
                </a:lnTo>
                <a:cubicBezTo>
                  <a:pt x="40799" y="212871"/>
                  <a:pt x="53263" y="164517"/>
                  <a:pt x="67992" y="117160"/>
                </a:cubicBezTo>
                <a:close/>
              </a:path>
            </a:pathLst>
          </a:custGeom>
          <a:solidFill>
            <a:srgbClr val="28A6B2"/>
          </a:solidFill>
          <a:ln>
            <a:solidFill>
              <a:srgbClr val="28A6B2"/>
            </a:solidFill>
          </a:ln>
          <a:effectLst>
            <a:outerShdw blurRad="190500" dist="190500" dir="84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4B5790A-6C0D-47C7-EF15-71040DBB20C7}"/>
              </a:ext>
            </a:extLst>
          </p:cNvPr>
          <p:cNvSpPr/>
          <p:nvPr/>
        </p:nvSpPr>
        <p:spPr>
          <a:xfrm>
            <a:off x="8079005" y="-987991"/>
            <a:ext cx="2028508" cy="2256274"/>
          </a:xfrm>
          <a:custGeom>
            <a:avLst/>
            <a:gdLst>
              <a:gd name="connsiteX0" fmla="*/ 1301801 w 2704677"/>
              <a:gd name="connsiteY0" fmla="*/ 0 h 3008365"/>
              <a:gd name="connsiteX1" fmla="*/ 1240055 w 2704677"/>
              <a:gd name="connsiteY1" fmla="*/ 82572 h 3008365"/>
              <a:gd name="connsiteX2" fmla="*/ 1100617 w 2704677"/>
              <a:gd name="connsiteY2" fmla="*/ 339467 h 3008365"/>
              <a:gd name="connsiteX3" fmla="*/ 1092643 w 2704677"/>
              <a:gd name="connsiteY3" fmla="*/ 361255 h 3008365"/>
              <a:gd name="connsiteX4" fmla="*/ 1049761 w 2704677"/>
              <a:gd name="connsiteY4" fmla="*/ 478415 h 3008365"/>
              <a:gd name="connsiteX5" fmla="*/ 1012495 w 2704677"/>
              <a:gd name="connsiteY5" fmla="*/ 623351 h 3008365"/>
              <a:gd name="connsiteX6" fmla="*/ 1008138 w 2704677"/>
              <a:gd name="connsiteY6" fmla="*/ 651899 h 3008365"/>
              <a:gd name="connsiteX7" fmla="*/ 989577 w 2704677"/>
              <a:gd name="connsiteY7" fmla="*/ 773514 h 3008365"/>
              <a:gd name="connsiteX8" fmla="*/ 981769 w 2704677"/>
              <a:gd name="connsiteY8" fmla="*/ 928143 h 3008365"/>
              <a:gd name="connsiteX9" fmla="*/ 989577 w 2704677"/>
              <a:gd name="connsiteY9" fmla="*/ 1082772 h 3008365"/>
              <a:gd name="connsiteX10" fmla="*/ 1011630 w 2704677"/>
              <a:gd name="connsiteY10" fmla="*/ 1227267 h 3008365"/>
              <a:gd name="connsiteX11" fmla="*/ 1012495 w 2704677"/>
              <a:gd name="connsiteY11" fmla="*/ 1232935 h 3008365"/>
              <a:gd name="connsiteX12" fmla="*/ 1424727 w 2704677"/>
              <a:gd name="connsiteY12" fmla="*/ 1997539 h 3008365"/>
              <a:gd name="connsiteX13" fmla="*/ 1512354 w 2704677"/>
              <a:gd name="connsiteY13" fmla="*/ 2077180 h 3008365"/>
              <a:gd name="connsiteX14" fmla="*/ 1532125 w 2704677"/>
              <a:gd name="connsiteY14" fmla="*/ 2095149 h 3008365"/>
              <a:gd name="connsiteX15" fmla="*/ 2494123 w 2704677"/>
              <a:gd name="connsiteY15" fmla="*/ 2440497 h 3008365"/>
              <a:gd name="connsiteX16" fmla="*/ 2648752 w 2704677"/>
              <a:gd name="connsiteY16" fmla="*/ 2432689 h 3008365"/>
              <a:gd name="connsiteX17" fmla="*/ 2704677 w 2704677"/>
              <a:gd name="connsiteY17" fmla="*/ 2424154 h 3008365"/>
              <a:gd name="connsiteX18" fmla="*/ 2679360 w 2704677"/>
              <a:gd name="connsiteY18" fmla="*/ 2458009 h 3008365"/>
              <a:gd name="connsiteX19" fmla="*/ 1512354 w 2704677"/>
              <a:gd name="connsiteY19" fmla="*/ 3008365 h 3008365"/>
              <a:gd name="connsiteX20" fmla="*/ 345348 w 2704677"/>
              <a:gd name="connsiteY20" fmla="*/ 2458009 h 3008365"/>
              <a:gd name="connsiteX21" fmla="*/ 320032 w 2704677"/>
              <a:gd name="connsiteY21" fmla="*/ 2424154 h 3008365"/>
              <a:gd name="connsiteX22" fmla="*/ 258286 w 2704677"/>
              <a:gd name="connsiteY22" fmla="*/ 2341582 h 3008365"/>
              <a:gd name="connsiteX23" fmla="*/ 0 w 2704677"/>
              <a:gd name="connsiteY23" fmla="*/ 1496011 h 3008365"/>
              <a:gd name="connsiteX24" fmla="*/ 7808 w 2704677"/>
              <a:gd name="connsiteY24" fmla="*/ 1341382 h 3008365"/>
              <a:gd name="connsiteX25" fmla="*/ 26511 w 2704677"/>
              <a:gd name="connsiteY25" fmla="*/ 1218838 h 3008365"/>
              <a:gd name="connsiteX26" fmla="*/ 30726 w 2704677"/>
              <a:gd name="connsiteY26" fmla="*/ 1191219 h 3008365"/>
              <a:gd name="connsiteX27" fmla="*/ 442958 w 2704677"/>
              <a:gd name="connsiteY27" fmla="*/ 426615 h 3008365"/>
              <a:gd name="connsiteX28" fmla="*/ 514333 w 2704677"/>
              <a:gd name="connsiteY28" fmla="*/ 361746 h 3008365"/>
              <a:gd name="connsiteX29" fmla="*/ 550356 w 2704677"/>
              <a:gd name="connsiteY29" fmla="*/ 329005 h 3008365"/>
              <a:gd name="connsiteX30" fmla="*/ 923678 w 2704677"/>
              <a:gd name="connsiteY30" fmla="*/ 102505 h 3008365"/>
              <a:gd name="connsiteX31" fmla="*/ 1008280 w 2704677"/>
              <a:gd name="connsiteY31" fmla="*/ 71540 h 3008365"/>
              <a:gd name="connsiteX32" fmla="*/ 1062626 w 2704677"/>
              <a:gd name="connsiteY32" fmla="*/ 51649 h 3008365"/>
              <a:gd name="connsiteX33" fmla="*/ 1207562 w 2704677"/>
              <a:gd name="connsiteY33" fmla="*/ 14383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4677" h="3008365">
                <a:moveTo>
                  <a:pt x="1301801" y="0"/>
                </a:moveTo>
                <a:lnTo>
                  <a:pt x="1240055" y="82572"/>
                </a:lnTo>
                <a:cubicBezTo>
                  <a:pt x="1185699" y="163029"/>
                  <a:pt x="1138882" y="248999"/>
                  <a:pt x="1100617" y="339467"/>
                </a:cubicBezTo>
                <a:lnTo>
                  <a:pt x="1092643" y="361255"/>
                </a:lnTo>
                <a:lnTo>
                  <a:pt x="1049761" y="478415"/>
                </a:lnTo>
                <a:cubicBezTo>
                  <a:pt x="1035032" y="525772"/>
                  <a:pt x="1022568" y="574126"/>
                  <a:pt x="1012495" y="623351"/>
                </a:cubicBezTo>
                <a:lnTo>
                  <a:pt x="1008138" y="651899"/>
                </a:lnTo>
                <a:lnTo>
                  <a:pt x="989577" y="773514"/>
                </a:lnTo>
                <a:cubicBezTo>
                  <a:pt x="984414" y="824355"/>
                  <a:pt x="981769" y="875940"/>
                  <a:pt x="981769" y="928143"/>
                </a:cubicBezTo>
                <a:cubicBezTo>
                  <a:pt x="981769" y="980346"/>
                  <a:pt x="984414" y="1031932"/>
                  <a:pt x="989577" y="1082772"/>
                </a:cubicBezTo>
                <a:lnTo>
                  <a:pt x="1011630" y="1227267"/>
                </a:lnTo>
                <a:lnTo>
                  <a:pt x="1012495" y="1232935"/>
                </a:lnTo>
                <a:cubicBezTo>
                  <a:pt x="1072933" y="1528287"/>
                  <a:pt x="1219466" y="1792277"/>
                  <a:pt x="1424727" y="1997539"/>
                </a:cubicBezTo>
                <a:lnTo>
                  <a:pt x="1512354" y="2077180"/>
                </a:lnTo>
                <a:lnTo>
                  <a:pt x="1532125" y="2095149"/>
                </a:lnTo>
                <a:cubicBezTo>
                  <a:pt x="1793550" y="2310895"/>
                  <a:pt x="2128701" y="2440497"/>
                  <a:pt x="2494123" y="2440497"/>
                </a:cubicBezTo>
                <a:cubicBezTo>
                  <a:pt x="2546326" y="2440497"/>
                  <a:pt x="2597912" y="2437852"/>
                  <a:pt x="2648752" y="2432689"/>
                </a:cubicBezTo>
                <a:lnTo>
                  <a:pt x="2704677" y="2424154"/>
                </a:lnTo>
                <a:lnTo>
                  <a:pt x="2679360" y="2458009"/>
                </a:lnTo>
                <a:cubicBezTo>
                  <a:pt x="2401972" y="2794125"/>
                  <a:pt x="1982182" y="3008365"/>
                  <a:pt x="1512354" y="3008365"/>
                </a:cubicBezTo>
                <a:cubicBezTo>
                  <a:pt x="1042526" y="3008365"/>
                  <a:pt x="622736" y="2794125"/>
                  <a:pt x="345348" y="2458009"/>
                </a:cubicBezTo>
                <a:lnTo>
                  <a:pt x="320032" y="2424154"/>
                </a:lnTo>
                <a:lnTo>
                  <a:pt x="258286" y="2341582"/>
                </a:lnTo>
                <a:cubicBezTo>
                  <a:pt x="95218" y="2100209"/>
                  <a:pt x="0" y="1809230"/>
                  <a:pt x="0" y="1496011"/>
                </a:cubicBezTo>
                <a:cubicBezTo>
                  <a:pt x="0" y="1443808"/>
                  <a:pt x="2645" y="1392223"/>
                  <a:pt x="7808" y="1341382"/>
                </a:cubicBezTo>
                <a:lnTo>
                  <a:pt x="26511" y="1218838"/>
                </a:lnTo>
                <a:lnTo>
                  <a:pt x="30726" y="1191219"/>
                </a:lnTo>
                <a:cubicBezTo>
                  <a:pt x="91164" y="895867"/>
                  <a:pt x="237697" y="631877"/>
                  <a:pt x="442958" y="426615"/>
                </a:cubicBezTo>
                <a:lnTo>
                  <a:pt x="514333" y="361746"/>
                </a:lnTo>
                <a:lnTo>
                  <a:pt x="550356" y="329005"/>
                </a:lnTo>
                <a:cubicBezTo>
                  <a:pt x="662396" y="236543"/>
                  <a:pt x="787976" y="159902"/>
                  <a:pt x="923678" y="102505"/>
                </a:cubicBezTo>
                <a:lnTo>
                  <a:pt x="1008280" y="71540"/>
                </a:lnTo>
                <a:lnTo>
                  <a:pt x="1062626" y="51649"/>
                </a:lnTo>
                <a:cubicBezTo>
                  <a:pt x="1109983" y="36920"/>
                  <a:pt x="1158337" y="24456"/>
                  <a:pt x="1207562" y="14383"/>
                </a:cubicBezTo>
                <a:close/>
              </a:path>
            </a:pathLst>
          </a:custGeom>
          <a:solidFill>
            <a:srgbClr val="19A4A0"/>
          </a:solidFill>
          <a:ln>
            <a:solidFill>
              <a:srgbClr val="19A4A0"/>
            </a:solidFill>
          </a:ln>
          <a:effectLst>
            <a:outerShdw blurRad="190500" dist="190500" dir="9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788C3A7-C320-C93A-6E24-EE4063118191}"/>
              </a:ext>
            </a:extLst>
          </p:cNvPr>
          <p:cNvSpPr/>
          <p:nvPr/>
        </p:nvSpPr>
        <p:spPr>
          <a:xfrm rot="17042089">
            <a:off x="8263211" y="-927123"/>
            <a:ext cx="2028507" cy="2256274"/>
          </a:xfrm>
          <a:custGeom>
            <a:avLst/>
            <a:gdLst>
              <a:gd name="connsiteX0" fmla="*/ 1512354 w 2704676"/>
              <a:gd name="connsiteY0" fmla="*/ 0 h 3008365"/>
              <a:gd name="connsiteX1" fmla="*/ 1962082 w 2704676"/>
              <a:gd name="connsiteY1" fmla="*/ 67992 h 3008365"/>
              <a:gd name="connsiteX2" fmla="*/ 1993400 w 2704676"/>
              <a:gd name="connsiteY2" fmla="*/ 79455 h 3008365"/>
              <a:gd name="connsiteX3" fmla="*/ 2101030 w 2704676"/>
              <a:gd name="connsiteY3" fmla="*/ 118848 h 3008365"/>
              <a:gd name="connsiteX4" fmla="*/ 2474352 w 2704676"/>
              <a:gd name="connsiteY4" fmla="*/ 345348 h 3008365"/>
              <a:gd name="connsiteX5" fmla="*/ 2494124 w 2704676"/>
              <a:gd name="connsiteY5" fmla="*/ 363318 h 3008365"/>
              <a:gd name="connsiteX6" fmla="*/ 2581750 w 2704676"/>
              <a:gd name="connsiteY6" fmla="*/ 442958 h 3008365"/>
              <a:gd name="connsiteX7" fmla="*/ 2679360 w 2704676"/>
              <a:gd name="connsiteY7" fmla="*/ 550356 h 3008365"/>
              <a:gd name="connsiteX8" fmla="*/ 2704676 w 2704676"/>
              <a:gd name="connsiteY8" fmla="*/ 584211 h 3008365"/>
              <a:gd name="connsiteX9" fmla="*/ 2648753 w 2704676"/>
              <a:gd name="connsiteY9" fmla="*/ 575676 h 3008365"/>
              <a:gd name="connsiteX10" fmla="*/ 2494124 w 2704676"/>
              <a:gd name="connsiteY10" fmla="*/ 567868 h 3008365"/>
              <a:gd name="connsiteX11" fmla="*/ 2339495 w 2704676"/>
              <a:gd name="connsiteY11" fmla="*/ 575676 h 3008365"/>
              <a:gd name="connsiteX12" fmla="*/ 2283571 w 2704676"/>
              <a:gd name="connsiteY12" fmla="*/ 584211 h 3008365"/>
              <a:gd name="connsiteX13" fmla="*/ 2189332 w 2704676"/>
              <a:gd name="connsiteY13" fmla="*/ 598594 h 3008365"/>
              <a:gd name="connsiteX14" fmla="*/ 2044396 w 2704676"/>
              <a:gd name="connsiteY14" fmla="*/ 635860 h 3008365"/>
              <a:gd name="connsiteX15" fmla="*/ 1990050 w 2704676"/>
              <a:gd name="connsiteY15" fmla="*/ 655751 h 3008365"/>
              <a:gd name="connsiteX16" fmla="*/ 1905448 w 2704676"/>
              <a:gd name="connsiteY16" fmla="*/ 686716 h 3008365"/>
              <a:gd name="connsiteX17" fmla="*/ 1532126 w 2704676"/>
              <a:gd name="connsiteY17" fmla="*/ 913216 h 3008365"/>
              <a:gd name="connsiteX18" fmla="*/ 1496103 w 2704676"/>
              <a:gd name="connsiteY18" fmla="*/ 945957 h 3008365"/>
              <a:gd name="connsiteX19" fmla="*/ 1424728 w 2704676"/>
              <a:gd name="connsiteY19" fmla="*/ 1010826 h 3008365"/>
              <a:gd name="connsiteX20" fmla="*/ 1012496 w 2704676"/>
              <a:gd name="connsiteY20" fmla="*/ 1775430 h 3008365"/>
              <a:gd name="connsiteX21" fmla="*/ 1008281 w 2704676"/>
              <a:gd name="connsiteY21" fmla="*/ 1803049 h 3008365"/>
              <a:gd name="connsiteX22" fmla="*/ 989578 w 2704676"/>
              <a:gd name="connsiteY22" fmla="*/ 1925593 h 3008365"/>
              <a:gd name="connsiteX23" fmla="*/ 981770 w 2704676"/>
              <a:gd name="connsiteY23" fmla="*/ 2080222 h 3008365"/>
              <a:gd name="connsiteX24" fmla="*/ 1240056 w 2704676"/>
              <a:gd name="connsiteY24" fmla="*/ 2925793 h 3008365"/>
              <a:gd name="connsiteX25" fmla="*/ 1301802 w 2704676"/>
              <a:gd name="connsiteY25" fmla="*/ 3008365 h 3008365"/>
              <a:gd name="connsiteX26" fmla="*/ 1207562 w 2704676"/>
              <a:gd name="connsiteY26" fmla="*/ 2993982 h 3008365"/>
              <a:gd name="connsiteX27" fmla="*/ 0 w 2704676"/>
              <a:gd name="connsiteY27" fmla="*/ 1512354 h 3008365"/>
              <a:gd name="connsiteX28" fmla="*/ 67992 w 2704676"/>
              <a:gd name="connsiteY28" fmla="*/ 1062626 h 3008365"/>
              <a:gd name="connsiteX29" fmla="*/ 110874 w 2704676"/>
              <a:gd name="connsiteY29" fmla="*/ 945466 h 3008365"/>
              <a:gd name="connsiteX30" fmla="*/ 118848 w 2704676"/>
              <a:gd name="connsiteY30" fmla="*/ 923678 h 3008365"/>
              <a:gd name="connsiteX31" fmla="*/ 923678 w 2704676"/>
              <a:gd name="connsiteY31" fmla="*/ 118848 h 3008365"/>
              <a:gd name="connsiteX32" fmla="*/ 1008139 w 2704676"/>
              <a:gd name="connsiteY32" fmla="*/ 87935 h 3008365"/>
              <a:gd name="connsiteX33" fmla="*/ 1062626 w 2704676"/>
              <a:gd name="connsiteY33" fmla="*/ 67992 h 3008365"/>
              <a:gd name="connsiteX34" fmla="*/ 1512354 w 2704676"/>
              <a:gd name="connsiteY34" fmla="*/ 0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04676" h="3008365">
                <a:moveTo>
                  <a:pt x="1512354" y="0"/>
                </a:moveTo>
                <a:cubicBezTo>
                  <a:pt x="1668964" y="0"/>
                  <a:pt x="1820013" y="23805"/>
                  <a:pt x="1962082" y="67992"/>
                </a:cubicBezTo>
                <a:lnTo>
                  <a:pt x="1993400" y="79455"/>
                </a:lnTo>
                <a:lnTo>
                  <a:pt x="2101030" y="118848"/>
                </a:lnTo>
                <a:cubicBezTo>
                  <a:pt x="2236732" y="176245"/>
                  <a:pt x="2362313" y="252886"/>
                  <a:pt x="2474352" y="345348"/>
                </a:cubicBezTo>
                <a:lnTo>
                  <a:pt x="2494124" y="363318"/>
                </a:lnTo>
                <a:lnTo>
                  <a:pt x="2581750" y="442958"/>
                </a:lnTo>
                <a:cubicBezTo>
                  <a:pt x="2615960" y="477169"/>
                  <a:pt x="2648539" y="513010"/>
                  <a:pt x="2679360" y="550356"/>
                </a:cubicBezTo>
                <a:lnTo>
                  <a:pt x="2704676" y="584211"/>
                </a:lnTo>
                <a:lnTo>
                  <a:pt x="2648753" y="575676"/>
                </a:lnTo>
                <a:cubicBezTo>
                  <a:pt x="2597913" y="570513"/>
                  <a:pt x="2546327" y="567868"/>
                  <a:pt x="2494124" y="567868"/>
                </a:cubicBezTo>
                <a:cubicBezTo>
                  <a:pt x="2441921" y="567868"/>
                  <a:pt x="2390336" y="570513"/>
                  <a:pt x="2339495" y="575676"/>
                </a:cubicBezTo>
                <a:lnTo>
                  <a:pt x="2283571" y="584211"/>
                </a:lnTo>
                <a:lnTo>
                  <a:pt x="2189332" y="598594"/>
                </a:lnTo>
                <a:cubicBezTo>
                  <a:pt x="2140107" y="608667"/>
                  <a:pt x="2091753" y="621131"/>
                  <a:pt x="2044396" y="635860"/>
                </a:cubicBezTo>
                <a:lnTo>
                  <a:pt x="1990050" y="655751"/>
                </a:lnTo>
                <a:lnTo>
                  <a:pt x="1905448" y="686716"/>
                </a:lnTo>
                <a:cubicBezTo>
                  <a:pt x="1769746" y="744113"/>
                  <a:pt x="1644166" y="820754"/>
                  <a:pt x="1532126" y="913216"/>
                </a:cubicBezTo>
                <a:lnTo>
                  <a:pt x="1496103" y="945957"/>
                </a:lnTo>
                <a:lnTo>
                  <a:pt x="1424728" y="1010826"/>
                </a:lnTo>
                <a:cubicBezTo>
                  <a:pt x="1219467" y="1216088"/>
                  <a:pt x="1072934" y="1480078"/>
                  <a:pt x="1012496" y="1775430"/>
                </a:cubicBezTo>
                <a:lnTo>
                  <a:pt x="1008281" y="1803049"/>
                </a:lnTo>
                <a:lnTo>
                  <a:pt x="989578" y="1925593"/>
                </a:lnTo>
                <a:cubicBezTo>
                  <a:pt x="984415" y="1976434"/>
                  <a:pt x="981770" y="2028019"/>
                  <a:pt x="981770" y="2080222"/>
                </a:cubicBezTo>
                <a:cubicBezTo>
                  <a:pt x="981770" y="2393441"/>
                  <a:pt x="1076988" y="2684420"/>
                  <a:pt x="1240056" y="2925793"/>
                </a:cubicBezTo>
                <a:lnTo>
                  <a:pt x="1301802" y="3008365"/>
                </a:lnTo>
                <a:lnTo>
                  <a:pt x="1207562" y="2993982"/>
                </a:lnTo>
                <a:cubicBezTo>
                  <a:pt x="518408" y="2852961"/>
                  <a:pt x="0" y="2243198"/>
                  <a:pt x="0" y="1512354"/>
                </a:cubicBezTo>
                <a:cubicBezTo>
                  <a:pt x="0" y="1355745"/>
                  <a:pt x="23805" y="1204695"/>
                  <a:pt x="67992" y="1062626"/>
                </a:cubicBezTo>
                <a:lnTo>
                  <a:pt x="110874" y="945466"/>
                </a:lnTo>
                <a:lnTo>
                  <a:pt x="118848" y="923678"/>
                </a:lnTo>
                <a:cubicBezTo>
                  <a:pt x="271907" y="561807"/>
                  <a:pt x="561807" y="271907"/>
                  <a:pt x="923678" y="118848"/>
                </a:cubicBezTo>
                <a:lnTo>
                  <a:pt x="1008139" y="87935"/>
                </a:lnTo>
                <a:lnTo>
                  <a:pt x="1062626" y="67992"/>
                </a:lnTo>
                <a:cubicBezTo>
                  <a:pt x="1204695" y="23805"/>
                  <a:pt x="1355745" y="0"/>
                  <a:pt x="1512354" y="0"/>
                </a:cubicBezTo>
                <a:close/>
              </a:path>
            </a:pathLst>
          </a:custGeom>
          <a:solidFill>
            <a:srgbClr val="4FC079"/>
          </a:solidFill>
          <a:ln>
            <a:solidFill>
              <a:srgbClr val="4FC079"/>
            </a:solidFill>
          </a:ln>
          <a:effectLst>
            <a:outerShdw blurRad="190500" dist="190500" dir="15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6D58AB7-D04E-D6AA-720C-22B01C3A2E73}"/>
              </a:ext>
            </a:extLst>
          </p:cNvPr>
          <p:cNvSpPr/>
          <p:nvPr/>
        </p:nvSpPr>
        <p:spPr>
          <a:xfrm rot="13534159">
            <a:off x="8011221" y="-511942"/>
            <a:ext cx="2268531" cy="1559432"/>
          </a:xfrm>
          <a:custGeom>
            <a:avLst/>
            <a:gdLst>
              <a:gd name="connsiteX0" fmla="*/ 1512354 w 3024708"/>
              <a:gd name="connsiteY0" fmla="*/ 0 h 2079242"/>
              <a:gd name="connsiteX1" fmla="*/ 2474352 w 3024708"/>
              <a:gd name="connsiteY1" fmla="*/ 345348 h 2079242"/>
              <a:gd name="connsiteX2" fmla="*/ 2494124 w 3024708"/>
              <a:gd name="connsiteY2" fmla="*/ 363318 h 2079242"/>
              <a:gd name="connsiteX3" fmla="*/ 2581750 w 3024708"/>
              <a:gd name="connsiteY3" fmla="*/ 442958 h 2079242"/>
              <a:gd name="connsiteX4" fmla="*/ 2993982 w 3024708"/>
              <a:gd name="connsiteY4" fmla="*/ 1207562 h 2079242"/>
              <a:gd name="connsiteX5" fmla="*/ 2994847 w 3024708"/>
              <a:gd name="connsiteY5" fmla="*/ 1213231 h 2079242"/>
              <a:gd name="connsiteX6" fmla="*/ 3016900 w 3024708"/>
              <a:gd name="connsiteY6" fmla="*/ 1357725 h 2079242"/>
              <a:gd name="connsiteX7" fmla="*/ 3024708 w 3024708"/>
              <a:gd name="connsiteY7" fmla="*/ 1512354 h 2079242"/>
              <a:gd name="connsiteX8" fmla="*/ 3016900 w 3024708"/>
              <a:gd name="connsiteY8" fmla="*/ 1666983 h 2079242"/>
              <a:gd name="connsiteX9" fmla="*/ 2998198 w 3024708"/>
              <a:gd name="connsiteY9" fmla="*/ 1789527 h 2079242"/>
              <a:gd name="connsiteX10" fmla="*/ 2993982 w 3024708"/>
              <a:gd name="connsiteY10" fmla="*/ 1817146 h 2079242"/>
              <a:gd name="connsiteX11" fmla="*/ 2956716 w 3024708"/>
              <a:gd name="connsiteY11" fmla="*/ 1962082 h 2079242"/>
              <a:gd name="connsiteX12" fmla="*/ 2913835 w 3024708"/>
              <a:gd name="connsiteY12" fmla="*/ 2079242 h 2079242"/>
              <a:gd name="connsiteX13" fmla="*/ 2905860 w 3024708"/>
              <a:gd name="connsiteY13" fmla="*/ 2057454 h 2079242"/>
              <a:gd name="connsiteX14" fmla="*/ 2766422 w 3024708"/>
              <a:gd name="connsiteY14" fmla="*/ 1800559 h 2079242"/>
              <a:gd name="connsiteX15" fmla="*/ 2704676 w 3024708"/>
              <a:gd name="connsiteY15" fmla="*/ 1717987 h 2079242"/>
              <a:gd name="connsiteX16" fmla="*/ 2679360 w 3024708"/>
              <a:gd name="connsiteY16" fmla="*/ 1684132 h 2079242"/>
              <a:gd name="connsiteX17" fmla="*/ 2581750 w 3024708"/>
              <a:gd name="connsiteY17" fmla="*/ 1576734 h 2079242"/>
              <a:gd name="connsiteX18" fmla="*/ 2494124 w 3024708"/>
              <a:gd name="connsiteY18" fmla="*/ 1497094 h 2079242"/>
              <a:gd name="connsiteX19" fmla="*/ 2474352 w 3024708"/>
              <a:gd name="connsiteY19" fmla="*/ 1479124 h 2079242"/>
              <a:gd name="connsiteX20" fmla="*/ 2101030 w 3024708"/>
              <a:gd name="connsiteY20" fmla="*/ 1252624 h 2079242"/>
              <a:gd name="connsiteX21" fmla="*/ 1993400 w 3024708"/>
              <a:gd name="connsiteY21" fmla="*/ 1213231 h 2079242"/>
              <a:gd name="connsiteX22" fmla="*/ 1962082 w 3024708"/>
              <a:gd name="connsiteY22" fmla="*/ 1201768 h 2079242"/>
              <a:gd name="connsiteX23" fmla="*/ 1512354 w 3024708"/>
              <a:gd name="connsiteY23" fmla="*/ 1133776 h 2079242"/>
              <a:gd name="connsiteX24" fmla="*/ 1062626 w 3024708"/>
              <a:gd name="connsiteY24" fmla="*/ 1201768 h 2079242"/>
              <a:gd name="connsiteX25" fmla="*/ 1008139 w 3024708"/>
              <a:gd name="connsiteY25" fmla="*/ 1221711 h 2079242"/>
              <a:gd name="connsiteX26" fmla="*/ 923678 w 3024708"/>
              <a:gd name="connsiteY26" fmla="*/ 1252624 h 2079242"/>
              <a:gd name="connsiteX27" fmla="*/ 118848 w 3024708"/>
              <a:gd name="connsiteY27" fmla="*/ 2057454 h 2079242"/>
              <a:gd name="connsiteX28" fmla="*/ 110874 w 3024708"/>
              <a:gd name="connsiteY28" fmla="*/ 2079242 h 2079242"/>
              <a:gd name="connsiteX29" fmla="*/ 67992 w 3024708"/>
              <a:gd name="connsiteY29" fmla="*/ 1962082 h 2079242"/>
              <a:gd name="connsiteX30" fmla="*/ 0 w 3024708"/>
              <a:gd name="connsiteY30" fmla="*/ 1512354 h 2079242"/>
              <a:gd name="connsiteX31" fmla="*/ 1207562 w 3024708"/>
              <a:gd name="connsiteY31" fmla="*/ 30726 h 2079242"/>
              <a:gd name="connsiteX32" fmla="*/ 1302630 w 3024708"/>
              <a:gd name="connsiteY32" fmla="*/ 16217 h 2079242"/>
              <a:gd name="connsiteX33" fmla="*/ 1357725 w 3024708"/>
              <a:gd name="connsiteY33" fmla="*/ 7808 h 2079242"/>
              <a:gd name="connsiteX34" fmla="*/ 1512354 w 3024708"/>
              <a:gd name="connsiteY34" fmla="*/ 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24708" h="2079242">
                <a:moveTo>
                  <a:pt x="1512354" y="0"/>
                </a:moveTo>
                <a:cubicBezTo>
                  <a:pt x="1877776" y="0"/>
                  <a:pt x="2212928" y="129602"/>
                  <a:pt x="2474352" y="345348"/>
                </a:cubicBezTo>
                <a:lnTo>
                  <a:pt x="2494124" y="363318"/>
                </a:lnTo>
                <a:lnTo>
                  <a:pt x="2581750" y="442958"/>
                </a:lnTo>
                <a:cubicBezTo>
                  <a:pt x="2787012" y="648220"/>
                  <a:pt x="2933545" y="912210"/>
                  <a:pt x="2993982" y="1207562"/>
                </a:cubicBezTo>
                <a:lnTo>
                  <a:pt x="2994847" y="1213231"/>
                </a:lnTo>
                <a:lnTo>
                  <a:pt x="3016900" y="1357725"/>
                </a:lnTo>
                <a:cubicBezTo>
                  <a:pt x="3022063" y="1408566"/>
                  <a:pt x="3024708" y="1460151"/>
                  <a:pt x="3024708" y="1512354"/>
                </a:cubicBezTo>
                <a:cubicBezTo>
                  <a:pt x="3024708" y="1564557"/>
                  <a:pt x="3022063" y="1616143"/>
                  <a:pt x="3016900" y="1666983"/>
                </a:cubicBezTo>
                <a:lnTo>
                  <a:pt x="2998198" y="1789527"/>
                </a:lnTo>
                <a:lnTo>
                  <a:pt x="2993982" y="1817146"/>
                </a:lnTo>
                <a:cubicBezTo>
                  <a:pt x="2983910" y="1866371"/>
                  <a:pt x="2971445" y="1914726"/>
                  <a:pt x="2956716" y="1962082"/>
                </a:cubicBezTo>
                <a:lnTo>
                  <a:pt x="2913835" y="2079242"/>
                </a:lnTo>
                <a:lnTo>
                  <a:pt x="2905860" y="2057454"/>
                </a:lnTo>
                <a:cubicBezTo>
                  <a:pt x="2867595" y="1966986"/>
                  <a:pt x="2820778" y="1881016"/>
                  <a:pt x="2766422" y="1800559"/>
                </a:cubicBezTo>
                <a:lnTo>
                  <a:pt x="2704676" y="1717987"/>
                </a:lnTo>
                <a:lnTo>
                  <a:pt x="2679360" y="1684132"/>
                </a:lnTo>
                <a:cubicBezTo>
                  <a:pt x="2648539" y="1646786"/>
                  <a:pt x="2615960" y="1610945"/>
                  <a:pt x="2581750" y="1576734"/>
                </a:cubicBezTo>
                <a:lnTo>
                  <a:pt x="2494124" y="1497094"/>
                </a:lnTo>
                <a:lnTo>
                  <a:pt x="2474352" y="1479124"/>
                </a:lnTo>
                <a:cubicBezTo>
                  <a:pt x="2362313" y="1386662"/>
                  <a:pt x="2236732" y="1310021"/>
                  <a:pt x="2101030" y="1252624"/>
                </a:cubicBezTo>
                <a:lnTo>
                  <a:pt x="1993400" y="1213231"/>
                </a:lnTo>
                <a:lnTo>
                  <a:pt x="1962082" y="1201768"/>
                </a:lnTo>
                <a:cubicBezTo>
                  <a:pt x="1820013" y="1157581"/>
                  <a:pt x="1668964" y="1133776"/>
                  <a:pt x="1512354" y="1133776"/>
                </a:cubicBezTo>
                <a:cubicBezTo>
                  <a:pt x="1355745" y="1133776"/>
                  <a:pt x="1204695" y="1157581"/>
                  <a:pt x="1062626" y="1201768"/>
                </a:cubicBezTo>
                <a:lnTo>
                  <a:pt x="1008139" y="1221711"/>
                </a:lnTo>
                <a:lnTo>
                  <a:pt x="923678" y="1252624"/>
                </a:lnTo>
                <a:cubicBezTo>
                  <a:pt x="561807" y="1405683"/>
                  <a:pt x="271907" y="1695583"/>
                  <a:pt x="118848" y="2057454"/>
                </a:cubicBezTo>
                <a:lnTo>
                  <a:pt x="110874" y="2079242"/>
                </a:lnTo>
                <a:lnTo>
                  <a:pt x="67992" y="1962082"/>
                </a:lnTo>
                <a:cubicBezTo>
                  <a:pt x="23805" y="1820013"/>
                  <a:pt x="0" y="1668964"/>
                  <a:pt x="0" y="1512354"/>
                </a:cubicBezTo>
                <a:cubicBezTo>
                  <a:pt x="0" y="781510"/>
                  <a:pt x="518408" y="171747"/>
                  <a:pt x="1207562" y="30726"/>
                </a:cubicBezTo>
                <a:lnTo>
                  <a:pt x="1302630" y="16217"/>
                </a:lnTo>
                <a:lnTo>
                  <a:pt x="1357725" y="7808"/>
                </a:lnTo>
                <a:cubicBezTo>
                  <a:pt x="1408566" y="2645"/>
                  <a:pt x="1460151" y="0"/>
                  <a:pt x="1512354" y="0"/>
                </a:cubicBezTo>
                <a:close/>
              </a:path>
            </a:pathLst>
          </a:custGeom>
          <a:solidFill>
            <a:srgbClr val="71D261"/>
          </a:solidFill>
          <a:ln>
            <a:solidFill>
              <a:srgbClr val="79D65B"/>
            </a:solidFill>
          </a:ln>
          <a:effectLst>
            <a:outerShdw blurRad="190500" dist="190500" dir="192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FCFE56C-187A-A922-5605-6A954A092735}"/>
              </a:ext>
            </a:extLst>
          </p:cNvPr>
          <p:cNvSpPr/>
          <p:nvPr/>
        </p:nvSpPr>
        <p:spPr>
          <a:xfrm rot="10166189">
            <a:off x="8335439" y="-1154847"/>
            <a:ext cx="2027886" cy="2256368"/>
          </a:xfrm>
          <a:custGeom>
            <a:avLst/>
            <a:gdLst>
              <a:gd name="connsiteX0" fmla="*/ 1191494 w 2703848"/>
              <a:gd name="connsiteY0" fmla="*/ 0 h 3008491"/>
              <a:gd name="connsiteX1" fmla="*/ 2358500 w 2703848"/>
              <a:gd name="connsiteY1" fmla="*/ 550356 h 3008491"/>
              <a:gd name="connsiteX2" fmla="*/ 2382988 w 2703848"/>
              <a:gd name="connsiteY2" fmla="*/ 583104 h 3008491"/>
              <a:gd name="connsiteX3" fmla="*/ 2445562 w 2703848"/>
              <a:gd name="connsiteY3" fmla="*/ 666783 h 3008491"/>
              <a:gd name="connsiteX4" fmla="*/ 2703848 w 2703848"/>
              <a:gd name="connsiteY4" fmla="*/ 1512354 h 3008491"/>
              <a:gd name="connsiteX5" fmla="*/ 2696040 w 2703848"/>
              <a:gd name="connsiteY5" fmla="*/ 1666983 h 3008491"/>
              <a:gd name="connsiteX6" fmla="*/ 2677479 w 2703848"/>
              <a:gd name="connsiteY6" fmla="*/ 1788598 h 3008491"/>
              <a:gd name="connsiteX7" fmla="*/ 2673122 w 2703848"/>
              <a:gd name="connsiteY7" fmla="*/ 1817146 h 3008491"/>
              <a:gd name="connsiteX8" fmla="*/ 2260890 w 2703848"/>
              <a:gd name="connsiteY8" fmla="*/ 2581750 h 3008491"/>
              <a:gd name="connsiteX9" fmla="*/ 2189516 w 2703848"/>
              <a:gd name="connsiteY9" fmla="*/ 2646620 h 3008491"/>
              <a:gd name="connsiteX10" fmla="*/ 2153492 w 2703848"/>
              <a:gd name="connsiteY10" fmla="*/ 2679360 h 3008491"/>
              <a:gd name="connsiteX11" fmla="*/ 1780170 w 2703848"/>
              <a:gd name="connsiteY11" fmla="*/ 2905860 h 3008491"/>
              <a:gd name="connsiteX12" fmla="*/ 1695709 w 2703848"/>
              <a:gd name="connsiteY12" fmla="*/ 2936773 h 3008491"/>
              <a:gd name="connsiteX13" fmla="*/ 1641222 w 2703848"/>
              <a:gd name="connsiteY13" fmla="*/ 2956716 h 3008491"/>
              <a:gd name="connsiteX14" fmla="*/ 1496286 w 2703848"/>
              <a:gd name="connsiteY14" fmla="*/ 2993982 h 3008491"/>
              <a:gd name="connsiteX15" fmla="*/ 1401218 w 2703848"/>
              <a:gd name="connsiteY15" fmla="*/ 3008491 h 3008491"/>
              <a:gd name="connsiteX16" fmla="*/ 1463792 w 2703848"/>
              <a:gd name="connsiteY16" fmla="*/ 2924812 h 3008491"/>
              <a:gd name="connsiteX17" fmla="*/ 1603230 w 2703848"/>
              <a:gd name="connsiteY17" fmla="*/ 2667917 h 3008491"/>
              <a:gd name="connsiteX18" fmla="*/ 1611205 w 2703848"/>
              <a:gd name="connsiteY18" fmla="*/ 2646129 h 3008491"/>
              <a:gd name="connsiteX19" fmla="*/ 1654086 w 2703848"/>
              <a:gd name="connsiteY19" fmla="*/ 2528969 h 3008491"/>
              <a:gd name="connsiteX20" fmla="*/ 1691352 w 2703848"/>
              <a:gd name="connsiteY20" fmla="*/ 2384033 h 3008491"/>
              <a:gd name="connsiteX21" fmla="*/ 1695568 w 2703848"/>
              <a:gd name="connsiteY21" fmla="*/ 2356414 h 3008491"/>
              <a:gd name="connsiteX22" fmla="*/ 1714270 w 2703848"/>
              <a:gd name="connsiteY22" fmla="*/ 2233870 h 3008491"/>
              <a:gd name="connsiteX23" fmla="*/ 1722078 w 2703848"/>
              <a:gd name="connsiteY23" fmla="*/ 2079241 h 3008491"/>
              <a:gd name="connsiteX24" fmla="*/ 1714270 w 2703848"/>
              <a:gd name="connsiteY24" fmla="*/ 1924612 h 3008491"/>
              <a:gd name="connsiteX25" fmla="*/ 1692217 w 2703848"/>
              <a:gd name="connsiteY25" fmla="*/ 1780118 h 3008491"/>
              <a:gd name="connsiteX26" fmla="*/ 1691352 w 2703848"/>
              <a:gd name="connsiteY26" fmla="*/ 1774449 h 3008491"/>
              <a:gd name="connsiteX27" fmla="*/ 1279120 w 2703848"/>
              <a:gd name="connsiteY27" fmla="*/ 1009845 h 3008491"/>
              <a:gd name="connsiteX28" fmla="*/ 1191494 w 2703848"/>
              <a:gd name="connsiteY28" fmla="*/ 930205 h 3008491"/>
              <a:gd name="connsiteX29" fmla="*/ 1171722 w 2703848"/>
              <a:gd name="connsiteY29" fmla="*/ 912235 h 3008491"/>
              <a:gd name="connsiteX30" fmla="*/ 209724 w 2703848"/>
              <a:gd name="connsiteY30" fmla="*/ 566887 h 3008491"/>
              <a:gd name="connsiteX31" fmla="*/ 55095 w 2703848"/>
              <a:gd name="connsiteY31" fmla="*/ 574695 h 3008491"/>
              <a:gd name="connsiteX32" fmla="*/ 0 w 2703848"/>
              <a:gd name="connsiteY32" fmla="*/ 583104 h 3008491"/>
              <a:gd name="connsiteX33" fmla="*/ 24488 w 2703848"/>
              <a:gd name="connsiteY33" fmla="*/ 550356 h 3008491"/>
              <a:gd name="connsiteX34" fmla="*/ 1191494 w 2703848"/>
              <a:gd name="connsiteY34" fmla="*/ 0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03848" h="3008491">
                <a:moveTo>
                  <a:pt x="1191494" y="0"/>
                </a:moveTo>
                <a:cubicBezTo>
                  <a:pt x="1661322" y="0"/>
                  <a:pt x="2081112" y="214240"/>
                  <a:pt x="2358500" y="550356"/>
                </a:cubicBezTo>
                <a:lnTo>
                  <a:pt x="2382988" y="583104"/>
                </a:lnTo>
                <a:lnTo>
                  <a:pt x="2445562" y="666783"/>
                </a:lnTo>
                <a:cubicBezTo>
                  <a:pt x="2608630" y="908156"/>
                  <a:pt x="2703848" y="1199135"/>
                  <a:pt x="2703848" y="1512354"/>
                </a:cubicBezTo>
                <a:cubicBezTo>
                  <a:pt x="2703848" y="1564557"/>
                  <a:pt x="2701203" y="1616143"/>
                  <a:pt x="2696040" y="1666983"/>
                </a:cubicBezTo>
                <a:lnTo>
                  <a:pt x="2677479" y="1788598"/>
                </a:lnTo>
                <a:lnTo>
                  <a:pt x="2673122" y="1817146"/>
                </a:lnTo>
                <a:cubicBezTo>
                  <a:pt x="2612685" y="2112498"/>
                  <a:pt x="2466152" y="2376488"/>
                  <a:pt x="2260890" y="2581750"/>
                </a:cubicBezTo>
                <a:lnTo>
                  <a:pt x="2189516" y="2646620"/>
                </a:lnTo>
                <a:lnTo>
                  <a:pt x="2153492" y="2679360"/>
                </a:lnTo>
                <a:cubicBezTo>
                  <a:pt x="2041453" y="2771823"/>
                  <a:pt x="1915872" y="2848463"/>
                  <a:pt x="1780170" y="2905860"/>
                </a:cubicBezTo>
                <a:lnTo>
                  <a:pt x="1695709" y="2936773"/>
                </a:lnTo>
                <a:lnTo>
                  <a:pt x="1641222" y="2956716"/>
                </a:lnTo>
                <a:cubicBezTo>
                  <a:pt x="1593866" y="2971445"/>
                  <a:pt x="1545512" y="2983910"/>
                  <a:pt x="1496286" y="2993982"/>
                </a:cubicBezTo>
                <a:lnTo>
                  <a:pt x="1401218" y="3008491"/>
                </a:lnTo>
                <a:lnTo>
                  <a:pt x="1463792" y="2924812"/>
                </a:lnTo>
                <a:cubicBezTo>
                  <a:pt x="1518148" y="2844355"/>
                  <a:pt x="1564965" y="2758385"/>
                  <a:pt x="1603230" y="2667917"/>
                </a:cubicBezTo>
                <a:lnTo>
                  <a:pt x="1611205" y="2646129"/>
                </a:lnTo>
                <a:lnTo>
                  <a:pt x="1654086" y="2528969"/>
                </a:lnTo>
                <a:cubicBezTo>
                  <a:pt x="1668815" y="2481613"/>
                  <a:pt x="1681280" y="2433258"/>
                  <a:pt x="1691352" y="2384033"/>
                </a:cubicBezTo>
                <a:lnTo>
                  <a:pt x="1695568" y="2356414"/>
                </a:lnTo>
                <a:lnTo>
                  <a:pt x="1714270" y="2233870"/>
                </a:lnTo>
                <a:cubicBezTo>
                  <a:pt x="1719433" y="2183030"/>
                  <a:pt x="1722078" y="2131444"/>
                  <a:pt x="1722078" y="2079241"/>
                </a:cubicBezTo>
                <a:cubicBezTo>
                  <a:pt x="1722078" y="2027038"/>
                  <a:pt x="1719433" y="1975453"/>
                  <a:pt x="1714270" y="1924612"/>
                </a:cubicBezTo>
                <a:lnTo>
                  <a:pt x="1692217" y="1780118"/>
                </a:lnTo>
                <a:lnTo>
                  <a:pt x="1691352" y="1774449"/>
                </a:lnTo>
                <a:cubicBezTo>
                  <a:pt x="1630915" y="1479097"/>
                  <a:pt x="1484382" y="1215107"/>
                  <a:pt x="1279120" y="1009845"/>
                </a:cubicBezTo>
                <a:lnTo>
                  <a:pt x="1191494" y="930205"/>
                </a:lnTo>
                <a:lnTo>
                  <a:pt x="1171722" y="912235"/>
                </a:lnTo>
                <a:cubicBezTo>
                  <a:pt x="910298" y="696489"/>
                  <a:pt x="575146" y="566887"/>
                  <a:pt x="209724" y="566887"/>
                </a:cubicBezTo>
                <a:cubicBezTo>
                  <a:pt x="157521" y="566887"/>
                  <a:pt x="105936" y="569532"/>
                  <a:pt x="55095" y="574695"/>
                </a:cubicBezTo>
                <a:lnTo>
                  <a:pt x="0" y="583104"/>
                </a:lnTo>
                <a:lnTo>
                  <a:pt x="24488" y="550356"/>
                </a:lnTo>
                <a:cubicBezTo>
                  <a:pt x="301876" y="214240"/>
                  <a:pt x="721666" y="0"/>
                  <a:pt x="1191494" y="0"/>
                </a:cubicBezTo>
                <a:close/>
              </a:path>
            </a:pathLst>
          </a:custGeom>
          <a:solidFill>
            <a:srgbClr val="99FF33"/>
          </a:solidFill>
          <a:ln>
            <a:solidFill>
              <a:srgbClr val="99FF33"/>
            </a:solidFill>
          </a:ln>
          <a:effectLst>
            <a:glow>
              <a:schemeClr val="accent1">
                <a:alpha val="40000"/>
              </a:schemeClr>
            </a:glow>
            <a:outerShdw blurRad="190500" dist="190500" dir="1200000" algn="ctr" rotWithShape="0">
              <a:srgbClr val="000000">
                <a:alpha val="55000"/>
              </a:srgbClr>
            </a:outerShdw>
            <a:softEdge rad="0"/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16" name="Google Shape;265;p29">
            <a:extLst>
              <a:ext uri="{FF2B5EF4-FFF2-40B4-BE49-F238E27FC236}">
                <a16:creationId xmlns:a16="http://schemas.microsoft.com/office/drawing/2014/main" id="{C994CA3C-6A9B-999C-5769-3F7F41C8BCFB}"/>
              </a:ext>
            </a:extLst>
          </p:cNvPr>
          <p:cNvSpPr/>
          <p:nvPr/>
        </p:nvSpPr>
        <p:spPr>
          <a:xfrm>
            <a:off x="6748042" y="4722128"/>
            <a:ext cx="2268398" cy="25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chivo SemiBold"/>
              <a:buNone/>
            </a:pPr>
            <a:r>
              <a:rPr lang="en-US" sz="1600" i="0" u="none" strike="noStrike" cap="none" dirty="0">
                <a:gradFill>
                  <a:gsLst>
                    <a:gs pos="71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</a:gra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  <a:sym typeface="Calibri"/>
              </a:rPr>
              <a:t>01</a:t>
            </a:r>
            <a:endParaRPr sz="1600" i="0" u="none" strike="noStrike" cap="none" dirty="0">
              <a:gradFill>
                <a:gsLst>
                  <a:gs pos="71000">
                    <a:srgbClr val="79D65B"/>
                  </a:gs>
                  <a:gs pos="100000">
                    <a:srgbClr val="0A9CAB"/>
                  </a:gs>
                </a:gsLst>
                <a:lin ang="10800000" scaled="1"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" name="Picture 39" descr="A green and blue planet&#10;&#10;AI-generated content may be incorrect.">
            <a:extLst>
              <a:ext uri="{FF2B5EF4-FFF2-40B4-BE49-F238E27FC236}">
                <a16:creationId xmlns:a16="http://schemas.microsoft.com/office/drawing/2014/main" id="{358C274E-427F-65A4-F8A4-17B31F263A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0808" y="117031"/>
            <a:ext cx="435631" cy="435631"/>
          </a:xfrm>
          <a:prstGeom prst="rect">
            <a:avLst/>
          </a:prstGeom>
        </p:spPr>
      </p:pic>
      <p:sp>
        <p:nvSpPr>
          <p:cNvPr id="59" name="Google Shape;228;p29">
            <a:extLst>
              <a:ext uri="{FF2B5EF4-FFF2-40B4-BE49-F238E27FC236}">
                <a16:creationId xmlns:a16="http://schemas.microsoft.com/office/drawing/2014/main" id="{62B62E64-A936-0084-DA85-7F97FDD44122}"/>
              </a:ext>
            </a:extLst>
          </p:cNvPr>
          <p:cNvSpPr/>
          <p:nvPr/>
        </p:nvSpPr>
        <p:spPr>
          <a:xfrm>
            <a:off x="1500189" y="1284090"/>
            <a:ext cx="3400425" cy="207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61" name="Google Shape;230;p29">
            <a:extLst>
              <a:ext uri="{FF2B5EF4-FFF2-40B4-BE49-F238E27FC236}">
                <a16:creationId xmlns:a16="http://schemas.microsoft.com/office/drawing/2014/main" id="{8DBCFEB4-0BC7-2115-AE37-0921F710C59E}"/>
              </a:ext>
            </a:extLst>
          </p:cNvPr>
          <p:cNvSpPr/>
          <p:nvPr/>
        </p:nvSpPr>
        <p:spPr>
          <a:xfrm>
            <a:off x="1500189" y="2191347"/>
            <a:ext cx="2782575" cy="116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193" name="Google Shape;234;p29">
            <a:extLst>
              <a:ext uri="{FF2B5EF4-FFF2-40B4-BE49-F238E27FC236}">
                <a16:creationId xmlns:a16="http://schemas.microsoft.com/office/drawing/2014/main" id="{790F6FB7-8715-3078-9357-7CDC8C6E0078}"/>
              </a:ext>
            </a:extLst>
          </p:cNvPr>
          <p:cNvSpPr/>
          <p:nvPr/>
        </p:nvSpPr>
        <p:spPr>
          <a:xfrm>
            <a:off x="1500189" y="2634258"/>
            <a:ext cx="2782575" cy="27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196" name="Google Shape;237;p29">
            <a:extLst>
              <a:ext uri="{FF2B5EF4-FFF2-40B4-BE49-F238E27FC236}">
                <a16:creationId xmlns:a16="http://schemas.microsoft.com/office/drawing/2014/main" id="{B27A474C-0C66-F5DE-3673-0F389C947910}"/>
              </a:ext>
            </a:extLst>
          </p:cNvPr>
          <p:cNvSpPr/>
          <p:nvPr/>
        </p:nvSpPr>
        <p:spPr>
          <a:xfrm>
            <a:off x="1500189" y="3077171"/>
            <a:ext cx="2782575" cy="27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199" name="Google Shape;233;p29">
            <a:extLst>
              <a:ext uri="{FF2B5EF4-FFF2-40B4-BE49-F238E27FC236}">
                <a16:creationId xmlns:a16="http://schemas.microsoft.com/office/drawing/2014/main" id="{E62F6DA1-60A1-C23C-7B9B-45A4C9C4BA28}"/>
              </a:ext>
            </a:extLst>
          </p:cNvPr>
          <p:cNvSpPr/>
          <p:nvPr/>
        </p:nvSpPr>
        <p:spPr>
          <a:xfrm>
            <a:off x="1231368" y="1636093"/>
            <a:ext cx="6563287" cy="102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BCB3FF"/>
              </a:buClr>
              <a:buSzPts val="1300"/>
            </a:pPr>
            <a:r>
              <a:rPr lang="en-US" sz="2400" b="1" dirty="0" err="1">
                <a:gradFill>
                  <a:gsLst>
                    <a:gs pos="71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</a:gradFill>
                <a:latin typeface="Archivo SemiBold"/>
                <a:ea typeface="Archivo SemiBold"/>
                <a:cs typeface="Archivo SemiBold"/>
                <a:sym typeface="Archivo SemiBold"/>
              </a:rPr>
              <a:t>GreenGait</a:t>
            </a:r>
            <a:r>
              <a:rPr lang="en-US" sz="2400" dirty="0">
                <a:solidFill>
                  <a:schemeClr val="tx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 is a </a:t>
            </a:r>
            <a:r>
              <a:rPr lang="en-US" sz="2400" b="1" dirty="0">
                <a:solidFill>
                  <a:schemeClr val="tx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revolutionary</a:t>
            </a:r>
            <a:r>
              <a:rPr lang="en-US" sz="2400" dirty="0">
                <a:solidFill>
                  <a:schemeClr val="tx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 and </a:t>
            </a:r>
            <a:r>
              <a:rPr lang="en-US" sz="2400" b="1" dirty="0">
                <a:solidFill>
                  <a:schemeClr val="tx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innovative</a:t>
            </a:r>
            <a:r>
              <a:rPr lang="en-US" sz="2400" dirty="0">
                <a:solidFill>
                  <a:schemeClr val="tx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 platform that empowers people to turn </a:t>
            </a:r>
            <a:r>
              <a:rPr lang="en-US" sz="2400" b="1" dirty="0">
                <a:solidFill>
                  <a:schemeClr val="tx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movement</a:t>
            </a:r>
            <a:r>
              <a:rPr lang="en-US" sz="2400" dirty="0">
                <a:solidFill>
                  <a:schemeClr val="tx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 into </a:t>
            </a:r>
            <a:r>
              <a:rPr lang="en-US" sz="2400" b="1" dirty="0">
                <a:solidFill>
                  <a:schemeClr val="tx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real-world</a:t>
            </a:r>
            <a:r>
              <a:rPr lang="en-US" sz="2400" dirty="0">
                <a:solidFill>
                  <a:schemeClr val="tx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 impact — move to earn, live to sustain, powered by motion, secured by blockchain.</a:t>
            </a:r>
            <a:endParaRPr lang="en-US"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1311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9878F"/>
            </a:gs>
            <a:gs pos="88000">
              <a:srgbClr val="51AF75"/>
            </a:gs>
            <a:gs pos="98000">
              <a:srgbClr val="79D65B"/>
            </a:gs>
          </a:gsLst>
          <a:lin ang="10800000" scaled="1"/>
        </a:gradFill>
        <a:effectLst/>
      </p:bgPr>
    </p:bg>
    <p:spTree>
      <p:nvGrpSpPr>
        <p:cNvPr id="1" name="Shape 199">
          <a:extLst>
            <a:ext uri="{FF2B5EF4-FFF2-40B4-BE49-F238E27FC236}">
              <a16:creationId xmlns:a16="http://schemas.microsoft.com/office/drawing/2014/main" id="{623AEB35-E5CE-A950-3551-8E8B1DF40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58C10F7-D795-1876-9183-47D020E897DF}"/>
              </a:ext>
            </a:extLst>
          </p:cNvPr>
          <p:cNvSpPr/>
          <p:nvPr/>
        </p:nvSpPr>
        <p:spPr>
          <a:xfrm>
            <a:off x="142239" y="906779"/>
            <a:ext cx="8874199" cy="3526670"/>
          </a:xfrm>
          <a:prstGeom prst="roundRect">
            <a:avLst/>
          </a:prstGeom>
          <a:solidFill>
            <a:srgbClr val="EAEAE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oftRound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Google Shape;203;p28">
            <a:extLst>
              <a:ext uri="{FF2B5EF4-FFF2-40B4-BE49-F238E27FC236}">
                <a16:creationId xmlns:a16="http://schemas.microsoft.com/office/drawing/2014/main" id="{83E33CDF-AF1F-8441-8EA2-DE0E1C14330E}"/>
              </a:ext>
            </a:extLst>
          </p:cNvPr>
          <p:cNvSpPr/>
          <p:nvPr/>
        </p:nvSpPr>
        <p:spPr>
          <a:xfrm>
            <a:off x="1930600" y="1129309"/>
            <a:ext cx="5286375" cy="185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E2F6A4-4E66-0CAA-8E93-0A17CF952FA5}"/>
              </a:ext>
            </a:extLst>
          </p:cNvPr>
          <p:cNvSpPr/>
          <p:nvPr/>
        </p:nvSpPr>
        <p:spPr>
          <a:xfrm>
            <a:off x="-37724" y="4575611"/>
            <a:ext cx="9182608" cy="608674"/>
          </a:xfrm>
          <a:prstGeom prst="rect">
            <a:avLst/>
          </a:prstGeom>
          <a:solidFill>
            <a:srgbClr val="EAEAE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Google Shape;265;p29">
            <a:extLst>
              <a:ext uri="{FF2B5EF4-FFF2-40B4-BE49-F238E27FC236}">
                <a16:creationId xmlns:a16="http://schemas.microsoft.com/office/drawing/2014/main" id="{1C1871F7-0B91-437F-FEEF-553E043C0398}"/>
              </a:ext>
            </a:extLst>
          </p:cNvPr>
          <p:cNvSpPr/>
          <p:nvPr/>
        </p:nvSpPr>
        <p:spPr>
          <a:xfrm>
            <a:off x="4147172" y="4717881"/>
            <a:ext cx="1016429" cy="256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chivo SemiBold"/>
              <a:buNone/>
            </a:pPr>
            <a:r>
              <a:rPr lang="en-US" sz="1600" b="0" i="0" u="none" strike="noStrike" cap="none" dirty="0" err="1">
                <a:gradFill flip="none" rotWithShape="1">
                  <a:gsLst>
                    <a:gs pos="23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  <a:tileRect/>
                </a:gra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  <a:sym typeface="Calibri"/>
              </a:rPr>
              <a:t>GreenGait</a:t>
            </a:r>
            <a:endParaRPr sz="1600" b="0" i="0" u="none" strike="noStrike" cap="none" dirty="0">
              <a:gradFill flip="none" rotWithShape="1">
                <a:gsLst>
                  <a:gs pos="23000">
                    <a:srgbClr val="79D65B"/>
                  </a:gs>
                  <a:gs pos="100000">
                    <a:srgbClr val="0A9CAB"/>
                  </a:gs>
                </a:gsLst>
                <a:lin ang="10800000" scaled="1"/>
                <a:tileRect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" name="Picture 48" descr="A hexagon with white text&#10;&#10;AI-generated content may be incorrect.">
            <a:extLst>
              <a:ext uri="{FF2B5EF4-FFF2-40B4-BE49-F238E27FC236}">
                <a16:creationId xmlns:a16="http://schemas.microsoft.com/office/drawing/2014/main" id="{40C806FE-CE4B-D8AF-8C15-34C9F19D0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632" y="4643840"/>
            <a:ext cx="382629" cy="382629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52D8963-DB00-C091-900A-B02CB584783C}"/>
              </a:ext>
            </a:extLst>
          </p:cNvPr>
          <p:cNvSpPr/>
          <p:nvPr/>
        </p:nvSpPr>
        <p:spPr>
          <a:xfrm rot="6349471">
            <a:off x="7939945" y="-744732"/>
            <a:ext cx="2027886" cy="2256368"/>
          </a:xfrm>
          <a:custGeom>
            <a:avLst/>
            <a:gdLst>
              <a:gd name="connsiteX0" fmla="*/ 1401219 w 2703848"/>
              <a:gd name="connsiteY0" fmla="*/ 0 h 3008491"/>
              <a:gd name="connsiteX1" fmla="*/ 1496286 w 2703848"/>
              <a:gd name="connsiteY1" fmla="*/ 14509 h 3008491"/>
              <a:gd name="connsiteX2" fmla="*/ 2703848 w 2703848"/>
              <a:gd name="connsiteY2" fmla="*/ 1496137 h 3008491"/>
              <a:gd name="connsiteX3" fmla="*/ 2635856 w 2703848"/>
              <a:gd name="connsiteY3" fmla="*/ 1945865 h 3008491"/>
              <a:gd name="connsiteX4" fmla="*/ 2592975 w 2703848"/>
              <a:gd name="connsiteY4" fmla="*/ 2063025 h 3008491"/>
              <a:gd name="connsiteX5" fmla="*/ 2585000 w 2703848"/>
              <a:gd name="connsiteY5" fmla="*/ 2084813 h 3008491"/>
              <a:gd name="connsiteX6" fmla="*/ 1780170 w 2703848"/>
              <a:gd name="connsiteY6" fmla="*/ 2889643 h 3008491"/>
              <a:gd name="connsiteX7" fmla="*/ 1695568 w 2703848"/>
              <a:gd name="connsiteY7" fmla="*/ 2920608 h 3008491"/>
              <a:gd name="connsiteX8" fmla="*/ 1641222 w 2703848"/>
              <a:gd name="connsiteY8" fmla="*/ 2940499 h 3008491"/>
              <a:gd name="connsiteX9" fmla="*/ 1191494 w 2703848"/>
              <a:gd name="connsiteY9" fmla="*/ 3008491 h 3008491"/>
              <a:gd name="connsiteX10" fmla="*/ 741766 w 2703848"/>
              <a:gd name="connsiteY10" fmla="*/ 2940499 h 3008491"/>
              <a:gd name="connsiteX11" fmla="*/ 710448 w 2703848"/>
              <a:gd name="connsiteY11" fmla="*/ 2929037 h 3008491"/>
              <a:gd name="connsiteX12" fmla="*/ 602818 w 2703848"/>
              <a:gd name="connsiteY12" fmla="*/ 2889643 h 3008491"/>
              <a:gd name="connsiteX13" fmla="*/ 229496 w 2703848"/>
              <a:gd name="connsiteY13" fmla="*/ 2663143 h 3008491"/>
              <a:gd name="connsiteX14" fmla="*/ 209725 w 2703848"/>
              <a:gd name="connsiteY14" fmla="*/ 2645174 h 3008491"/>
              <a:gd name="connsiteX15" fmla="*/ 122098 w 2703848"/>
              <a:gd name="connsiteY15" fmla="*/ 2565533 h 3008491"/>
              <a:gd name="connsiteX16" fmla="*/ 24488 w 2703848"/>
              <a:gd name="connsiteY16" fmla="*/ 2458135 h 3008491"/>
              <a:gd name="connsiteX17" fmla="*/ 0 w 2703848"/>
              <a:gd name="connsiteY17" fmla="*/ 2425387 h 3008491"/>
              <a:gd name="connsiteX18" fmla="*/ 55096 w 2703848"/>
              <a:gd name="connsiteY18" fmla="*/ 2433796 h 3008491"/>
              <a:gd name="connsiteX19" fmla="*/ 209725 w 2703848"/>
              <a:gd name="connsiteY19" fmla="*/ 2441604 h 3008491"/>
              <a:gd name="connsiteX20" fmla="*/ 364354 w 2703848"/>
              <a:gd name="connsiteY20" fmla="*/ 2433796 h 3008491"/>
              <a:gd name="connsiteX21" fmla="*/ 419449 w 2703848"/>
              <a:gd name="connsiteY21" fmla="*/ 2425387 h 3008491"/>
              <a:gd name="connsiteX22" fmla="*/ 514517 w 2703848"/>
              <a:gd name="connsiteY22" fmla="*/ 2410878 h 3008491"/>
              <a:gd name="connsiteX23" fmla="*/ 659453 w 2703848"/>
              <a:gd name="connsiteY23" fmla="*/ 2373612 h 3008491"/>
              <a:gd name="connsiteX24" fmla="*/ 713940 w 2703848"/>
              <a:gd name="connsiteY24" fmla="*/ 2353669 h 3008491"/>
              <a:gd name="connsiteX25" fmla="*/ 798401 w 2703848"/>
              <a:gd name="connsiteY25" fmla="*/ 2322756 h 3008491"/>
              <a:gd name="connsiteX26" fmla="*/ 1171723 w 2703848"/>
              <a:gd name="connsiteY26" fmla="*/ 2096256 h 3008491"/>
              <a:gd name="connsiteX27" fmla="*/ 1207747 w 2703848"/>
              <a:gd name="connsiteY27" fmla="*/ 2063516 h 3008491"/>
              <a:gd name="connsiteX28" fmla="*/ 1279121 w 2703848"/>
              <a:gd name="connsiteY28" fmla="*/ 1998646 h 3008491"/>
              <a:gd name="connsiteX29" fmla="*/ 1691353 w 2703848"/>
              <a:gd name="connsiteY29" fmla="*/ 1234042 h 3008491"/>
              <a:gd name="connsiteX30" fmla="*/ 1695710 w 2703848"/>
              <a:gd name="connsiteY30" fmla="*/ 1205494 h 3008491"/>
              <a:gd name="connsiteX31" fmla="*/ 1714271 w 2703848"/>
              <a:gd name="connsiteY31" fmla="*/ 1083879 h 3008491"/>
              <a:gd name="connsiteX32" fmla="*/ 1722079 w 2703848"/>
              <a:gd name="connsiteY32" fmla="*/ 929250 h 3008491"/>
              <a:gd name="connsiteX33" fmla="*/ 1463793 w 2703848"/>
              <a:gd name="connsiteY33" fmla="*/ 83679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3848" h="3008491">
                <a:moveTo>
                  <a:pt x="1401219" y="0"/>
                </a:moveTo>
                <a:lnTo>
                  <a:pt x="1496286" y="14509"/>
                </a:lnTo>
                <a:cubicBezTo>
                  <a:pt x="2185440" y="155530"/>
                  <a:pt x="2703848" y="765293"/>
                  <a:pt x="2703848" y="1496137"/>
                </a:cubicBezTo>
                <a:cubicBezTo>
                  <a:pt x="2703848" y="1652747"/>
                  <a:pt x="2680044" y="1803796"/>
                  <a:pt x="2635856" y="1945865"/>
                </a:cubicBezTo>
                <a:lnTo>
                  <a:pt x="2592975" y="2063025"/>
                </a:lnTo>
                <a:lnTo>
                  <a:pt x="2585000" y="2084813"/>
                </a:lnTo>
                <a:cubicBezTo>
                  <a:pt x="2431941" y="2446685"/>
                  <a:pt x="2142041" y="2736584"/>
                  <a:pt x="1780170" y="2889643"/>
                </a:cubicBezTo>
                <a:lnTo>
                  <a:pt x="1695568" y="2920608"/>
                </a:lnTo>
                <a:lnTo>
                  <a:pt x="1641222" y="2940499"/>
                </a:lnTo>
                <a:cubicBezTo>
                  <a:pt x="1499153" y="2984687"/>
                  <a:pt x="1348104" y="3008491"/>
                  <a:pt x="1191494" y="3008491"/>
                </a:cubicBezTo>
                <a:cubicBezTo>
                  <a:pt x="1034885" y="3008491"/>
                  <a:pt x="883835" y="2984687"/>
                  <a:pt x="741766" y="2940499"/>
                </a:cubicBezTo>
                <a:lnTo>
                  <a:pt x="710448" y="2929037"/>
                </a:lnTo>
                <a:lnTo>
                  <a:pt x="602818" y="2889643"/>
                </a:lnTo>
                <a:cubicBezTo>
                  <a:pt x="467116" y="2832246"/>
                  <a:pt x="341536" y="2755606"/>
                  <a:pt x="229496" y="2663143"/>
                </a:cubicBezTo>
                <a:lnTo>
                  <a:pt x="209725" y="2645174"/>
                </a:lnTo>
                <a:lnTo>
                  <a:pt x="122098" y="2565533"/>
                </a:lnTo>
                <a:cubicBezTo>
                  <a:pt x="87888" y="2531323"/>
                  <a:pt x="55309" y="2495481"/>
                  <a:pt x="24488" y="2458135"/>
                </a:cubicBezTo>
                <a:lnTo>
                  <a:pt x="0" y="2425387"/>
                </a:lnTo>
                <a:lnTo>
                  <a:pt x="55096" y="2433796"/>
                </a:lnTo>
                <a:cubicBezTo>
                  <a:pt x="105937" y="2438959"/>
                  <a:pt x="157522" y="2441604"/>
                  <a:pt x="209725" y="2441604"/>
                </a:cubicBezTo>
                <a:cubicBezTo>
                  <a:pt x="261928" y="2441604"/>
                  <a:pt x="313514" y="2438959"/>
                  <a:pt x="364354" y="2433796"/>
                </a:cubicBezTo>
                <a:lnTo>
                  <a:pt x="419449" y="2425387"/>
                </a:lnTo>
                <a:lnTo>
                  <a:pt x="514517" y="2410878"/>
                </a:lnTo>
                <a:cubicBezTo>
                  <a:pt x="563743" y="2400806"/>
                  <a:pt x="612097" y="2388341"/>
                  <a:pt x="659453" y="2373612"/>
                </a:cubicBezTo>
                <a:lnTo>
                  <a:pt x="713940" y="2353669"/>
                </a:lnTo>
                <a:lnTo>
                  <a:pt x="798401" y="2322756"/>
                </a:lnTo>
                <a:cubicBezTo>
                  <a:pt x="934103" y="2265359"/>
                  <a:pt x="1059684" y="2188719"/>
                  <a:pt x="1171723" y="2096256"/>
                </a:cubicBezTo>
                <a:lnTo>
                  <a:pt x="1207747" y="2063516"/>
                </a:lnTo>
                <a:lnTo>
                  <a:pt x="1279121" y="1998646"/>
                </a:lnTo>
                <a:cubicBezTo>
                  <a:pt x="1484383" y="1793384"/>
                  <a:pt x="1630916" y="1529394"/>
                  <a:pt x="1691353" y="1234042"/>
                </a:cubicBezTo>
                <a:lnTo>
                  <a:pt x="1695710" y="1205494"/>
                </a:lnTo>
                <a:lnTo>
                  <a:pt x="1714271" y="1083879"/>
                </a:lnTo>
                <a:cubicBezTo>
                  <a:pt x="1719434" y="1033039"/>
                  <a:pt x="1722079" y="981453"/>
                  <a:pt x="1722079" y="929250"/>
                </a:cubicBezTo>
                <a:cubicBezTo>
                  <a:pt x="1722079" y="616031"/>
                  <a:pt x="1626861" y="325052"/>
                  <a:pt x="1463793" y="83679"/>
                </a:cubicBezTo>
                <a:close/>
              </a:path>
            </a:pathLst>
          </a:custGeom>
          <a:solidFill>
            <a:srgbClr val="29878F"/>
          </a:solidFill>
          <a:ln>
            <a:solidFill>
              <a:srgbClr val="29878F"/>
            </a:solidFill>
          </a:ln>
          <a:effectLst>
            <a:outerShdw blurRad="190500" dist="190500" dir="48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 dirty="0">
              <a:effectLst>
                <a:outerShdw blurRad="190500" dist="1905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2EF4299-08CA-28F0-B7FD-A129AA47D791}"/>
              </a:ext>
            </a:extLst>
          </p:cNvPr>
          <p:cNvSpPr/>
          <p:nvPr/>
        </p:nvSpPr>
        <p:spPr>
          <a:xfrm rot="2506641">
            <a:off x="7729969" y="-319405"/>
            <a:ext cx="2268531" cy="1559432"/>
          </a:xfrm>
          <a:custGeom>
            <a:avLst/>
            <a:gdLst>
              <a:gd name="connsiteX0" fmla="*/ 110874 w 3024708"/>
              <a:gd name="connsiteY0" fmla="*/ 0 h 2079242"/>
              <a:gd name="connsiteX1" fmla="*/ 118848 w 3024708"/>
              <a:gd name="connsiteY1" fmla="*/ 21788 h 2079242"/>
              <a:gd name="connsiteX2" fmla="*/ 258286 w 3024708"/>
              <a:gd name="connsiteY2" fmla="*/ 278683 h 2079242"/>
              <a:gd name="connsiteX3" fmla="*/ 320860 w 3024708"/>
              <a:gd name="connsiteY3" fmla="*/ 362362 h 2079242"/>
              <a:gd name="connsiteX4" fmla="*/ 345348 w 3024708"/>
              <a:gd name="connsiteY4" fmla="*/ 395110 h 2079242"/>
              <a:gd name="connsiteX5" fmla="*/ 442958 w 3024708"/>
              <a:gd name="connsiteY5" fmla="*/ 502508 h 2079242"/>
              <a:gd name="connsiteX6" fmla="*/ 530585 w 3024708"/>
              <a:gd name="connsiteY6" fmla="*/ 582149 h 2079242"/>
              <a:gd name="connsiteX7" fmla="*/ 550356 w 3024708"/>
              <a:gd name="connsiteY7" fmla="*/ 600118 h 2079242"/>
              <a:gd name="connsiteX8" fmla="*/ 923678 w 3024708"/>
              <a:gd name="connsiteY8" fmla="*/ 826618 h 2079242"/>
              <a:gd name="connsiteX9" fmla="*/ 1031308 w 3024708"/>
              <a:gd name="connsiteY9" fmla="*/ 866012 h 2079242"/>
              <a:gd name="connsiteX10" fmla="*/ 1062626 w 3024708"/>
              <a:gd name="connsiteY10" fmla="*/ 877474 h 2079242"/>
              <a:gd name="connsiteX11" fmla="*/ 1512354 w 3024708"/>
              <a:gd name="connsiteY11" fmla="*/ 945466 h 2079242"/>
              <a:gd name="connsiteX12" fmla="*/ 1962082 w 3024708"/>
              <a:gd name="connsiteY12" fmla="*/ 877474 h 2079242"/>
              <a:gd name="connsiteX13" fmla="*/ 2016428 w 3024708"/>
              <a:gd name="connsiteY13" fmla="*/ 857583 h 2079242"/>
              <a:gd name="connsiteX14" fmla="*/ 2101030 w 3024708"/>
              <a:gd name="connsiteY14" fmla="*/ 826618 h 2079242"/>
              <a:gd name="connsiteX15" fmla="*/ 2905860 w 3024708"/>
              <a:gd name="connsiteY15" fmla="*/ 21788 h 2079242"/>
              <a:gd name="connsiteX16" fmla="*/ 2913835 w 3024708"/>
              <a:gd name="connsiteY16" fmla="*/ 0 h 2079242"/>
              <a:gd name="connsiteX17" fmla="*/ 2956716 w 3024708"/>
              <a:gd name="connsiteY17" fmla="*/ 117160 h 2079242"/>
              <a:gd name="connsiteX18" fmla="*/ 3024708 w 3024708"/>
              <a:gd name="connsiteY18" fmla="*/ 566888 h 2079242"/>
              <a:gd name="connsiteX19" fmla="*/ 1817146 w 3024708"/>
              <a:gd name="connsiteY19" fmla="*/ 2048516 h 2079242"/>
              <a:gd name="connsiteX20" fmla="*/ 1722908 w 3024708"/>
              <a:gd name="connsiteY20" fmla="*/ 2062899 h 2079242"/>
              <a:gd name="connsiteX21" fmla="*/ 1666983 w 3024708"/>
              <a:gd name="connsiteY21" fmla="*/ 2071434 h 2079242"/>
              <a:gd name="connsiteX22" fmla="*/ 1512354 w 3024708"/>
              <a:gd name="connsiteY22" fmla="*/ 2079242 h 2079242"/>
              <a:gd name="connsiteX23" fmla="*/ 550356 w 3024708"/>
              <a:gd name="connsiteY23" fmla="*/ 1733894 h 2079242"/>
              <a:gd name="connsiteX24" fmla="*/ 530585 w 3024708"/>
              <a:gd name="connsiteY24" fmla="*/ 1715925 h 2079242"/>
              <a:gd name="connsiteX25" fmla="*/ 442958 w 3024708"/>
              <a:gd name="connsiteY25" fmla="*/ 1636284 h 2079242"/>
              <a:gd name="connsiteX26" fmla="*/ 30726 w 3024708"/>
              <a:gd name="connsiteY26" fmla="*/ 871680 h 2079242"/>
              <a:gd name="connsiteX27" fmla="*/ 29861 w 3024708"/>
              <a:gd name="connsiteY27" fmla="*/ 866012 h 2079242"/>
              <a:gd name="connsiteX28" fmla="*/ 7808 w 3024708"/>
              <a:gd name="connsiteY28" fmla="*/ 721517 h 2079242"/>
              <a:gd name="connsiteX29" fmla="*/ 0 w 3024708"/>
              <a:gd name="connsiteY29" fmla="*/ 566888 h 2079242"/>
              <a:gd name="connsiteX30" fmla="*/ 7808 w 3024708"/>
              <a:gd name="connsiteY30" fmla="*/ 412259 h 2079242"/>
              <a:gd name="connsiteX31" fmla="*/ 26369 w 3024708"/>
              <a:gd name="connsiteY31" fmla="*/ 290644 h 2079242"/>
              <a:gd name="connsiteX32" fmla="*/ 30726 w 3024708"/>
              <a:gd name="connsiteY32" fmla="*/ 262096 h 2079242"/>
              <a:gd name="connsiteX33" fmla="*/ 67992 w 3024708"/>
              <a:gd name="connsiteY33" fmla="*/ 11716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024708" h="2079242">
                <a:moveTo>
                  <a:pt x="110874" y="0"/>
                </a:moveTo>
                <a:lnTo>
                  <a:pt x="118848" y="21788"/>
                </a:lnTo>
                <a:cubicBezTo>
                  <a:pt x="157113" y="112256"/>
                  <a:pt x="203930" y="198226"/>
                  <a:pt x="258286" y="278683"/>
                </a:cubicBezTo>
                <a:lnTo>
                  <a:pt x="320860" y="362362"/>
                </a:lnTo>
                <a:lnTo>
                  <a:pt x="345348" y="395110"/>
                </a:lnTo>
                <a:cubicBezTo>
                  <a:pt x="376169" y="432456"/>
                  <a:pt x="408748" y="468298"/>
                  <a:pt x="442958" y="502508"/>
                </a:cubicBezTo>
                <a:lnTo>
                  <a:pt x="530585" y="582149"/>
                </a:lnTo>
                <a:lnTo>
                  <a:pt x="550356" y="600118"/>
                </a:lnTo>
                <a:cubicBezTo>
                  <a:pt x="662396" y="692581"/>
                  <a:pt x="787976" y="769221"/>
                  <a:pt x="923678" y="826618"/>
                </a:cubicBezTo>
                <a:lnTo>
                  <a:pt x="1031308" y="866012"/>
                </a:lnTo>
                <a:lnTo>
                  <a:pt x="1062626" y="877474"/>
                </a:lnTo>
                <a:cubicBezTo>
                  <a:pt x="1204695" y="921662"/>
                  <a:pt x="1355745" y="945466"/>
                  <a:pt x="1512354" y="945466"/>
                </a:cubicBezTo>
                <a:cubicBezTo>
                  <a:pt x="1668964" y="945466"/>
                  <a:pt x="1820013" y="921662"/>
                  <a:pt x="1962082" y="877474"/>
                </a:cubicBezTo>
                <a:lnTo>
                  <a:pt x="2016428" y="857583"/>
                </a:lnTo>
                <a:lnTo>
                  <a:pt x="2101030" y="826618"/>
                </a:lnTo>
                <a:cubicBezTo>
                  <a:pt x="2462901" y="673559"/>
                  <a:pt x="2752801" y="383660"/>
                  <a:pt x="2905860" y="21788"/>
                </a:cubicBezTo>
                <a:lnTo>
                  <a:pt x="2913835" y="0"/>
                </a:lnTo>
                <a:lnTo>
                  <a:pt x="2956716" y="117160"/>
                </a:lnTo>
                <a:cubicBezTo>
                  <a:pt x="3000904" y="259229"/>
                  <a:pt x="3024708" y="410279"/>
                  <a:pt x="3024708" y="566888"/>
                </a:cubicBezTo>
                <a:cubicBezTo>
                  <a:pt x="3024708" y="1297732"/>
                  <a:pt x="2506300" y="1907495"/>
                  <a:pt x="1817146" y="2048516"/>
                </a:cubicBezTo>
                <a:lnTo>
                  <a:pt x="1722908" y="2062899"/>
                </a:lnTo>
                <a:lnTo>
                  <a:pt x="1666983" y="2071434"/>
                </a:lnTo>
                <a:cubicBezTo>
                  <a:pt x="1616143" y="2076597"/>
                  <a:pt x="1564557" y="2079242"/>
                  <a:pt x="1512354" y="2079242"/>
                </a:cubicBezTo>
                <a:cubicBezTo>
                  <a:pt x="1146932" y="2079242"/>
                  <a:pt x="811781" y="1949640"/>
                  <a:pt x="550356" y="1733894"/>
                </a:cubicBezTo>
                <a:lnTo>
                  <a:pt x="530585" y="1715925"/>
                </a:lnTo>
                <a:lnTo>
                  <a:pt x="442958" y="1636284"/>
                </a:lnTo>
                <a:cubicBezTo>
                  <a:pt x="237697" y="1431022"/>
                  <a:pt x="91164" y="1167032"/>
                  <a:pt x="30726" y="871680"/>
                </a:cubicBezTo>
                <a:lnTo>
                  <a:pt x="29861" y="866012"/>
                </a:lnTo>
                <a:lnTo>
                  <a:pt x="7808" y="721517"/>
                </a:lnTo>
                <a:cubicBezTo>
                  <a:pt x="2645" y="670677"/>
                  <a:pt x="0" y="619091"/>
                  <a:pt x="0" y="566888"/>
                </a:cubicBezTo>
                <a:cubicBezTo>
                  <a:pt x="0" y="514685"/>
                  <a:pt x="2645" y="463100"/>
                  <a:pt x="7808" y="412259"/>
                </a:cubicBezTo>
                <a:lnTo>
                  <a:pt x="26369" y="290644"/>
                </a:lnTo>
                <a:lnTo>
                  <a:pt x="30726" y="262096"/>
                </a:lnTo>
                <a:cubicBezTo>
                  <a:pt x="40799" y="212871"/>
                  <a:pt x="53263" y="164517"/>
                  <a:pt x="67992" y="117160"/>
                </a:cubicBezTo>
                <a:close/>
              </a:path>
            </a:pathLst>
          </a:custGeom>
          <a:solidFill>
            <a:srgbClr val="28A6B2"/>
          </a:solidFill>
          <a:ln>
            <a:solidFill>
              <a:srgbClr val="28A6B2"/>
            </a:solidFill>
          </a:ln>
          <a:effectLst>
            <a:outerShdw blurRad="190500" dist="190500" dir="84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1EE1F40-7B59-D89E-34C9-10ACAE3EF67E}"/>
              </a:ext>
            </a:extLst>
          </p:cNvPr>
          <p:cNvSpPr/>
          <p:nvPr/>
        </p:nvSpPr>
        <p:spPr>
          <a:xfrm>
            <a:off x="8079005" y="-987991"/>
            <a:ext cx="2028508" cy="2256274"/>
          </a:xfrm>
          <a:custGeom>
            <a:avLst/>
            <a:gdLst>
              <a:gd name="connsiteX0" fmla="*/ 1301801 w 2704677"/>
              <a:gd name="connsiteY0" fmla="*/ 0 h 3008365"/>
              <a:gd name="connsiteX1" fmla="*/ 1240055 w 2704677"/>
              <a:gd name="connsiteY1" fmla="*/ 82572 h 3008365"/>
              <a:gd name="connsiteX2" fmla="*/ 1100617 w 2704677"/>
              <a:gd name="connsiteY2" fmla="*/ 339467 h 3008365"/>
              <a:gd name="connsiteX3" fmla="*/ 1092643 w 2704677"/>
              <a:gd name="connsiteY3" fmla="*/ 361255 h 3008365"/>
              <a:gd name="connsiteX4" fmla="*/ 1049761 w 2704677"/>
              <a:gd name="connsiteY4" fmla="*/ 478415 h 3008365"/>
              <a:gd name="connsiteX5" fmla="*/ 1012495 w 2704677"/>
              <a:gd name="connsiteY5" fmla="*/ 623351 h 3008365"/>
              <a:gd name="connsiteX6" fmla="*/ 1008138 w 2704677"/>
              <a:gd name="connsiteY6" fmla="*/ 651899 h 3008365"/>
              <a:gd name="connsiteX7" fmla="*/ 989577 w 2704677"/>
              <a:gd name="connsiteY7" fmla="*/ 773514 h 3008365"/>
              <a:gd name="connsiteX8" fmla="*/ 981769 w 2704677"/>
              <a:gd name="connsiteY8" fmla="*/ 928143 h 3008365"/>
              <a:gd name="connsiteX9" fmla="*/ 989577 w 2704677"/>
              <a:gd name="connsiteY9" fmla="*/ 1082772 h 3008365"/>
              <a:gd name="connsiteX10" fmla="*/ 1011630 w 2704677"/>
              <a:gd name="connsiteY10" fmla="*/ 1227267 h 3008365"/>
              <a:gd name="connsiteX11" fmla="*/ 1012495 w 2704677"/>
              <a:gd name="connsiteY11" fmla="*/ 1232935 h 3008365"/>
              <a:gd name="connsiteX12" fmla="*/ 1424727 w 2704677"/>
              <a:gd name="connsiteY12" fmla="*/ 1997539 h 3008365"/>
              <a:gd name="connsiteX13" fmla="*/ 1512354 w 2704677"/>
              <a:gd name="connsiteY13" fmla="*/ 2077180 h 3008365"/>
              <a:gd name="connsiteX14" fmla="*/ 1532125 w 2704677"/>
              <a:gd name="connsiteY14" fmla="*/ 2095149 h 3008365"/>
              <a:gd name="connsiteX15" fmla="*/ 2494123 w 2704677"/>
              <a:gd name="connsiteY15" fmla="*/ 2440497 h 3008365"/>
              <a:gd name="connsiteX16" fmla="*/ 2648752 w 2704677"/>
              <a:gd name="connsiteY16" fmla="*/ 2432689 h 3008365"/>
              <a:gd name="connsiteX17" fmla="*/ 2704677 w 2704677"/>
              <a:gd name="connsiteY17" fmla="*/ 2424154 h 3008365"/>
              <a:gd name="connsiteX18" fmla="*/ 2679360 w 2704677"/>
              <a:gd name="connsiteY18" fmla="*/ 2458009 h 3008365"/>
              <a:gd name="connsiteX19" fmla="*/ 1512354 w 2704677"/>
              <a:gd name="connsiteY19" fmla="*/ 3008365 h 3008365"/>
              <a:gd name="connsiteX20" fmla="*/ 345348 w 2704677"/>
              <a:gd name="connsiteY20" fmla="*/ 2458009 h 3008365"/>
              <a:gd name="connsiteX21" fmla="*/ 320032 w 2704677"/>
              <a:gd name="connsiteY21" fmla="*/ 2424154 h 3008365"/>
              <a:gd name="connsiteX22" fmla="*/ 258286 w 2704677"/>
              <a:gd name="connsiteY22" fmla="*/ 2341582 h 3008365"/>
              <a:gd name="connsiteX23" fmla="*/ 0 w 2704677"/>
              <a:gd name="connsiteY23" fmla="*/ 1496011 h 3008365"/>
              <a:gd name="connsiteX24" fmla="*/ 7808 w 2704677"/>
              <a:gd name="connsiteY24" fmla="*/ 1341382 h 3008365"/>
              <a:gd name="connsiteX25" fmla="*/ 26511 w 2704677"/>
              <a:gd name="connsiteY25" fmla="*/ 1218838 h 3008365"/>
              <a:gd name="connsiteX26" fmla="*/ 30726 w 2704677"/>
              <a:gd name="connsiteY26" fmla="*/ 1191219 h 3008365"/>
              <a:gd name="connsiteX27" fmla="*/ 442958 w 2704677"/>
              <a:gd name="connsiteY27" fmla="*/ 426615 h 3008365"/>
              <a:gd name="connsiteX28" fmla="*/ 514333 w 2704677"/>
              <a:gd name="connsiteY28" fmla="*/ 361746 h 3008365"/>
              <a:gd name="connsiteX29" fmla="*/ 550356 w 2704677"/>
              <a:gd name="connsiteY29" fmla="*/ 329005 h 3008365"/>
              <a:gd name="connsiteX30" fmla="*/ 923678 w 2704677"/>
              <a:gd name="connsiteY30" fmla="*/ 102505 h 3008365"/>
              <a:gd name="connsiteX31" fmla="*/ 1008280 w 2704677"/>
              <a:gd name="connsiteY31" fmla="*/ 71540 h 3008365"/>
              <a:gd name="connsiteX32" fmla="*/ 1062626 w 2704677"/>
              <a:gd name="connsiteY32" fmla="*/ 51649 h 3008365"/>
              <a:gd name="connsiteX33" fmla="*/ 1207562 w 2704677"/>
              <a:gd name="connsiteY33" fmla="*/ 14383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4677" h="3008365">
                <a:moveTo>
                  <a:pt x="1301801" y="0"/>
                </a:moveTo>
                <a:lnTo>
                  <a:pt x="1240055" y="82572"/>
                </a:lnTo>
                <a:cubicBezTo>
                  <a:pt x="1185699" y="163029"/>
                  <a:pt x="1138882" y="248999"/>
                  <a:pt x="1100617" y="339467"/>
                </a:cubicBezTo>
                <a:lnTo>
                  <a:pt x="1092643" y="361255"/>
                </a:lnTo>
                <a:lnTo>
                  <a:pt x="1049761" y="478415"/>
                </a:lnTo>
                <a:cubicBezTo>
                  <a:pt x="1035032" y="525772"/>
                  <a:pt x="1022568" y="574126"/>
                  <a:pt x="1012495" y="623351"/>
                </a:cubicBezTo>
                <a:lnTo>
                  <a:pt x="1008138" y="651899"/>
                </a:lnTo>
                <a:lnTo>
                  <a:pt x="989577" y="773514"/>
                </a:lnTo>
                <a:cubicBezTo>
                  <a:pt x="984414" y="824355"/>
                  <a:pt x="981769" y="875940"/>
                  <a:pt x="981769" y="928143"/>
                </a:cubicBezTo>
                <a:cubicBezTo>
                  <a:pt x="981769" y="980346"/>
                  <a:pt x="984414" y="1031932"/>
                  <a:pt x="989577" y="1082772"/>
                </a:cubicBezTo>
                <a:lnTo>
                  <a:pt x="1011630" y="1227267"/>
                </a:lnTo>
                <a:lnTo>
                  <a:pt x="1012495" y="1232935"/>
                </a:lnTo>
                <a:cubicBezTo>
                  <a:pt x="1072933" y="1528287"/>
                  <a:pt x="1219466" y="1792277"/>
                  <a:pt x="1424727" y="1997539"/>
                </a:cubicBezTo>
                <a:lnTo>
                  <a:pt x="1512354" y="2077180"/>
                </a:lnTo>
                <a:lnTo>
                  <a:pt x="1532125" y="2095149"/>
                </a:lnTo>
                <a:cubicBezTo>
                  <a:pt x="1793550" y="2310895"/>
                  <a:pt x="2128701" y="2440497"/>
                  <a:pt x="2494123" y="2440497"/>
                </a:cubicBezTo>
                <a:cubicBezTo>
                  <a:pt x="2546326" y="2440497"/>
                  <a:pt x="2597912" y="2437852"/>
                  <a:pt x="2648752" y="2432689"/>
                </a:cubicBezTo>
                <a:lnTo>
                  <a:pt x="2704677" y="2424154"/>
                </a:lnTo>
                <a:lnTo>
                  <a:pt x="2679360" y="2458009"/>
                </a:lnTo>
                <a:cubicBezTo>
                  <a:pt x="2401972" y="2794125"/>
                  <a:pt x="1982182" y="3008365"/>
                  <a:pt x="1512354" y="3008365"/>
                </a:cubicBezTo>
                <a:cubicBezTo>
                  <a:pt x="1042526" y="3008365"/>
                  <a:pt x="622736" y="2794125"/>
                  <a:pt x="345348" y="2458009"/>
                </a:cubicBezTo>
                <a:lnTo>
                  <a:pt x="320032" y="2424154"/>
                </a:lnTo>
                <a:lnTo>
                  <a:pt x="258286" y="2341582"/>
                </a:lnTo>
                <a:cubicBezTo>
                  <a:pt x="95218" y="2100209"/>
                  <a:pt x="0" y="1809230"/>
                  <a:pt x="0" y="1496011"/>
                </a:cubicBezTo>
                <a:cubicBezTo>
                  <a:pt x="0" y="1443808"/>
                  <a:pt x="2645" y="1392223"/>
                  <a:pt x="7808" y="1341382"/>
                </a:cubicBezTo>
                <a:lnTo>
                  <a:pt x="26511" y="1218838"/>
                </a:lnTo>
                <a:lnTo>
                  <a:pt x="30726" y="1191219"/>
                </a:lnTo>
                <a:cubicBezTo>
                  <a:pt x="91164" y="895867"/>
                  <a:pt x="237697" y="631877"/>
                  <a:pt x="442958" y="426615"/>
                </a:cubicBezTo>
                <a:lnTo>
                  <a:pt x="514333" y="361746"/>
                </a:lnTo>
                <a:lnTo>
                  <a:pt x="550356" y="329005"/>
                </a:lnTo>
                <a:cubicBezTo>
                  <a:pt x="662396" y="236543"/>
                  <a:pt x="787976" y="159902"/>
                  <a:pt x="923678" y="102505"/>
                </a:cubicBezTo>
                <a:lnTo>
                  <a:pt x="1008280" y="71540"/>
                </a:lnTo>
                <a:lnTo>
                  <a:pt x="1062626" y="51649"/>
                </a:lnTo>
                <a:cubicBezTo>
                  <a:pt x="1109983" y="36920"/>
                  <a:pt x="1158337" y="24456"/>
                  <a:pt x="1207562" y="14383"/>
                </a:cubicBezTo>
                <a:close/>
              </a:path>
            </a:pathLst>
          </a:custGeom>
          <a:solidFill>
            <a:srgbClr val="19A4A0"/>
          </a:solidFill>
          <a:ln>
            <a:solidFill>
              <a:srgbClr val="19A4A0"/>
            </a:solidFill>
          </a:ln>
          <a:effectLst>
            <a:outerShdw blurRad="190500" dist="190500" dir="9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34AB13D-EE6E-8699-EF03-3FE0283B82D0}"/>
              </a:ext>
            </a:extLst>
          </p:cNvPr>
          <p:cNvSpPr/>
          <p:nvPr/>
        </p:nvSpPr>
        <p:spPr>
          <a:xfrm rot="17042089">
            <a:off x="8263211" y="-927123"/>
            <a:ext cx="2028507" cy="2256274"/>
          </a:xfrm>
          <a:custGeom>
            <a:avLst/>
            <a:gdLst>
              <a:gd name="connsiteX0" fmla="*/ 1512354 w 2704676"/>
              <a:gd name="connsiteY0" fmla="*/ 0 h 3008365"/>
              <a:gd name="connsiteX1" fmla="*/ 1962082 w 2704676"/>
              <a:gd name="connsiteY1" fmla="*/ 67992 h 3008365"/>
              <a:gd name="connsiteX2" fmla="*/ 1993400 w 2704676"/>
              <a:gd name="connsiteY2" fmla="*/ 79455 h 3008365"/>
              <a:gd name="connsiteX3" fmla="*/ 2101030 w 2704676"/>
              <a:gd name="connsiteY3" fmla="*/ 118848 h 3008365"/>
              <a:gd name="connsiteX4" fmla="*/ 2474352 w 2704676"/>
              <a:gd name="connsiteY4" fmla="*/ 345348 h 3008365"/>
              <a:gd name="connsiteX5" fmla="*/ 2494124 w 2704676"/>
              <a:gd name="connsiteY5" fmla="*/ 363318 h 3008365"/>
              <a:gd name="connsiteX6" fmla="*/ 2581750 w 2704676"/>
              <a:gd name="connsiteY6" fmla="*/ 442958 h 3008365"/>
              <a:gd name="connsiteX7" fmla="*/ 2679360 w 2704676"/>
              <a:gd name="connsiteY7" fmla="*/ 550356 h 3008365"/>
              <a:gd name="connsiteX8" fmla="*/ 2704676 w 2704676"/>
              <a:gd name="connsiteY8" fmla="*/ 584211 h 3008365"/>
              <a:gd name="connsiteX9" fmla="*/ 2648753 w 2704676"/>
              <a:gd name="connsiteY9" fmla="*/ 575676 h 3008365"/>
              <a:gd name="connsiteX10" fmla="*/ 2494124 w 2704676"/>
              <a:gd name="connsiteY10" fmla="*/ 567868 h 3008365"/>
              <a:gd name="connsiteX11" fmla="*/ 2339495 w 2704676"/>
              <a:gd name="connsiteY11" fmla="*/ 575676 h 3008365"/>
              <a:gd name="connsiteX12" fmla="*/ 2283571 w 2704676"/>
              <a:gd name="connsiteY12" fmla="*/ 584211 h 3008365"/>
              <a:gd name="connsiteX13" fmla="*/ 2189332 w 2704676"/>
              <a:gd name="connsiteY13" fmla="*/ 598594 h 3008365"/>
              <a:gd name="connsiteX14" fmla="*/ 2044396 w 2704676"/>
              <a:gd name="connsiteY14" fmla="*/ 635860 h 3008365"/>
              <a:gd name="connsiteX15" fmla="*/ 1990050 w 2704676"/>
              <a:gd name="connsiteY15" fmla="*/ 655751 h 3008365"/>
              <a:gd name="connsiteX16" fmla="*/ 1905448 w 2704676"/>
              <a:gd name="connsiteY16" fmla="*/ 686716 h 3008365"/>
              <a:gd name="connsiteX17" fmla="*/ 1532126 w 2704676"/>
              <a:gd name="connsiteY17" fmla="*/ 913216 h 3008365"/>
              <a:gd name="connsiteX18" fmla="*/ 1496103 w 2704676"/>
              <a:gd name="connsiteY18" fmla="*/ 945957 h 3008365"/>
              <a:gd name="connsiteX19" fmla="*/ 1424728 w 2704676"/>
              <a:gd name="connsiteY19" fmla="*/ 1010826 h 3008365"/>
              <a:gd name="connsiteX20" fmla="*/ 1012496 w 2704676"/>
              <a:gd name="connsiteY20" fmla="*/ 1775430 h 3008365"/>
              <a:gd name="connsiteX21" fmla="*/ 1008281 w 2704676"/>
              <a:gd name="connsiteY21" fmla="*/ 1803049 h 3008365"/>
              <a:gd name="connsiteX22" fmla="*/ 989578 w 2704676"/>
              <a:gd name="connsiteY22" fmla="*/ 1925593 h 3008365"/>
              <a:gd name="connsiteX23" fmla="*/ 981770 w 2704676"/>
              <a:gd name="connsiteY23" fmla="*/ 2080222 h 3008365"/>
              <a:gd name="connsiteX24" fmla="*/ 1240056 w 2704676"/>
              <a:gd name="connsiteY24" fmla="*/ 2925793 h 3008365"/>
              <a:gd name="connsiteX25" fmla="*/ 1301802 w 2704676"/>
              <a:gd name="connsiteY25" fmla="*/ 3008365 h 3008365"/>
              <a:gd name="connsiteX26" fmla="*/ 1207562 w 2704676"/>
              <a:gd name="connsiteY26" fmla="*/ 2993982 h 3008365"/>
              <a:gd name="connsiteX27" fmla="*/ 0 w 2704676"/>
              <a:gd name="connsiteY27" fmla="*/ 1512354 h 3008365"/>
              <a:gd name="connsiteX28" fmla="*/ 67992 w 2704676"/>
              <a:gd name="connsiteY28" fmla="*/ 1062626 h 3008365"/>
              <a:gd name="connsiteX29" fmla="*/ 110874 w 2704676"/>
              <a:gd name="connsiteY29" fmla="*/ 945466 h 3008365"/>
              <a:gd name="connsiteX30" fmla="*/ 118848 w 2704676"/>
              <a:gd name="connsiteY30" fmla="*/ 923678 h 3008365"/>
              <a:gd name="connsiteX31" fmla="*/ 923678 w 2704676"/>
              <a:gd name="connsiteY31" fmla="*/ 118848 h 3008365"/>
              <a:gd name="connsiteX32" fmla="*/ 1008139 w 2704676"/>
              <a:gd name="connsiteY32" fmla="*/ 87935 h 3008365"/>
              <a:gd name="connsiteX33" fmla="*/ 1062626 w 2704676"/>
              <a:gd name="connsiteY33" fmla="*/ 67992 h 3008365"/>
              <a:gd name="connsiteX34" fmla="*/ 1512354 w 2704676"/>
              <a:gd name="connsiteY34" fmla="*/ 0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04676" h="3008365">
                <a:moveTo>
                  <a:pt x="1512354" y="0"/>
                </a:moveTo>
                <a:cubicBezTo>
                  <a:pt x="1668964" y="0"/>
                  <a:pt x="1820013" y="23805"/>
                  <a:pt x="1962082" y="67992"/>
                </a:cubicBezTo>
                <a:lnTo>
                  <a:pt x="1993400" y="79455"/>
                </a:lnTo>
                <a:lnTo>
                  <a:pt x="2101030" y="118848"/>
                </a:lnTo>
                <a:cubicBezTo>
                  <a:pt x="2236732" y="176245"/>
                  <a:pt x="2362313" y="252886"/>
                  <a:pt x="2474352" y="345348"/>
                </a:cubicBezTo>
                <a:lnTo>
                  <a:pt x="2494124" y="363318"/>
                </a:lnTo>
                <a:lnTo>
                  <a:pt x="2581750" y="442958"/>
                </a:lnTo>
                <a:cubicBezTo>
                  <a:pt x="2615960" y="477169"/>
                  <a:pt x="2648539" y="513010"/>
                  <a:pt x="2679360" y="550356"/>
                </a:cubicBezTo>
                <a:lnTo>
                  <a:pt x="2704676" y="584211"/>
                </a:lnTo>
                <a:lnTo>
                  <a:pt x="2648753" y="575676"/>
                </a:lnTo>
                <a:cubicBezTo>
                  <a:pt x="2597913" y="570513"/>
                  <a:pt x="2546327" y="567868"/>
                  <a:pt x="2494124" y="567868"/>
                </a:cubicBezTo>
                <a:cubicBezTo>
                  <a:pt x="2441921" y="567868"/>
                  <a:pt x="2390336" y="570513"/>
                  <a:pt x="2339495" y="575676"/>
                </a:cubicBezTo>
                <a:lnTo>
                  <a:pt x="2283571" y="584211"/>
                </a:lnTo>
                <a:lnTo>
                  <a:pt x="2189332" y="598594"/>
                </a:lnTo>
                <a:cubicBezTo>
                  <a:pt x="2140107" y="608667"/>
                  <a:pt x="2091753" y="621131"/>
                  <a:pt x="2044396" y="635860"/>
                </a:cubicBezTo>
                <a:lnTo>
                  <a:pt x="1990050" y="655751"/>
                </a:lnTo>
                <a:lnTo>
                  <a:pt x="1905448" y="686716"/>
                </a:lnTo>
                <a:cubicBezTo>
                  <a:pt x="1769746" y="744113"/>
                  <a:pt x="1644166" y="820754"/>
                  <a:pt x="1532126" y="913216"/>
                </a:cubicBezTo>
                <a:lnTo>
                  <a:pt x="1496103" y="945957"/>
                </a:lnTo>
                <a:lnTo>
                  <a:pt x="1424728" y="1010826"/>
                </a:lnTo>
                <a:cubicBezTo>
                  <a:pt x="1219467" y="1216088"/>
                  <a:pt x="1072934" y="1480078"/>
                  <a:pt x="1012496" y="1775430"/>
                </a:cubicBezTo>
                <a:lnTo>
                  <a:pt x="1008281" y="1803049"/>
                </a:lnTo>
                <a:lnTo>
                  <a:pt x="989578" y="1925593"/>
                </a:lnTo>
                <a:cubicBezTo>
                  <a:pt x="984415" y="1976434"/>
                  <a:pt x="981770" y="2028019"/>
                  <a:pt x="981770" y="2080222"/>
                </a:cubicBezTo>
                <a:cubicBezTo>
                  <a:pt x="981770" y="2393441"/>
                  <a:pt x="1076988" y="2684420"/>
                  <a:pt x="1240056" y="2925793"/>
                </a:cubicBezTo>
                <a:lnTo>
                  <a:pt x="1301802" y="3008365"/>
                </a:lnTo>
                <a:lnTo>
                  <a:pt x="1207562" y="2993982"/>
                </a:lnTo>
                <a:cubicBezTo>
                  <a:pt x="518408" y="2852961"/>
                  <a:pt x="0" y="2243198"/>
                  <a:pt x="0" y="1512354"/>
                </a:cubicBezTo>
                <a:cubicBezTo>
                  <a:pt x="0" y="1355745"/>
                  <a:pt x="23805" y="1204695"/>
                  <a:pt x="67992" y="1062626"/>
                </a:cubicBezTo>
                <a:lnTo>
                  <a:pt x="110874" y="945466"/>
                </a:lnTo>
                <a:lnTo>
                  <a:pt x="118848" y="923678"/>
                </a:lnTo>
                <a:cubicBezTo>
                  <a:pt x="271907" y="561807"/>
                  <a:pt x="561807" y="271907"/>
                  <a:pt x="923678" y="118848"/>
                </a:cubicBezTo>
                <a:lnTo>
                  <a:pt x="1008139" y="87935"/>
                </a:lnTo>
                <a:lnTo>
                  <a:pt x="1062626" y="67992"/>
                </a:lnTo>
                <a:cubicBezTo>
                  <a:pt x="1204695" y="23805"/>
                  <a:pt x="1355745" y="0"/>
                  <a:pt x="1512354" y="0"/>
                </a:cubicBezTo>
                <a:close/>
              </a:path>
            </a:pathLst>
          </a:custGeom>
          <a:solidFill>
            <a:srgbClr val="4FC079"/>
          </a:solidFill>
          <a:ln>
            <a:solidFill>
              <a:srgbClr val="4FC079"/>
            </a:solidFill>
          </a:ln>
          <a:effectLst>
            <a:outerShdw blurRad="190500" dist="190500" dir="15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F919961-D4AF-C910-57B6-D2CF7CB55B95}"/>
              </a:ext>
            </a:extLst>
          </p:cNvPr>
          <p:cNvSpPr/>
          <p:nvPr/>
        </p:nvSpPr>
        <p:spPr>
          <a:xfrm rot="13534159">
            <a:off x="8011221" y="-511942"/>
            <a:ext cx="2268531" cy="1559432"/>
          </a:xfrm>
          <a:custGeom>
            <a:avLst/>
            <a:gdLst>
              <a:gd name="connsiteX0" fmla="*/ 1512354 w 3024708"/>
              <a:gd name="connsiteY0" fmla="*/ 0 h 2079242"/>
              <a:gd name="connsiteX1" fmla="*/ 2474352 w 3024708"/>
              <a:gd name="connsiteY1" fmla="*/ 345348 h 2079242"/>
              <a:gd name="connsiteX2" fmla="*/ 2494124 w 3024708"/>
              <a:gd name="connsiteY2" fmla="*/ 363318 h 2079242"/>
              <a:gd name="connsiteX3" fmla="*/ 2581750 w 3024708"/>
              <a:gd name="connsiteY3" fmla="*/ 442958 h 2079242"/>
              <a:gd name="connsiteX4" fmla="*/ 2993982 w 3024708"/>
              <a:gd name="connsiteY4" fmla="*/ 1207562 h 2079242"/>
              <a:gd name="connsiteX5" fmla="*/ 2994847 w 3024708"/>
              <a:gd name="connsiteY5" fmla="*/ 1213231 h 2079242"/>
              <a:gd name="connsiteX6" fmla="*/ 3016900 w 3024708"/>
              <a:gd name="connsiteY6" fmla="*/ 1357725 h 2079242"/>
              <a:gd name="connsiteX7" fmla="*/ 3024708 w 3024708"/>
              <a:gd name="connsiteY7" fmla="*/ 1512354 h 2079242"/>
              <a:gd name="connsiteX8" fmla="*/ 3016900 w 3024708"/>
              <a:gd name="connsiteY8" fmla="*/ 1666983 h 2079242"/>
              <a:gd name="connsiteX9" fmla="*/ 2998198 w 3024708"/>
              <a:gd name="connsiteY9" fmla="*/ 1789527 h 2079242"/>
              <a:gd name="connsiteX10" fmla="*/ 2993982 w 3024708"/>
              <a:gd name="connsiteY10" fmla="*/ 1817146 h 2079242"/>
              <a:gd name="connsiteX11" fmla="*/ 2956716 w 3024708"/>
              <a:gd name="connsiteY11" fmla="*/ 1962082 h 2079242"/>
              <a:gd name="connsiteX12" fmla="*/ 2913835 w 3024708"/>
              <a:gd name="connsiteY12" fmla="*/ 2079242 h 2079242"/>
              <a:gd name="connsiteX13" fmla="*/ 2905860 w 3024708"/>
              <a:gd name="connsiteY13" fmla="*/ 2057454 h 2079242"/>
              <a:gd name="connsiteX14" fmla="*/ 2766422 w 3024708"/>
              <a:gd name="connsiteY14" fmla="*/ 1800559 h 2079242"/>
              <a:gd name="connsiteX15" fmla="*/ 2704676 w 3024708"/>
              <a:gd name="connsiteY15" fmla="*/ 1717987 h 2079242"/>
              <a:gd name="connsiteX16" fmla="*/ 2679360 w 3024708"/>
              <a:gd name="connsiteY16" fmla="*/ 1684132 h 2079242"/>
              <a:gd name="connsiteX17" fmla="*/ 2581750 w 3024708"/>
              <a:gd name="connsiteY17" fmla="*/ 1576734 h 2079242"/>
              <a:gd name="connsiteX18" fmla="*/ 2494124 w 3024708"/>
              <a:gd name="connsiteY18" fmla="*/ 1497094 h 2079242"/>
              <a:gd name="connsiteX19" fmla="*/ 2474352 w 3024708"/>
              <a:gd name="connsiteY19" fmla="*/ 1479124 h 2079242"/>
              <a:gd name="connsiteX20" fmla="*/ 2101030 w 3024708"/>
              <a:gd name="connsiteY20" fmla="*/ 1252624 h 2079242"/>
              <a:gd name="connsiteX21" fmla="*/ 1993400 w 3024708"/>
              <a:gd name="connsiteY21" fmla="*/ 1213231 h 2079242"/>
              <a:gd name="connsiteX22" fmla="*/ 1962082 w 3024708"/>
              <a:gd name="connsiteY22" fmla="*/ 1201768 h 2079242"/>
              <a:gd name="connsiteX23" fmla="*/ 1512354 w 3024708"/>
              <a:gd name="connsiteY23" fmla="*/ 1133776 h 2079242"/>
              <a:gd name="connsiteX24" fmla="*/ 1062626 w 3024708"/>
              <a:gd name="connsiteY24" fmla="*/ 1201768 h 2079242"/>
              <a:gd name="connsiteX25" fmla="*/ 1008139 w 3024708"/>
              <a:gd name="connsiteY25" fmla="*/ 1221711 h 2079242"/>
              <a:gd name="connsiteX26" fmla="*/ 923678 w 3024708"/>
              <a:gd name="connsiteY26" fmla="*/ 1252624 h 2079242"/>
              <a:gd name="connsiteX27" fmla="*/ 118848 w 3024708"/>
              <a:gd name="connsiteY27" fmla="*/ 2057454 h 2079242"/>
              <a:gd name="connsiteX28" fmla="*/ 110874 w 3024708"/>
              <a:gd name="connsiteY28" fmla="*/ 2079242 h 2079242"/>
              <a:gd name="connsiteX29" fmla="*/ 67992 w 3024708"/>
              <a:gd name="connsiteY29" fmla="*/ 1962082 h 2079242"/>
              <a:gd name="connsiteX30" fmla="*/ 0 w 3024708"/>
              <a:gd name="connsiteY30" fmla="*/ 1512354 h 2079242"/>
              <a:gd name="connsiteX31" fmla="*/ 1207562 w 3024708"/>
              <a:gd name="connsiteY31" fmla="*/ 30726 h 2079242"/>
              <a:gd name="connsiteX32" fmla="*/ 1302630 w 3024708"/>
              <a:gd name="connsiteY32" fmla="*/ 16217 h 2079242"/>
              <a:gd name="connsiteX33" fmla="*/ 1357725 w 3024708"/>
              <a:gd name="connsiteY33" fmla="*/ 7808 h 2079242"/>
              <a:gd name="connsiteX34" fmla="*/ 1512354 w 3024708"/>
              <a:gd name="connsiteY34" fmla="*/ 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24708" h="2079242">
                <a:moveTo>
                  <a:pt x="1512354" y="0"/>
                </a:moveTo>
                <a:cubicBezTo>
                  <a:pt x="1877776" y="0"/>
                  <a:pt x="2212928" y="129602"/>
                  <a:pt x="2474352" y="345348"/>
                </a:cubicBezTo>
                <a:lnTo>
                  <a:pt x="2494124" y="363318"/>
                </a:lnTo>
                <a:lnTo>
                  <a:pt x="2581750" y="442958"/>
                </a:lnTo>
                <a:cubicBezTo>
                  <a:pt x="2787012" y="648220"/>
                  <a:pt x="2933545" y="912210"/>
                  <a:pt x="2993982" y="1207562"/>
                </a:cubicBezTo>
                <a:lnTo>
                  <a:pt x="2994847" y="1213231"/>
                </a:lnTo>
                <a:lnTo>
                  <a:pt x="3016900" y="1357725"/>
                </a:lnTo>
                <a:cubicBezTo>
                  <a:pt x="3022063" y="1408566"/>
                  <a:pt x="3024708" y="1460151"/>
                  <a:pt x="3024708" y="1512354"/>
                </a:cubicBezTo>
                <a:cubicBezTo>
                  <a:pt x="3024708" y="1564557"/>
                  <a:pt x="3022063" y="1616143"/>
                  <a:pt x="3016900" y="1666983"/>
                </a:cubicBezTo>
                <a:lnTo>
                  <a:pt x="2998198" y="1789527"/>
                </a:lnTo>
                <a:lnTo>
                  <a:pt x="2993982" y="1817146"/>
                </a:lnTo>
                <a:cubicBezTo>
                  <a:pt x="2983910" y="1866371"/>
                  <a:pt x="2971445" y="1914726"/>
                  <a:pt x="2956716" y="1962082"/>
                </a:cubicBezTo>
                <a:lnTo>
                  <a:pt x="2913835" y="2079242"/>
                </a:lnTo>
                <a:lnTo>
                  <a:pt x="2905860" y="2057454"/>
                </a:lnTo>
                <a:cubicBezTo>
                  <a:pt x="2867595" y="1966986"/>
                  <a:pt x="2820778" y="1881016"/>
                  <a:pt x="2766422" y="1800559"/>
                </a:cubicBezTo>
                <a:lnTo>
                  <a:pt x="2704676" y="1717987"/>
                </a:lnTo>
                <a:lnTo>
                  <a:pt x="2679360" y="1684132"/>
                </a:lnTo>
                <a:cubicBezTo>
                  <a:pt x="2648539" y="1646786"/>
                  <a:pt x="2615960" y="1610945"/>
                  <a:pt x="2581750" y="1576734"/>
                </a:cubicBezTo>
                <a:lnTo>
                  <a:pt x="2494124" y="1497094"/>
                </a:lnTo>
                <a:lnTo>
                  <a:pt x="2474352" y="1479124"/>
                </a:lnTo>
                <a:cubicBezTo>
                  <a:pt x="2362313" y="1386662"/>
                  <a:pt x="2236732" y="1310021"/>
                  <a:pt x="2101030" y="1252624"/>
                </a:cubicBezTo>
                <a:lnTo>
                  <a:pt x="1993400" y="1213231"/>
                </a:lnTo>
                <a:lnTo>
                  <a:pt x="1962082" y="1201768"/>
                </a:lnTo>
                <a:cubicBezTo>
                  <a:pt x="1820013" y="1157581"/>
                  <a:pt x="1668964" y="1133776"/>
                  <a:pt x="1512354" y="1133776"/>
                </a:cubicBezTo>
                <a:cubicBezTo>
                  <a:pt x="1355745" y="1133776"/>
                  <a:pt x="1204695" y="1157581"/>
                  <a:pt x="1062626" y="1201768"/>
                </a:cubicBezTo>
                <a:lnTo>
                  <a:pt x="1008139" y="1221711"/>
                </a:lnTo>
                <a:lnTo>
                  <a:pt x="923678" y="1252624"/>
                </a:lnTo>
                <a:cubicBezTo>
                  <a:pt x="561807" y="1405683"/>
                  <a:pt x="271907" y="1695583"/>
                  <a:pt x="118848" y="2057454"/>
                </a:cubicBezTo>
                <a:lnTo>
                  <a:pt x="110874" y="2079242"/>
                </a:lnTo>
                <a:lnTo>
                  <a:pt x="67992" y="1962082"/>
                </a:lnTo>
                <a:cubicBezTo>
                  <a:pt x="23805" y="1820013"/>
                  <a:pt x="0" y="1668964"/>
                  <a:pt x="0" y="1512354"/>
                </a:cubicBezTo>
                <a:cubicBezTo>
                  <a:pt x="0" y="781510"/>
                  <a:pt x="518408" y="171747"/>
                  <a:pt x="1207562" y="30726"/>
                </a:cubicBezTo>
                <a:lnTo>
                  <a:pt x="1302630" y="16217"/>
                </a:lnTo>
                <a:lnTo>
                  <a:pt x="1357725" y="7808"/>
                </a:lnTo>
                <a:cubicBezTo>
                  <a:pt x="1408566" y="2645"/>
                  <a:pt x="1460151" y="0"/>
                  <a:pt x="1512354" y="0"/>
                </a:cubicBezTo>
                <a:close/>
              </a:path>
            </a:pathLst>
          </a:custGeom>
          <a:solidFill>
            <a:srgbClr val="71D261"/>
          </a:solidFill>
          <a:ln>
            <a:solidFill>
              <a:srgbClr val="79D65B"/>
            </a:solidFill>
          </a:ln>
          <a:effectLst>
            <a:outerShdw blurRad="190500" dist="190500" dir="192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B043D5-47B1-BEF2-6381-EC73360915B6}"/>
              </a:ext>
            </a:extLst>
          </p:cNvPr>
          <p:cNvSpPr/>
          <p:nvPr/>
        </p:nvSpPr>
        <p:spPr>
          <a:xfrm rot="10166189">
            <a:off x="8335439" y="-1154847"/>
            <a:ext cx="2027886" cy="2256368"/>
          </a:xfrm>
          <a:custGeom>
            <a:avLst/>
            <a:gdLst>
              <a:gd name="connsiteX0" fmla="*/ 1191494 w 2703848"/>
              <a:gd name="connsiteY0" fmla="*/ 0 h 3008491"/>
              <a:gd name="connsiteX1" fmla="*/ 2358500 w 2703848"/>
              <a:gd name="connsiteY1" fmla="*/ 550356 h 3008491"/>
              <a:gd name="connsiteX2" fmla="*/ 2382988 w 2703848"/>
              <a:gd name="connsiteY2" fmla="*/ 583104 h 3008491"/>
              <a:gd name="connsiteX3" fmla="*/ 2445562 w 2703848"/>
              <a:gd name="connsiteY3" fmla="*/ 666783 h 3008491"/>
              <a:gd name="connsiteX4" fmla="*/ 2703848 w 2703848"/>
              <a:gd name="connsiteY4" fmla="*/ 1512354 h 3008491"/>
              <a:gd name="connsiteX5" fmla="*/ 2696040 w 2703848"/>
              <a:gd name="connsiteY5" fmla="*/ 1666983 h 3008491"/>
              <a:gd name="connsiteX6" fmla="*/ 2677479 w 2703848"/>
              <a:gd name="connsiteY6" fmla="*/ 1788598 h 3008491"/>
              <a:gd name="connsiteX7" fmla="*/ 2673122 w 2703848"/>
              <a:gd name="connsiteY7" fmla="*/ 1817146 h 3008491"/>
              <a:gd name="connsiteX8" fmla="*/ 2260890 w 2703848"/>
              <a:gd name="connsiteY8" fmla="*/ 2581750 h 3008491"/>
              <a:gd name="connsiteX9" fmla="*/ 2189516 w 2703848"/>
              <a:gd name="connsiteY9" fmla="*/ 2646620 h 3008491"/>
              <a:gd name="connsiteX10" fmla="*/ 2153492 w 2703848"/>
              <a:gd name="connsiteY10" fmla="*/ 2679360 h 3008491"/>
              <a:gd name="connsiteX11" fmla="*/ 1780170 w 2703848"/>
              <a:gd name="connsiteY11" fmla="*/ 2905860 h 3008491"/>
              <a:gd name="connsiteX12" fmla="*/ 1695709 w 2703848"/>
              <a:gd name="connsiteY12" fmla="*/ 2936773 h 3008491"/>
              <a:gd name="connsiteX13" fmla="*/ 1641222 w 2703848"/>
              <a:gd name="connsiteY13" fmla="*/ 2956716 h 3008491"/>
              <a:gd name="connsiteX14" fmla="*/ 1496286 w 2703848"/>
              <a:gd name="connsiteY14" fmla="*/ 2993982 h 3008491"/>
              <a:gd name="connsiteX15" fmla="*/ 1401218 w 2703848"/>
              <a:gd name="connsiteY15" fmla="*/ 3008491 h 3008491"/>
              <a:gd name="connsiteX16" fmla="*/ 1463792 w 2703848"/>
              <a:gd name="connsiteY16" fmla="*/ 2924812 h 3008491"/>
              <a:gd name="connsiteX17" fmla="*/ 1603230 w 2703848"/>
              <a:gd name="connsiteY17" fmla="*/ 2667917 h 3008491"/>
              <a:gd name="connsiteX18" fmla="*/ 1611205 w 2703848"/>
              <a:gd name="connsiteY18" fmla="*/ 2646129 h 3008491"/>
              <a:gd name="connsiteX19" fmla="*/ 1654086 w 2703848"/>
              <a:gd name="connsiteY19" fmla="*/ 2528969 h 3008491"/>
              <a:gd name="connsiteX20" fmla="*/ 1691352 w 2703848"/>
              <a:gd name="connsiteY20" fmla="*/ 2384033 h 3008491"/>
              <a:gd name="connsiteX21" fmla="*/ 1695568 w 2703848"/>
              <a:gd name="connsiteY21" fmla="*/ 2356414 h 3008491"/>
              <a:gd name="connsiteX22" fmla="*/ 1714270 w 2703848"/>
              <a:gd name="connsiteY22" fmla="*/ 2233870 h 3008491"/>
              <a:gd name="connsiteX23" fmla="*/ 1722078 w 2703848"/>
              <a:gd name="connsiteY23" fmla="*/ 2079241 h 3008491"/>
              <a:gd name="connsiteX24" fmla="*/ 1714270 w 2703848"/>
              <a:gd name="connsiteY24" fmla="*/ 1924612 h 3008491"/>
              <a:gd name="connsiteX25" fmla="*/ 1692217 w 2703848"/>
              <a:gd name="connsiteY25" fmla="*/ 1780118 h 3008491"/>
              <a:gd name="connsiteX26" fmla="*/ 1691352 w 2703848"/>
              <a:gd name="connsiteY26" fmla="*/ 1774449 h 3008491"/>
              <a:gd name="connsiteX27" fmla="*/ 1279120 w 2703848"/>
              <a:gd name="connsiteY27" fmla="*/ 1009845 h 3008491"/>
              <a:gd name="connsiteX28" fmla="*/ 1191494 w 2703848"/>
              <a:gd name="connsiteY28" fmla="*/ 930205 h 3008491"/>
              <a:gd name="connsiteX29" fmla="*/ 1171722 w 2703848"/>
              <a:gd name="connsiteY29" fmla="*/ 912235 h 3008491"/>
              <a:gd name="connsiteX30" fmla="*/ 209724 w 2703848"/>
              <a:gd name="connsiteY30" fmla="*/ 566887 h 3008491"/>
              <a:gd name="connsiteX31" fmla="*/ 55095 w 2703848"/>
              <a:gd name="connsiteY31" fmla="*/ 574695 h 3008491"/>
              <a:gd name="connsiteX32" fmla="*/ 0 w 2703848"/>
              <a:gd name="connsiteY32" fmla="*/ 583104 h 3008491"/>
              <a:gd name="connsiteX33" fmla="*/ 24488 w 2703848"/>
              <a:gd name="connsiteY33" fmla="*/ 550356 h 3008491"/>
              <a:gd name="connsiteX34" fmla="*/ 1191494 w 2703848"/>
              <a:gd name="connsiteY34" fmla="*/ 0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03848" h="3008491">
                <a:moveTo>
                  <a:pt x="1191494" y="0"/>
                </a:moveTo>
                <a:cubicBezTo>
                  <a:pt x="1661322" y="0"/>
                  <a:pt x="2081112" y="214240"/>
                  <a:pt x="2358500" y="550356"/>
                </a:cubicBezTo>
                <a:lnTo>
                  <a:pt x="2382988" y="583104"/>
                </a:lnTo>
                <a:lnTo>
                  <a:pt x="2445562" y="666783"/>
                </a:lnTo>
                <a:cubicBezTo>
                  <a:pt x="2608630" y="908156"/>
                  <a:pt x="2703848" y="1199135"/>
                  <a:pt x="2703848" y="1512354"/>
                </a:cubicBezTo>
                <a:cubicBezTo>
                  <a:pt x="2703848" y="1564557"/>
                  <a:pt x="2701203" y="1616143"/>
                  <a:pt x="2696040" y="1666983"/>
                </a:cubicBezTo>
                <a:lnTo>
                  <a:pt x="2677479" y="1788598"/>
                </a:lnTo>
                <a:lnTo>
                  <a:pt x="2673122" y="1817146"/>
                </a:lnTo>
                <a:cubicBezTo>
                  <a:pt x="2612685" y="2112498"/>
                  <a:pt x="2466152" y="2376488"/>
                  <a:pt x="2260890" y="2581750"/>
                </a:cubicBezTo>
                <a:lnTo>
                  <a:pt x="2189516" y="2646620"/>
                </a:lnTo>
                <a:lnTo>
                  <a:pt x="2153492" y="2679360"/>
                </a:lnTo>
                <a:cubicBezTo>
                  <a:pt x="2041453" y="2771823"/>
                  <a:pt x="1915872" y="2848463"/>
                  <a:pt x="1780170" y="2905860"/>
                </a:cubicBezTo>
                <a:lnTo>
                  <a:pt x="1695709" y="2936773"/>
                </a:lnTo>
                <a:lnTo>
                  <a:pt x="1641222" y="2956716"/>
                </a:lnTo>
                <a:cubicBezTo>
                  <a:pt x="1593866" y="2971445"/>
                  <a:pt x="1545512" y="2983910"/>
                  <a:pt x="1496286" y="2993982"/>
                </a:cubicBezTo>
                <a:lnTo>
                  <a:pt x="1401218" y="3008491"/>
                </a:lnTo>
                <a:lnTo>
                  <a:pt x="1463792" y="2924812"/>
                </a:lnTo>
                <a:cubicBezTo>
                  <a:pt x="1518148" y="2844355"/>
                  <a:pt x="1564965" y="2758385"/>
                  <a:pt x="1603230" y="2667917"/>
                </a:cubicBezTo>
                <a:lnTo>
                  <a:pt x="1611205" y="2646129"/>
                </a:lnTo>
                <a:lnTo>
                  <a:pt x="1654086" y="2528969"/>
                </a:lnTo>
                <a:cubicBezTo>
                  <a:pt x="1668815" y="2481613"/>
                  <a:pt x="1681280" y="2433258"/>
                  <a:pt x="1691352" y="2384033"/>
                </a:cubicBezTo>
                <a:lnTo>
                  <a:pt x="1695568" y="2356414"/>
                </a:lnTo>
                <a:lnTo>
                  <a:pt x="1714270" y="2233870"/>
                </a:lnTo>
                <a:cubicBezTo>
                  <a:pt x="1719433" y="2183030"/>
                  <a:pt x="1722078" y="2131444"/>
                  <a:pt x="1722078" y="2079241"/>
                </a:cubicBezTo>
                <a:cubicBezTo>
                  <a:pt x="1722078" y="2027038"/>
                  <a:pt x="1719433" y="1975453"/>
                  <a:pt x="1714270" y="1924612"/>
                </a:cubicBezTo>
                <a:lnTo>
                  <a:pt x="1692217" y="1780118"/>
                </a:lnTo>
                <a:lnTo>
                  <a:pt x="1691352" y="1774449"/>
                </a:lnTo>
                <a:cubicBezTo>
                  <a:pt x="1630915" y="1479097"/>
                  <a:pt x="1484382" y="1215107"/>
                  <a:pt x="1279120" y="1009845"/>
                </a:cubicBezTo>
                <a:lnTo>
                  <a:pt x="1191494" y="930205"/>
                </a:lnTo>
                <a:lnTo>
                  <a:pt x="1171722" y="912235"/>
                </a:lnTo>
                <a:cubicBezTo>
                  <a:pt x="910298" y="696489"/>
                  <a:pt x="575146" y="566887"/>
                  <a:pt x="209724" y="566887"/>
                </a:cubicBezTo>
                <a:cubicBezTo>
                  <a:pt x="157521" y="566887"/>
                  <a:pt x="105936" y="569532"/>
                  <a:pt x="55095" y="574695"/>
                </a:cubicBezTo>
                <a:lnTo>
                  <a:pt x="0" y="583104"/>
                </a:lnTo>
                <a:lnTo>
                  <a:pt x="24488" y="550356"/>
                </a:lnTo>
                <a:cubicBezTo>
                  <a:pt x="301876" y="214240"/>
                  <a:pt x="721666" y="0"/>
                  <a:pt x="1191494" y="0"/>
                </a:cubicBezTo>
                <a:close/>
              </a:path>
            </a:pathLst>
          </a:custGeom>
          <a:solidFill>
            <a:srgbClr val="99FF33"/>
          </a:solidFill>
          <a:ln>
            <a:solidFill>
              <a:srgbClr val="99FF33"/>
            </a:solidFill>
          </a:ln>
          <a:effectLst>
            <a:glow>
              <a:schemeClr val="accent1">
                <a:alpha val="40000"/>
              </a:schemeClr>
            </a:glow>
            <a:outerShdw blurRad="190500" dist="190500" dir="1200000" algn="ctr" rotWithShape="0">
              <a:srgbClr val="000000">
                <a:alpha val="55000"/>
              </a:srgbClr>
            </a:outerShdw>
            <a:softEdge rad="0"/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16" name="Google Shape;265;p29">
            <a:extLst>
              <a:ext uri="{FF2B5EF4-FFF2-40B4-BE49-F238E27FC236}">
                <a16:creationId xmlns:a16="http://schemas.microsoft.com/office/drawing/2014/main" id="{9CEE11C1-E36C-C229-3EE6-27B60800702C}"/>
              </a:ext>
            </a:extLst>
          </p:cNvPr>
          <p:cNvSpPr/>
          <p:nvPr/>
        </p:nvSpPr>
        <p:spPr>
          <a:xfrm>
            <a:off x="6748042" y="4722128"/>
            <a:ext cx="2268398" cy="25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chivo SemiBold"/>
              <a:buNone/>
            </a:pPr>
            <a:r>
              <a:rPr lang="en-US" sz="1600" i="0" u="none" strike="noStrike" cap="none" dirty="0">
                <a:gradFill>
                  <a:gsLst>
                    <a:gs pos="71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</a:gra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  <a:sym typeface="Calibri"/>
              </a:rPr>
              <a:t>01</a:t>
            </a:r>
            <a:endParaRPr sz="1600" i="0" u="none" strike="noStrike" cap="none" dirty="0">
              <a:gradFill>
                <a:gsLst>
                  <a:gs pos="71000">
                    <a:srgbClr val="79D65B"/>
                  </a:gs>
                  <a:gs pos="100000">
                    <a:srgbClr val="0A9CAB"/>
                  </a:gs>
                </a:gsLst>
                <a:lin ang="10800000" scaled="1"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" name="Picture 39" descr="A green and blue planet&#10;&#10;AI-generated content may be incorrect.">
            <a:extLst>
              <a:ext uri="{FF2B5EF4-FFF2-40B4-BE49-F238E27FC236}">
                <a16:creationId xmlns:a16="http://schemas.microsoft.com/office/drawing/2014/main" id="{432CFD1A-D6E2-BCF2-3C47-F1651C5CD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0808" y="117031"/>
            <a:ext cx="435631" cy="435631"/>
          </a:xfrm>
          <a:prstGeom prst="rect">
            <a:avLst/>
          </a:prstGeom>
        </p:spPr>
      </p:pic>
      <p:sp>
        <p:nvSpPr>
          <p:cNvPr id="59" name="Google Shape;228;p29">
            <a:extLst>
              <a:ext uri="{FF2B5EF4-FFF2-40B4-BE49-F238E27FC236}">
                <a16:creationId xmlns:a16="http://schemas.microsoft.com/office/drawing/2014/main" id="{DA89FF96-F783-0F7E-C7F1-0E7A7CD9D43C}"/>
              </a:ext>
            </a:extLst>
          </p:cNvPr>
          <p:cNvSpPr/>
          <p:nvPr/>
        </p:nvSpPr>
        <p:spPr>
          <a:xfrm>
            <a:off x="1500189" y="1284090"/>
            <a:ext cx="3400425" cy="207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60" name="Google Shape;229;p29">
            <a:extLst>
              <a:ext uri="{FF2B5EF4-FFF2-40B4-BE49-F238E27FC236}">
                <a16:creationId xmlns:a16="http://schemas.microsoft.com/office/drawing/2014/main" id="{C70194F0-02C1-C520-07B6-E353A7662D09}"/>
              </a:ext>
            </a:extLst>
          </p:cNvPr>
          <p:cNvSpPr/>
          <p:nvPr/>
        </p:nvSpPr>
        <p:spPr>
          <a:xfrm>
            <a:off x="556946" y="1025351"/>
            <a:ext cx="3495600" cy="71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3000"/>
            </a:pPr>
            <a:r>
              <a:rPr lang="en-US" sz="1800" dirty="0">
                <a:gradFill>
                  <a:gsLst>
                    <a:gs pos="0">
                      <a:srgbClr val="29878F"/>
                    </a:gs>
                    <a:gs pos="88000">
                      <a:srgbClr val="51AF75"/>
                    </a:gs>
                    <a:gs pos="98000">
                      <a:srgbClr val="79D65B"/>
                    </a:gs>
                  </a:gsLst>
                  <a:lin ang="10800000" scaled="1"/>
                </a:gradFill>
                <a:latin typeface="Archivo ExtraBold"/>
                <a:ea typeface="Calibri"/>
                <a:cs typeface="Archivo ExtraBold"/>
                <a:sym typeface="Archivo ExtraBold"/>
              </a:rPr>
              <a:t>The Problem</a:t>
            </a:r>
            <a:endParaRPr lang="en-US" sz="1800" dirty="0">
              <a:gradFill>
                <a:gsLst>
                  <a:gs pos="0">
                    <a:srgbClr val="29878F"/>
                  </a:gs>
                  <a:gs pos="88000">
                    <a:srgbClr val="51AF75"/>
                  </a:gs>
                  <a:gs pos="98000">
                    <a:srgbClr val="79D65B"/>
                  </a:gs>
                </a:gsLst>
                <a:lin ang="10800000" scaled="1"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230;p29">
            <a:extLst>
              <a:ext uri="{FF2B5EF4-FFF2-40B4-BE49-F238E27FC236}">
                <a16:creationId xmlns:a16="http://schemas.microsoft.com/office/drawing/2014/main" id="{816AB81E-8C37-0430-32AB-1483297CEEB0}"/>
              </a:ext>
            </a:extLst>
          </p:cNvPr>
          <p:cNvSpPr/>
          <p:nvPr/>
        </p:nvSpPr>
        <p:spPr>
          <a:xfrm>
            <a:off x="1500189" y="2191347"/>
            <a:ext cx="2782575" cy="116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193" name="Google Shape;234;p29">
            <a:extLst>
              <a:ext uri="{FF2B5EF4-FFF2-40B4-BE49-F238E27FC236}">
                <a16:creationId xmlns:a16="http://schemas.microsoft.com/office/drawing/2014/main" id="{E5305137-80F3-940C-9C3D-C6CBFD1D220B}"/>
              </a:ext>
            </a:extLst>
          </p:cNvPr>
          <p:cNvSpPr/>
          <p:nvPr/>
        </p:nvSpPr>
        <p:spPr>
          <a:xfrm>
            <a:off x="1500189" y="2634258"/>
            <a:ext cx="2782575" cy="27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196" name="Google Shape;237;p29">
            <a:extLst>
              <a:ext uri="{FF2B5EF4-FFF2-40B4-BE49-F238E27FC236}">
                <a16:creationId xmlns:a16="http://schemas.microsoft.com/office/drawing/2014/main" id="{18168372-B0BF-F0A5-9609-22FF51E40582}"/>
              </a:ext>
            </a:extLst>
          </p:cNvPr>
          <p:cNvSpPr/>
          <p:nvPr/>
        </p:nvSpPr>
        <p:spPr>
          <a:xfrm>
            <a:off x="1500189" y="3077171"/>
            <a:ext cx="2782575" cy="27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2" name="Google Shape;229;p29">
            <a:extLst>
              <a:ext uri="{FF2B5EF4-FFF2-40B4-BE49-F238E27FC236}">
                <a16:creationId xmlns:a16="http://schemas.microsoft.com/office/drawing/2014/main" id="{79623858-3E01-5D13-7E50-3BAA504B1EB8}"/>
              </a:ext>
            </a:extLst>
          </p:cNvPr>
          <p:cNvSpPr/>
          <p:nvPr/>
        </p:nvSpPr>
        <p:spPr>
          <a:xfrm>
            <a:off x="540824" y="1310752"/>
            <a:ext cx="5037449" cy="3118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None/>
            </a:pPr>
            <a:r>
              <a:rPr lang="en-US" sz="1600" dirty="0"/>
              <a:t>🛑</a:t>
            </a:r>
            <a:r>
              <a:rPr lang="en-US" sz="1200" b="1" dirty="0"/>
              <a:t> 76% of people do not meet the minimum recommended physical activity levels</a:t>
            </a:r>
            <a:r>
              <a:rPr lang="en-US" sz="1200" dirty="0"/>
              <a:t> — wasting hours weekly that could contribute to both personal health and environmental impact. WHO reports that </a:t>
            </a:r>
            <a:r>
              <a:rPr lang="en-US" sz="1200" b="1" dirty="0"/>
              <a:t>1 in 3 adults </a:t>
            </a:r>
            <a:r>
              <a:rPr lang="en-US" sz="1200" dirty="0"/>
              <a:t>is physically inactive, costing </a:t>
            </a:r>
            <a:r>
              <a:rPr lang="en-US" sz="1200" b="1" dirty="0"/>
              <a:t>over $54 billion/year </a:t>
            </a:r>
            <a:r>
              <a:rPr lang="en-US" sz="1200" dirty="0"/>
              <a:t>in preventable healthcare expenses.</a:t>
            </a:r>
          </a:p>
          <a:p>
            <a:pPr>
              <a:buNone/>
            </a:pPr>
            <a:endParaRPr lang="en-US" sz="1200" dirty="0"/>
          </a:p>
          <a:p>
            <a:pPr>
              <a:buNone/>
            </a:pPr>
            <a:r>
              <a:rPr lang="en-US" sz="1200" dirty="0"/>
              <a:t>⚠️ </a:t>
            </a:r>
            <a:r>
              <a:rPr lang="en-US" sz="1200" b="1" dirty="0"/>
              <a:t>83% of sustainability leaders</a:t>
            </a:r>
            <a:r>
              <a:rPr lang="en-US" sz="1200" dirty="0"/>
              <a:t> report that current engagement tools fail to connect people’s daily behavior with real ESG value — leaving a huge opportunity gap.</a:t>
            </a:r>
          </a:p>
          <a:p>
            <a:pPr>
              <a:buNone/>
            </a:pPr>
            <a:endParaRPr lang="en-US" sz="1200" dirty="0"/>
          </a:p>
          <a:p>
            <a:pPr>
              <a:buNone/>
            </a:pPr>
            <a:r>
              <a:rPr lang="en-US" sz="1200" dirty="0"/>
              <a:t>🧠 </a:t>
            </a:r>
            <a:r>
              <a:rPr lang="en-US" sz="1200" b="1" dirty="0"/>
              <a:t>Wars, pandemics, and blackouts </a:t>
            </a:r>
            <a:r>
              <a:rPr lang="en-US" sz="1200" dirty="0"/>
              <a:t>reveal how fragile and dependent our energy systems truly are — leaving millions vulnerable.</a:t>
            </a:r>
          </a:p>
          <a:p>
            <a:pPr>
              <a:buNone/>
            </a:pPr>
            <a:endParaRPr lang="en-US" sz="1200" dirty="0"/>
          </a:p>
          <a:p>
            <a:r>
              <a:rPr lang="en-US" sz="1200" dirty="0"/>
              <a:t>📊 People want to live healthier and greener lives — but </a:t>
            </a:r>
            <a:r>
              <a:rPr lang="en-US" sz="1200" b="1" dirty="0"/>
              <a:t>without incentives or feedback</a:t>
            </a:r>
            <a:r>
              <a:rPr lang="en-US" sz="1200" dirty="0"/>
              <a:t>, behavior change doesn't last. Our MVP validated that </a:t>
            </a:r>
            <a:r>
              <a:rPr lang="en-US" sz="1200" b="1" dirty="0"/>
              <a:t>real-time rewards spark motivation</a:t>
            </a:r>
            <a:r>
              <a:rPr lang="en-US" sz="1200" dirty="0"/>
              <a:t> and traction.</a:t>
            </a:r>
          </a:p>
          <a:p>
            <a:endParaRPr lang="en-US" sz="1200" dirty="0"/>
          </a:p>
        </p:txBody>
      </p:sp>
      <p:sp>
        <p:nvSpPr>
          <p:cNvPr id="10" name="Google Shape;229;p29">
            <a:extLst>
              <a:ext uri="{FF2B5EF4-FFF2-40B4-BE49-F238E27FC236}">
                <a16:creationId xmlns:a16="http://schemas.microsoft.com/office/drawing/2014/main" id="{78EF42FD-0A9B-4D6D-F599-395F54FA13A3}"/>
              </a:ext>
            </a:extLst>
          </p:cNvPr>
          <p:cNvSpPr/>
          <p:nvPr/>
        </p:nvSpPr>
        <p:spPr>
          <a:xfrm>
            <a:off x="458246" y="388579"/>
            <a:ext cx="3317386" cy="5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3000"/>
            </a:pPr>
            <a:r>
              <a:rPr lang="en-US" sz="2400" dirty="0">
                <a:solidFill>
                  <a:schemeClr val="bg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Vision &amp; Opportunity</a:t>
            </a:r>
            <a:endParaRPr lang="en-US" sz="24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29;p29">
            <a:extLst>
              <a:ext uri="{FF2B5EF4-FFF2-40B4-BE49-F238E27FC236}">
                <a16:creationId xmlns:a16="http://schemas.microsoft.com/office/drawing/2014/main" id="{B1FD511F-6F3E-2CF4-4D92-69E5E0C2715F}"/>
              </a:ext>
            </a:extLst>
          </p:cNvPr>
          <p:cNvSpPr/>
          <p:nvPr/>
        </p:nvSpPr>
        <p:spPr>
          <a:xfrm>
            <a:off x="6350430" y="1584523"/>
            <a:ext cx="3495600" cy="71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3000"/>
            </a:pPr>
            <a:r>
              <a:rPr lang="en-US" sz="1800" dirty="0">
                <a:gradFill>
                  <a:gsLst>
                    <a:gs pos="0">
                      <a:srgbClr val="29878F"/>
                    </a:gs>
                    <a:gs pos="88000">
                      <a:srgbClr val="51AF75"/>
                    </a:gs>
                    <a:gs pos="98000">
                      <a:srgbClr val="79D65B"/>
                    </a:gs>
                  </a:gsLst>
                  <a:lin ang="10800000" scaled="1"/>
                </a:gradFill>
                <a:latin typeface="Archivo ExtraBold"/>
                <a:ea typeface="Calibri"/>
                <a:cs typeface="Archivo ExtraBold"/>
                <a:sym typeface="Archivo ExtraBold"/>
              </a:rPr>
              <a:t>% Inactive Adults</a:t>
            </a:r>
            <a:endParaRPr lang="en-US" sz="1800" dirty="0">
              <a:gradFill>
                <a:gsLst>
                  <a:gs pos="0">
                    <a:srgbClr val="29878F"/>
                  </a:gs>
                  <a:gs pos="88000">
                    <a:srgbClr val="51AF75"/>
                  </a:gs>
                  <a:gs pos="98000">
                    <a:srgbClr val="79D65B"/>
                  </a:gs>
                </a:gsLst>
                <a:lin ang="10800000" scaled="1"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29;p29">
            <a:extLst>
              <a:ext uri="{FF2B5EF4-FFF2-40B4-BE49-F238E27FC236}">
                <a16:creationId xmlns:a16="http://schemas.microsoft.com/office/drawing/2014/main" id="{2DB17E29-660C-FDA5-626C-3F24F6B48F3F}"/>
              </a:ext>
            </a:extLst>
          </p:cNvPr>
          <p:cNvSpPr/>
          <p:nvPr/>
        </p:nvSpPr>
        <p:spPr>
          <a:xfrm>
            <a:off x="5780515" y="3470069"/>
            <a:ext cx="866975" cy="71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3000"/>
            </a:pPr>
            <a:r>
              <a:rPr lang="en-US" sz="1200" dirty="0">
                <a:gradFill>
                  <a:gsLst>
                    <a:gs pos="0">
                      <a:srgbClr val="29878F"/>
                    </a:gs>
                    <a:gs pos="88000">
                      <a:srgbClr val="51AF75"/>
                    </a:gs>
                    <a:gs pos="98000">
                      <a:srgbClr val="79D65B"/>
                    </a:gs>
                  </a:gsLst>
                  <a:lin ang="10800000" scaled="1"/>
                </a:gradFill>
                <a:latin typeface="Archivo ExtraBold"/>
                <a:ea typeface="Calibri"/>
                <a:cs typeface="Archivo ExtraBold"/>
                <a:sym typeface="Archivo ExtraBold"/>
              </a:rPr>
              <a:t>26%</a:t>
            </a:r>
            <a:endParaRPr lang="en-US" sz="1200" dirty="0">
              <a:gradFill>
                <a:gsLst>
                  <a:gs pos="0">
                    <a:srgbClr val="29878F"/>
                  </a:gs>
                  <a:gs pos="88000">
                    <a:srgbClr val="51AF75"/>
                  </a:gs>
                  <a:gs pos="98000">
                    <a:srgbClr val="79D65B"/>
                  </a:gs>
                </a:gsLst>
                <a:lin ang="10800000" scaled="1"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29;p29">
            <a:extLst>
              <a:ext uri="{FF2B5EF4-FFF2-40B4-BE49-F238E27FC236}">
                <a16:creationId xmlns:a16="http://schemas.microsoft.com/office/drawing/2014/main" id="{2422D357-21FB-959C-B37B-0B26524E8450}"/>
              </a:ext>
            </a:extLst>
          </p:cNvPr>
          <p:cNvSpPr/>
          <p:nvPr/>
        </p:nvSpPr>
        <p:spPr>
          <a:xfrm>
            <a:off x="5780515" y="2254454"/>
            <a:ext cx="866975" cy="71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3000"/>
            </a:pPr>
            <a:r>
              <a:rPr lang="en-US" sz="1200" dirty="0">
                <a:gradFill>
                  <a:gsLst>
                    <a:gs pos="0">
                      <a:srgbClr val="29878F"/>
                    </a:gs>
                    <a:gs pos="88000">
                      <a:srgbClr val="51AF75"/>
                    </a:gs>
                    <a:gs pos="98000">
                      <a:srgbClr val="79D65B"/>
                    </a:gs>
                  </a:gsLst>
                  <a:lin ang="10800000" scaled="1"/>
                </a:gradFill>
                <a:latin typeface="Archivo ExtraBold"/>
                <a:ea typeface="Calibri"/>
                <a:cs typeface="Archivo ExtraBold"/>
                <a:sym typeface="Archivo ExtraBold"/>
              </a:rPr>
              <a:t>35%</a:t>
            </a:r>
            <a:endParaRPr lang="en-US" sz="1200" dirty="0">
              <a:gradFill>
                <a:gsLst>
                  <a:gs pos="0">
                    <a:srgbClr val="29878F"/>
                  </a:gs>
                  <a:gs pos="88000">
                    <a:srgbClr val="51AF75"/>
                  </a:gs>
                  <a:gs pos="98000">
                    <a:srgbClr val="79D65B"/>
                  </a:gs>
                </a:gsLst>
                <a:lin ang="10800000" scaled="1"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29;p29">
            <a:extLst>
              <a:ext uri="{FF2B5EF4-FFF2-40B4-BE49-F238E27FC236}">
                <a16:creationId xmlns:a16="http://schemas.microsoft.com/office/drawing/2014/main" id="{9B74D31A-27A3-F7A6-7238-FC837F62BD6A}"/>
              </a:ext>
            </a:extLst>
          </p:cNvPr>
          <p:cNvSpPr/>
          <p:nvPr/>
        </p:nvSpPr>
        <p:spPr>
          <a:xfrm>
            <a:off x="5792540" y="2858021"/>
            <a:ext cx="866975" cy="71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3000"/>
            </a:pPr>
            <a:r>
              <a:rPr lang="en-US" sz="1200" dirty="0">
                <a:gradFill>
                  <a:gsLst>
                    <a:gs pos="0">
                      <a:srgbClr val="29878F"/>
                    </a:gs>
                    <a:gs pos="88000">
                      <a:srgbClr val="51AF75"/>
                    </a:gs>
                    <a:gs pos="98000">
                      <a:srgbClr val="79D65B"/>
                    </a:gs>
                  </a:gsLst>
                  <a:lin ang="10800000" scaled="1"/>
                </a:gradFill>
                <a:latin typeface="Archivo ExtraBold"/>
                <a:ea typeface="Calibri"/>
                <a:cs typeface="Archivo ExtraBold"/>
                <a:sym typeface="Archivo ExtraBold"/>
              </a:rPr>
              <a:t>30%</a:t>
            </a:r>
            <a:endParaRPr lang="en-US" sz="1200" dirty="0">
              <a:gradFill>
                <a:gsLst>
                  <a:gs pos="0">
                    <a:srgbClr val="29878F"/>
                  </a:gs>
                  <a:gs pos="88000">
                    <a:srgbClr val="51AF75"/>
                  </a:gs>
                  <a:gs pos="98000">
                    <a:srgbClr val="79D65B"/>
                  </a:gs>
                </a:gsLst>
                <a:lin ang="10800000" scaled="1"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29;p29">
            <a:extLst>
              <a:ext uri="{FF2B5EF4-FFF2-40B4-BE49-F238E27FC236}">
                <a16:creationId xmlns:a16="http://schemas.microsoft.com/office/drawing/2014/main" id="{ED37F5B5-FBC1-BC64-5A02-C64650DDBA24}"/>
              </a:ext>
            </a:extLst>
          </p:cNvPr>
          <p:cNvSpPr/>
          <p:nvPr/>
        </p:nvSpPr>
        <p:spPr>
          <a:xfrm>
            <a:off x="6214002" y="3863116"/>
            <a:ext cx="866975" cy="71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3000"/>
            </a:pPr>
            <a:r>
              <a:rPr lang="en-US" sz="1200" dirty="0">
                <a:gradFill>
                  <a:gsLst>
                    <a:gs pos="0">
                      <a:srgbClr val="29878F"/>
                    </a:gs>
                    <a:gs pos="88000">
                      <a:srgbClr val="51AF75"/>
                    </a:gs>
                    <a:gs pos="98000">
                      <a:srgbClr val="79D65B"/>
                    </a:gs>
                  </a:gsLst>
                  <a:lin ang="10800000" scaled="1"/>
                </a:gradFill>
                <a:latin typeface="Archivo ExtraBold"/>
                <a:ea typeface="Calibri"/>
                <a:cs typeface="Archivo ExtraBold"/>
                <a:sym typeface="Archivo ExtraBold"/>
              </a:rPr>
              <a:t>2010</a:t>
            </a:r>
            <a:endParaRPr lang="en-US" sz="1200" dirty="0">
              <a:gradFill>
                <a:gsLst>
                  <a:gs pos="0">
                    <a:srgbClr val="29878F"/>
                  </a:gs>
                  <a:gs pos="88000">
                    <a:srgbClr val="51AF75"/>
                  </a:gs>
                  <a:gs pos="98000">
                    <a:srgbClr val="79D65B"/>
                  </a:gs>
                </a:gsLst>
                <a:lin ang="10800000" scaled="1"/>
              </a:gradFill>
              <a:latin typeface="Archivo ExtraBold"/>
              <a:ea typeface="Calibri"/>
              <a:cs typeface="Archivo ExtraBold"/>
              <a:sym typeface="Calibri"/>
            </a:endParaRPr>
          </a:p>
        </p:txBody>
      </p:sp>
      <p:sp>
        <p:nvSpPr>
          <p:cNvPr id="28" name="Google Shape;229;p29">
            <a:extLst>
              <a:ext uri="{FF2B5EF4-FFF2-40B4-BE49-F238E27FC236}">
                <a16:creationId xmlns:a16="http://schemas.microsoft.com/office/drawing/2014/main" id="{6CB597A7-A5F6-532A-7E3D-7C2DD97D8C94}"/>
              </a:ext>
            </a:extLst>
          </p:cNvPr>
          <p:cNvSpPr/>
          <p:nvPr/>
        </p:nvSpPr>
        <p:spPr>
          <a:xfrm>
            <a:off x="7361167" y="3871564"/>
            <a:ext cx="866975" cy="71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3000"/>
            </a:pPr>
            <a:r>
              <a:rPr lang="en-US" sz="1200" dirty="0">
                <a:gradFill>
                  <a:gsLst>
                    <a:gs pos="0">
                      <a:srgbClr val="29878F"/>
                    </a:gs>
                    <a:gs pos="88000">
                      <a:srgbClr val="51AF75"/>
                    </a:gs>
                    <a:gs pos="98000">
                      <a:srgbClr val="79D65B"/>
                    </a:gs>
                  </a:gsLst>
                  <a:lin ang="10800000" scaled="1"/>
                </a:gradFill>
                <a:latin typeface="Archivo ExtraBold"/>
                <a:ea typeface="Calibri"/>
                <a:cs typeface="Archivo ExtraBold"/>
                <a:sym typeface="Calibri"/>
              </a:rPr>
              <a:t>2020</a:t>
            </a:r>
          </a:p>
        </p:txBody>
      </p:sp>
      <p:sp>
        <p:nvSpPr>
          <p:cNvPr id="29" name="Google Shape;229;p29">
            <a:extLst>
              <a:ext uri="{FF2B5EF4-FFF2-40B4-BE49-F238E27FC236}">
                <a16:creationId xmlns:a16="http://schemas.microsoft.com/office/drawing/2014/main" id="{C655DDB1-006B-D36D-E402-DAD38A311B53}"/>
              </a:ext>
            </a:extLst>
          </p:cNvPr>
          <p:cNvSpPr/>
          <p:nvPr/>
        </p:nvSpPr>
        <p:spPr>
          <a:xfrm>
            <a:off x="8351705" y="3870157"/>
            <a:ext cx="866975" cy="71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3000"/>
            </a:pPr>
            <a:r>
              <a:rPr lang="en-US" sz="1200" dirty="0">
                <a:gradFill>
                  <a:gsLst>
                    <a:gs pos="0">
                      <a:srgbClr val="29878F"/>
                    </a:gs>
                    <a:gs pos="88000">
                      <a:srgbClr val="51AF75"/>
                    </a:gs>
                    <a:gs pos="98000">
                      <a:srgbClr val="79D65B"/>
                    </a:gs>
                  </a:gsLst>
                  <a:lin ang="10800000" scaled="1"/>
                </a:gradFill>
                <a:latin typeface="Archivo ExtraBold"/>
                <a:ea typeface="Calibri"/>
                <a:cs typeface="Archivo ExtraBold"/>
                <a:sym typeface="Calibri"/>
              </a:rPr>
              <a:t>2030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C9C62F9-ECA7-B8CB-32DC-068CC6DDE791}"/>
              </a:ext>
            </a:extLst>
          </p:cNvPr>
          <p:cNvSpPr/>
          <p:nvPr/>
        </p:nvSpPr>
        <p:spPr>
          <a:xfrm>
            <a:off x="6370320" y="2275840"/>
            <a:ext cx="2184400" cy="1280160"/>
          </a:xfrm>
          <a:custGeom>
            <a:avLst/>
            <a:gdLst>
              <a:gd name="connsiteX0" fmla="*/ 0 w 2184400"/>
              <a:gd name="connsiteY0" fmla="*/ 1280160 h 1280160"/>
              <a:gd name="connsiteX1" fmla="*/ 1300480 w 2184400"/>
              <a:gd name="connsiteY1" fmla="*/ 680720 h 1280160"/>
              <a:gd name="connsiteX2" fmla="*/ 2184400 w 2184400"/>
              <a:gd name="connsiteY2" fmla="*/ 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84400" h="1280160">
                <a:moveTo>
                  <a:pt x="0" y="1280160"/>
                </a:moveTo>
                <a:cubicBezTo>
                  <a:pt x="468206" y="1087120"/>
                  <a:pt x="936413" y="894080"/>
                  <a:pt x="1300480" y="680720"/>
                </a:cubicBezTo>
                <a:cubicBezTo>
                  <a:pt x="1664547" y="467360"/>
                  <a:pt x="1924473" y="233680"/>
                  <a:pt x="2184400" y="0"/>
                </a:cubicBezTo>
              </a:path>
            </a:pathLst>
          </a:custGeom>
          <a:noFill/>
          <a:ln>
            <a:gradFill>
              <a:gsLst>
                <a:gs pos="79000">
                  <a:srgbClr val="61C361"/>
                </a:gs>
                <a:gs pos="0">
                  <a:srgbClr val="29878F"/>
                </a:gs>
                <a:gs pos="100000">
                  <a:srgbClr val="99FF33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ABE720-5543-AE48-1424-4C9966439521}"/>
              </a:ext>
            </a:extLst>
          </p:cNvPr>
          <p:cNvCxnSpPr/>
          <p:nvPr/>
        </p:nvCxnSpPr>
        <p:spPr>
          <a:xfrm>
            <a:off x="6370320" y="1998406"/>
            <a:ext cx="0" cy="1576465"/>
          </a:xfrm>
          <a:prstGeom prst="line">
            <a:avLst/>
          </a:prstGeom>
          <a:ln w="19050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AC03BD-B208-56AE-9104-6CC9BEBA78AE}"/>
              </a:ext>
            </a:extLst>
          </p:cNvPr>
          <p:cNvCxnSpPr/>
          <p:nvPr/>
        </p:nvCxnSpPr>
        <p:spPr>
          <a:xfrm>
            <a:off x="7498891" y="1979535"/>
            <a:ext cx="0" cy="1576465"/>
          </a:xfrm>
          <a:prstGeom prst="line">
            <a:avLst/>
          </a:prstGeom>
          <a:ln w="19050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FD04A16-4C3C-C7B8-47FD-71B7B3B49D42}"/>
              </a:ext>
            </a:extLst>
          </p:cNvPr>
          <p:cNvCxnSpPr/>
          <p:nvPr/>
        </p:nvCxnSpPr>
        <p:spPr>
          <a:xfrm>
            <a:off x="8544224" y="1979535"/>
            <a:ext cx="0" cy="1576465"/>
          </a:xfrm>
          <a:prstGeom prst="line">
            <a:avLst/>
          </a:prstGeom>
          <a:ln w="19050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047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9878F"/>
            </a:gs>
            <a:gs pos="88000">
              <a:srgbClr val="51AF75"/>
            </a:gs>
            <a:gs pos="98000">
              <a:srgbClr val="79D65B"/>
            </a:gs>
          </a:gsLst>
          <a:lin ang="10800000" scaled="1"/>
        </a:gradFill>
        <a:effectLst/>
      </p:bgPr>
    </p:bg>
    <p:spTree>
      <p:nvGrpSpPr>
        <p:cNvPr id="1" name="Shape 199">
          <a:extLst>
            <a:ext uri="{FF2B5EF4-FFF2-40B4-BE49-F238E27FC236}">
              <a16:creationId xmlns:a16="http://schemas.microsoft.com/office/drawing/2014/main" id="{521596E0-2D34-0F02-AE0B-4DDBF86C1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F933200-59A4-8F8C-5A4E-14CEE2A9AE8B}"/>
              </a:ext>
            </a:extLst>
          </p:cNvPr>
          <p:cNvSpPr/>
          <p:nvPr/>
        </p:nvSpPr>
        <p:spPr>
          <a:xfrm>
            <a:off x="142239" y="906779"/>
            <a:ext cx="8874199" cy="3526670"/>
          </a:xfrm>
          <a:prstGeom prst="roundRect">
            <a:avLst/>
          </a:prstGeom>
          <a:solidFill>
            <a:srgbClr val="EAEAE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oftRound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Google Shape;203;p28">
            <a:extLst>
              <a:ext uri="{FF2B5EF4-FFF2-40B4-BE49-F238E27FC236}">
                <a16:creationId xmlns:a16="http://schemas.microsoft.com/office/drawing/2014/main" id="{B49180E4-E36E-52BC-DF02-90EC13CE9ACA}"/>
              </a:ext>
            </a:extLst>
          </p:cNvPr>
          <p:cNvSpPr/>
          <p:nvPr/>
        </p:nvSpPr>
        <p:spPr>
          <a:xfrm>
            <a:off x="1930600" y="1129309"/>
            <a:ext cx="5286375" cy="185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BB6D287-6D30-E3DB-236D-00F9337FE9B0}"/>
              </a:ext>
            </a:extLst>
          </p:cNvPr>
          <p:cNvSpPr/>
          <p:nvPr/>
        </p:nvSpPr>
        <p:spPr>
          <a:xfrm>
            <a:off x="-37724" y="4575611"/>
            <a:ext cx="9182608" cy="608674"/>
          </a:xfrm>
          <a:prstGeom prst="rect">
            <a:avLst/>
          </a:prstGeom>
          <a:solidFill>
            <a:srgbClr val="EAEAE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Google Shape;265;p29">
            <a:extLst>
              <a:ext uri="{FF2B5EF4-FFF2-40B4-BE49-F238E27FC236}">
                <a16:creationId xmlns:a16="http://schemas.microsoft.com/office/drawing/2014/main" id="{4ACCAD98-3CAD-BD8F-E709-8E3AB0D2190B}"/>
              </a:ext>
            </a:extLst>
          </p:cNvPr>
          <p:cNvSpPr/>
          <p:nvPr/>
        </p:nvSpPr>
        <p:spPr>
          <a:xfrm>
            <a:off x="4147172" y="4717881"/>
            <a:ext cx="1016429" cy="256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chivo SemiBold"/>
              <a:buNone/>
            </a:pPr>
            <a:r>
              <a:rPr lang="en-US" sz="1600" b="0" i="0" u="none" strike="noStrike" cap="none" dirty="0" err="1">
                <a:gradFill flip="none" rotWithShape="1">
                  <a:gsLst>
                    <a:gs pos="23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  <a:tileRect/>
                </a:gra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  <a:sym typeface="Calibri"/>
              </a:rPr>
              <a:t>GreenGait</a:t>
            </a:r>
            <a:endParaRPr sz="1600" b="0" i="0" u="none" strike="noStrike" cap="none" dirty="0">
              <a:gradFill flip="none" rotWithShape="1">
                <a:gsLst>
                  <a:gs pos="23000">
                    <a:srgbClr val="79D65B"/>
                  </a:gs>
                  <a:gs pos="100000">
                    <a:srgbClr val="0A9CAB"/>
                  </a:gs>
                </a:gsLst>
                <a:lin ang="10800000" scaled="1"/>
                <a:tileRect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" name="Picture 48" descr="A hexagon with white text&#10;&#10;AI-generated content may be incorrect.">
            <a:extLst>
              <a:ext uri="{FF2B5EF4-FFF2-40B4-BE49-F238E27FC236}">
                <a16:creationId xmlns:a16="http://schemas.microsoft.com/office/drawing/2014/main" id="{05B94B9C-9CA7-0593-D1E5-F09A426E6D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632" y="4643840"/>
            <a:ext cx="382629" cy="382629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2BFC550-DF5C-4A98-E3DB-87674723EEC1}"/>
              </a:ext>
            </a:extLst>
          </p:cNvPr>
          <p:cNvSpPr/>
          <p:nvPr/>
        </p:nvSpPr>
        <p:spPr>
          <a:xfrm rot="6349471">
            <a:off x="7939945" y="-744732"/>
            <a:ext cx="2027886" cy="2256368"/>
          </a:xfrm>
          <a:custGeom>
            <a:avLst/>
            <a:gdLst>
              <a:gd name="connsiteX0" fmla="*/ 1401219 w 2703848"/>
              <a:gd name="connsiteY0" fmla="*/ 0 h 3008491"/>
              <a:gd name="connsiteX1" fmla="*/ 1496286 w 2703848"/>
              <a:gd name="connsiteY1" fmla="*/ 14509 h 3008491"/>
              <a:gd name="connsiteX2" fmla="*/ 2703848 w 2703848"/>
              <a:gd name="connsiteY2" fmla="*/ 1496137 h 3008491"/>
              <a:gd name="connsiteX3" fmla="*/ 2635856 w 2703848"/>
              <a:gd name="connsiteY3" fmla="*/ 1945865 h 3008491"/>
              <a:gd name="connsiteX4" fmla="*/ 2592975 w 2703848"/>
              <a:gd name="connsiteY4" fmla="*/ 2063025 h 3008491"/>
              <a:gd name="connsiteX5" fmla="*/ 2585000 w 2703848"/>
              <a:gd name="connsiteY5" fmla="*/ 2084813 h 3008491"/>
              <a:gd name="connsiteX6" fmla="*/ 1780170 w 2703848"/>
              <a:gd name="connsiteY6" fmla="*/ 2889643 h 3008491"/>
              <a:gd name="connsiteX7" fmla="*/ 1695568 w 2703848"/>
              <a:gd name="connsiteY7" fmla="*/ 2920608 h 3008491"/>
              <a:gd name="connsiteX8" fmla="*/ 1641222 w 2703848"/>
              <a:gd name="connsiteY8" fmla="*/ 2940499 h 3008491"/>
              <a:gd name="connsiteX9" fmla="*/ 1191494 w 2703848"/>
              <a:gd name="connsiteY9" fmla="*/ 3008491 h 3008491"/>
              <a:gd name="connsiteX10" fmla="*/ 741766 w 2703848"/>
              <a:gd name="connsiteY10" fmla="*/ 2940499 h 3008491"/>
              <a:gd name="connsiteX11" fmla="*/ 710448 w 2703848"/>
              <a:gd name="connsiteY11" fmla="*/ 2929037 h 3008491"/>
              <a:gd name="connsiteX12" fmla="*/ 602818 w 2703848"/>
              <a:gd name="connsiteY12" fmla="*/ 2889643 h 3008491"/>
              <a:gd name="connsiteX13" fmla="*/ 229496 w 2703848"/>
              <a:gd name="connsiteY13" fmla="*/ 2663143 h 3008491"/>
              <a:gd name="connsiteX14" fmla="*/ 209725 w 2703848"/>
              <a:gd name="connsiteY14" fmla="*/ 2645174 h 3008491"/>
              <a:gd name="connsiteX15" fmla="*/ 122098 w 2703848"/>
              <a:gd name="connsiteY15" fmla="*/ 2565533 h 3008491"/>
              <a:gd name="connsiteX16" fmla="*/ 24488 w 2703848"/>
              <a:gd name="connsiteY16" fmla="*/ 2458135 h 3008491"/>
              <a:gd name="connsiteX17" fmla="*/ 0 w 2703848"/>
              <a:gd name="connsiteY17" fmla="*/ 2425387 h 3008491"/>
              <a:gd name="connsiteX18" fmla="*/ 55096 w 2703848"/>
              <a:gd name="connsiteY18" fmla="*/ 2433796 h 3008491"/>
              <a:gd name="connsiteX19" fmla="*/ 209725 w 2703848"/>
              <a:gd name="connsiteY19" fmla="*/ 2441604 h 3008491"/>
              <a:gd name="connsiteX20" fmla="*/ 364354 w 2703848"/>
              <a:gd name="connsiteY20" fmla="*/ 2433796 h 3008491"/>
              <a:gd name="connsiteX21" fmla="*/ 419449 w 2703848"/>
              <a:gd name="connsiteY21" fmla="*/ 2425387 h 3008491"/>
              <a:gd name="connsiteX22" fmla="*/ 514517 w 2703848"/>
              <a:gd name="connsiteY22" fmla="*/ 2410878 h 3008491"/>
              <a:gd name="connsiteX23" fmla="*/ 659453 w 2703848"/>
              <a:gd name="connsiteY23" fmla="*/ 2373612 h 3008491"/>
              <a:gd name="connsiteX24" fmla="*/ 713940 w 2703848"/>
              <a:gd name="connsiteY24" fmla="*/ 2353669 h 3008491"/>
              <a:gd name="connsiteX25" fmla="*/ 798401 w 2703848"/>
              <a:gd name="connsiteY25" fmla="*/ 2322756 h 3008491"/>
              <a:gd name="connsiteX26" fmla="*/ 1171723 w 2703848"/>
              <a:gd name="connsiteY26" fmla="*/ 2096256 h 3008491"/>
              <a:gd name="connsiteX27" fmla="*/ 1207747 w 2703848"/>
              <a:gd name="connsiteY27" fmla="*/ 2063516 h 3008491"/>
              <a:gd name="connsiteX28" fmla="*/ 1279121 w 2703848"/>
              <a:gd name="connsiteY28" fmla="*/ 1998646 h 3008491"/>
              <a:gd name="connsiteX29" fmla="*/ 1691353 w 2703848"/>
              <a:gd name="connsiteY29" fmla="*/ 1234042 h 3008491"/>
              <a:gd name="connsiteX30" fmla="*/ 1695710 w 2703848"/>
              <a:gd name="connsiteY30" fmla="*/ 1205494 h 3008491"/>
              <a:gd name="connsiteX31" fmla="*/ 1714271 w 2703848"/>
              <a:gd name="connsiteY31" fmla="*/ 1083879 h 3008491"/>
              <a:gd name="connsiteX32" fmla="*/ 1722079 w 2703848"/>
              <a:gd name="connsiteY32" fmla="*/ 929250 h 3008491"/>
              <a:gd name="connsiteX33" fmla="*/ 1463793 w 2703848"/>
              <a:gd name="connsiteY33" fmla="*/ 83679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3848" h="3008491">
                <a:moveTo>
                  <a:pt x="1401219" y="0"/>
                </a:moveTo>
                <a:lnTo>
                  <a:pt x="1496286" y="14509"/>
                </a:lnTo>
                <a:cubicBezTo>
                  <a:pt x="2185440" y="155530"/>
                  <a:pt x="2703848" y="765293"/>
                  <a:pt x="2703848" y="1496137"/>
                </a:cubicBezTo>
                <a:cubicBezTo>
                  <a:pt x="2703848" y="1652747"/>
                  <a:pt x="2680044" y="1803796"/>
                  <a:pt x="2635856" y="1945865"/>
                </a:cubicBezTo>
                <a:lnTo>
                  <a:pt x="2592975" y="2063025"/>
                </a:lnTo>
                <a:lnTo>
                  <a:pt x="2585000" y="2084813"/>
                </a:lnTo>
                <a:cubicBezTo>
                  <a:pt x="2431941" y="2446685"/>
                  <a:pt x="2142041" y="2736584"/>
                  <a:pt x="1780170" y="2889643"/>
                </a:cubicBezTo>
                <a:lnTo>
                  <a:pt x="1695568" y="2920608"/>
                </a:lnTo>
                <a:lnTo>
                  <a:pt x="1641222" y="2940499"/>
                </a:lnTo>
                <a:cubicBezTo>
                  <a:pt x="1499153" y="2984687"/>
                  <a:pt x="1348104" y="3008491"/>
                  <a:pt x="1191494" y="3008491"/>
                </a:cubicBezTo>
                <a:cubicBezTo>
                  <a:pt x="1034885" y="3008491"/>
                  <a:pt x="883835" y="2984687"/>
                  <a:pt x="741766" y="2940499"/>
                </a:cubicBezTo>
                <a:lnTo>
                  <a:pt x="710448" y="2929037"/>
                </a:lnTo>
                <a:lnTo>
                  <a:pt x="602818" y="2889643"/>
                </a:lnTo>
                <a:cubicBezTo>
                  <a:pt x="467116" y="2832246"/>
                  <a:pt x="341536" y="2755606"/>
                  <a:pt x="229496" y="2663143"/>
                </a:cubicBezTo>
                <a:lnTo>
                  <a:pt x="209725" y="2645174"/>
                </a:lnTo>
                <a:lnTo>
                  <a:pt x="122098" y="2565533"/>
                </a:lnTo>
                <a:cubicBezTo>
                  <a:pt x="87888" y="2531323"/>
                  <a:pt x="55309" y="2495481"/>
                  <a:pt x="24488" y="2458135"/>
                </a:cubicBezTo>
                <a:lnTo>
                  <a:pt x="0" y="2425387"/>
                </a:lnTo>
                <a:lnTo>
                  <a:pt x="55096" y="2433796"/>
                </a:lnTo>
                <a:cubicBezTo>
                  <a:pt x="105937" y="2438959"/>
                  <a:pt x="157522" y="2441604"/>
                  <a:pt x="209725" y="2441604"/>
                </a:cubicBezTo>
                <a:cubicBezTo>
                  <a:pt x="261928" y="2441604"/>
                  <a:pt x="313514" y="2438959"/>
                  <a:pt x="364354" y="2433796"/>
                </a:cubicBezTo>
                <a:lnTo>
                  <a:pt x="419449" y="2425387"/>
                </a:lnTo>
                <a:lnTo>
                  <a:pt x="514517" y="2410878"/>
                </a:lnTo>
                <a:cubicBezTo>
                  <a:pt x="563743" y="2400806"/>
                  <a:pt x="612097" y="2388341"/>
                  <a:pt x="659453" y="2373612"/>
                </a:cubicBezTo>
                <a:lnTo>
                  <a:pt x="713940" y="2353669"/>
                </a:lnTo>
                <a:lnTo>
                  <a:pt x="798401" y="2322756"/>
                </a:lnTo>
                <a:cubicBezTo>
                  <a:pt x="934103" y="2265359"/>
                  <a:pt x="1059684" y="2188719"/>
                  <a:pt x="1171723" y="2096256"/>
                </a:cubicBezTo>
                <a:lnTo>
                  <a:pt x="1207747" y="2063516"/>
                </a:lnTo>
                <a:lnTo>
                  <a:pt x="1279121" y="1998646"/>
                </a:lnTo>
                <a:cubicBezTo>
                  <a:pt x="1484383" y="1793384"/>
                  <a:pt x="1630916" y="1529394"/>
                  <a:pt x="1691353" y="1234042"/>
                </a:cubicBezTo>
                <a:lnTo>
                  <a:pt x="1695710" y="1205494"/>
                </a:lnTo>
                <a:lnTo>
                  <a:pt x="1714271" y="1083879"/>
                </a:lnTo>
                <a:cubicBezTo>
                  <a:pt x="1719434" y="1033039"/>
                  <a:pt x="1722079" y="981453"/>
                  <a:pt x="1722079" y="929250"/>
                </a:cubicBezTo>
                <a:cubicBezTo>
                  <a:pt x="1722079" y="616031"/>
                  <a:pt x="1626861" y="325052"/>
                  <a:pt x="1463793" y="83679"/>
                </a:cubicBezTo>
                <a:close/>
              </a:path>
            </a:pathLst>
          </a:custGeom>
          <a:solidFill>
            <a:srgbClr val="29878F"/>
          </a:solidFill>
          <a:ln>
            <a:solidFill>
              <a:srgbClr val="29878F"/>
            </a:solidFill>
          </a:ln>
          <a:effectLst>
            <a:outerShdw blurRad="190500" dist="190500" dir="48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 dirty="0">
              <a:effectLst>
                <a:outerShdw blurRad="190500" dist="1905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1FAC955-52BC-70E2-F707-C1444D270F60}"/>
              </a:ext>
            </a:extLst>
          </p:cNvPr>
          <p:cNvSpPr/>
          <p:nvPr/>
        </p:nvSpPr>
        <p:spPr>
          <a:xfrm rot="2506641">
            <a:off x="7729969" y="-319405"/>
            <a:ext cx="2268531" cy="1559432"/>
          </a:xfrm>
          <a:custGeom>
            <a:avLst/>
            <a:gdLst>
              <a:gd name="connsiteX0" fmla="*/ 110874 w 3024708"/>
              <a:gd name="connsiteY0" fmla="*/ 0 h 2079242"/>
              <a:gd name="connsiteX1" fmla="*/ 118848 w 3024708"/>
              <a:gd name="connsiteY1" fmla="*/ 21788 h 2079242"/>
              <a:gd name="connsiteX2" fmla="*/ 258286 w 3024708"/>
              <a:gd name="connsiteY2" fmla="*/ 278683 h 2079242"/>
              <a:gd name="connsiteX3" fmla="*/ 320860 w 3024708"/>
              <a:gd name="connsiteY3" fmla="*/ 362362 h 2079242"/>
              <a:gd name="connsiteX4" fmla="*/ 345348 w 3024708"/>
              <a:gd name="connsiteY4" fmla="*/ 395110 h 2079242"/>
              <a:gd name="connsiteX5" fmla="*/ 442958 w 3024708"/>
              <a:gd name="connsiteY5" fmla="*/ 502508 h 2079242"/>
              <a:gd name="connsiteX6" fmla="*/ 530585 w 3024708"/>
              <a:gd name="connsiteY6" fmla="*/ 582149 h 2079242"/>
              <a:gd name="connsiteX7" fmla="*/ 550356 w 3024708"/>
              <a:gd name="connsiteY7" fmla="*/ 600118 h 2079242"/>
              <a:gd name="connsiteX8" fmla="*/ 923678 w 3024708"/>
              <a:gd name="connsiteY8" fmla="*/ 826618 h 2079242"/>
              <a:gd name="connsiteX9" fmla="*/ 1031308 w 3024708"/>
              <a:gd name="connsiteY9" fmla="*/ 866012 h 2079242"/>
              <a:gd name="connsiteX10" fmla="*/ 1062626 w 3024708"/>
              <a:gd name="connsiteY10" fmla="*/ 877474 h 2079242"/>
              <a:gd name="connsiteX11" fmla="*/ 1512354 w 3024708"/>
              <a:gd name="connsiteY11" fmla="*/ 945466 h 2079242"/>
              <a:gd name="connsiteX12" fmla="*/ 1962082 w 3024708"/>
              <a:gd name="connsiteY12" fmla="*/ 877474 h 2079242"/>
              <a:gd name="connsiteX13" fmla="*/ 2016428 w 3024708"/>
              <a:gd name="connsiteY13" fmla="*/ 857583 h 2079242"/>
              <a:gd name="connsiteX14" fmla="*/ 2101030 w 3024708"/>
              <a:gd name="connsiteY14" fmla="*/ 826618 h 2079242"/>
              <a:gd name="connsiteX15" fmla="*/ 2905860 w 3024708"/>
              <a:gd name="connsiteY15" fmla="*/ 21788 h 2079242"/>
              <a:gd name="connsiteX16" fmla="*/ 2913835 w 3024708"/>
              <a:gd name="connsiteY16" fmla="*/ 0 h 2079242"/>
              <a:gd name="connsiteX17" fmla="*/ 2956716 w 3024708"/>
              <a:gd name="connsiteY17" fmla="*/ 117160 h 2079242"/>
              <a:gd name="connsiteX18" fmla="*/ 3024708 w 3024708"/>
              <a:gd name="connsiteY18" fmla="*/ 566888 h 2079242"/>
              <a:gd name="connsiteX19" fmla="*/ 1817146 w 3024708"/>
              <a:gd name="connsiteY19" fmla="*/ 2048516 h 2079242"/>
              <a:gd name="connsiteX20" fmla="*/ 1722908 w 3024708"/>
              <a:gd name="connsiteY20" fmla="*/ 2062899 h 2079242"/>
              <a:gd name="connsiteX21" fmla="*/ 1666983 w 3024708"/>
              <a:gd name="connsiteY21" fmla="*/ 2071434 h 2079242"/>
              <a:gd name="connsiteX22" fmla="*/ 1512354 w 3024708"/>
              <a:gd name="connsiteY22" fmla="*/ 2079242 h 2079242"/>
              <a:gd name="connsiteX23" fmla="*/ 550356 w 3024708"/>
              <a:gd name="connsiteY23" fmla="*/ 1733894 h 2079242"/>
              <a:gd name="connsiteX24" fmla="*/ 530585 w 3024708"/>
              <a:gd name="connsiteY24" fmla="*/ 1715925 h 2079242"/>
              <a:gd name="connsiteX25" fmla="*/ 442958 w 3024708"/>
              <a:gd name="connsiteY25" fmla="*/ 1636284 h 2079242"/>
              <a:gd name="connsiteX26" fmla="*/ 30726 w 3024708"/>
              <a:gd name="connsiteY26" fmla="*/ 871680 h 2079242"/>
              <a:gd name="connsiteX27" fmla="*/ 29861 w 3024708"/>
              <a:gd name="connsiteY27" fmla="*/ 866012 h 2079242"/>
              <a:gd name="connsiteX28" fmla="*/ 7808 w 3024708"/>
              <a:gd name="connsiteY28" fmla="*/ 721517 h 2079242"/>
              <a:gd name="connsiteX29" fmla="*/ 0 w 3024708"/>
              <a:gd name="connsiteY29" fmla="*/ 566888 h 2079242"/>
              <a:gd name="connsiteX30" fmla="*/ 7808 w 3024708"/>
              <a:gd name="connsiteY30" fmla="*/ 412259 h 2079242"/>
              <a:gd name="connsiteX31" fmla="*/ 26369 w 3024708"/>
              <a:gd name="connsiteY31" fmla="*/ 290644 h 2079242"/>
              <a:gd name="connsiteX32" fmla="*/ 30726 w 3024708"/>
              <a:gd name="connsiteY32" fmla="*/ 262096 h 2079242"/>
              <a:gd name="connsiteX33" fmla="*/ 67992 w 3024708"/>
              <a:gd name="connsiteY33" fmla="*/ 11716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024708" h="2079242">
                <a:moveTo>
                  <a:pt x="110874" y="0"/>
                </a:moveTo>
                <a:lnTo>
                  <a:pt x="118848" y="21788"/>
                </a:lnTo>
                <a:cubicBezTo>
                  <a:pt x="157113" y="112256"/>
                  <a:pt x="203930" y="198226"/>
                  <a:pt x="258286" y="278683"/>
                </a:cubicBezTo>
                <a:lnTo>
                  <a:pt x="320860" y="362362"/>
                </a:lnTo>
                <a:lnTo>
                  <a:pt x="345348" y="395110"/>
                </a:lnTo>
                <a:cubicBezTo>
                  <a:pt x="376169" y="432456"/>
                  <a:pt x="408748" y="468298"/>
                  <a:pt x="442958" y="502508"/>
                </a:cubicBezTo>
                <a:lnTo>
                  <a:pt x="530585" y="582149"/>
                </a:lnTo>
                <a:lnTo>
                  <a:pt x="550356" y="600118"/>
                </a:lnTo>
                <a:cubicBezTo>
                  <a:pt x="662396" y="692581"/>
                  <a:pt x="787976" y="769221"/>
                  <a:pt x="923678" y="826618"/>
                </a:cubicBezTo>
                <a:lnTo>
                  <a:pt x="1031308" y="866012"/>
                </a:lnTo>
                <a:lnTo>
                  <a:pt x="1062626" y="877474"/>
                </a:lnTo>
                <a:cubicBezTo>
                  <a:pt x="1204695" y="921662"/>
                  <a:pt x="1355745" y="945466"/>
                  <a:pt x="1512354" y="945466"/>
                </a:cubicBezTo>
                <a:cubicBezTo>
                  <a:pt x="1668964" y="945466"/>
                  <a:pt x="1820013" y="921662"/>
                  <a:pt x="1962082" y="877474"/>
                </a:cubicBezTo>
                <a:lnTo>
                  <a:pt x="2016428" y="857583"/>
                </a:lnTo>
                <a:lnTo>
                  <a:pt x="2101030" y="826618"/>
                </a:lnTo>
                <a:cubicBezTo>
                  <a:pt x="2462901" y="673559"/>
                  <a:pt x="2752801" y="383660"/>
                  <a:pt x="2905860" y="21788"/>
                </a:cubicBezTo>
                <a:lnTo>
                  <a:pt x="2913835" y="0"/>
                </a:lnTo>
                <a:lnTo>
                  <a:pt x="2956716" y="117160"/>
                </a:lnTo>
                <a:cubicBezTo>
                  <a:pt x="3000904" y="259229"/>
                  <a:pt x="3024708" y="410279"/>
                  <a:pt x="3024708" y="566888"/>
                </a:cubicBezTo>
                <a:cubicBezTo>
                  <a:pt x="3024708" y="1297732"/>
                  <a:pt x="2506300" y="1907495"/>
                  <a:pt x="1817146" y="2048516"/>
                </a:cubicBezTo>
                <a:lnTo>
                  <a:pt x="1722908" y="2062899"/>
                </a:lnTo>
                <a:lnTo>
                  <a:pt x="1666983" y="2071434"/>
                </a:lnTo>
                <a:cubicBezTo>
                  <a:pt x="1616143" y="2076597"/>
                  <a:pt x="1564557" y="2079242"/>
                  <a:pt x="1512354" y="2079242"/>
                </a:cubicBezTo>
                <a:cubicBezTo>
                  <a:pt x="1146932" y="2079242"/>
                  <a:pt x="811781" y="1949640"/>
                  <a:pt x="550356" y="1733894"/>
                </a:cubicBezTo>
                <a:lnTo>
                  <a:pt x="530585" y="1715925"/>
                </a:lnTo>
                <a:lnTo>
                  <a:pt x="442958" y="1636284"/>
                </a:lnTo>
                <a:cubicBezTo>
                  <a:pt x="237697" y="1431022"/>
                  <a:pt x="91164" y="1167032"/>
                  <a:pt x="30726" y="871680"/>
                </a:cubicBezTo>
                <a:lnTo>
                  <a:pt x="29861" y="866012"/>
                </a:lnTo>
                <a:lnTo>
                  <a:pt x="7808" y="721517"/>
                </a:lnTo>
                <a:cubicBezTo>
                  <a:pt x="2645" y="670677"/>
                  <a:pt x="0" y="619091"/>
                  <a:pt x="0" y="566888"/>
                </a:cubicBezTo>
                <a:cubicBezTo>
                  <a:pt x="0" y="514685"/>
                  <a:pt x="2645" y="463100"/>
                  <a:pt x="7808" y="412259"/>
                </a:cubicBezTo>
                <a:lnTo>
                  <a:pt x="26369" y="290644"/>
                </a:lnTo>
                <a:lnTo>
                  <a:pt x="30726" y="262096"/>
                </a:lnTo>
                <a:cubicBezTo>
                  <a:pt x="40799" y="212871"/>
                  <a:pt x="53263" y="164517"/>
                  <a:pt x="67992" y="117160"/>
                </a:cubicBezTo>
                <a:close/>
              </a:path>
            </a:pathLst>
          </a:custGeom>
          <a:solidFill>
            <a:srgbClr val="28A6B2"/>
          </a:solidFill>
          <a:ln>
            <a:solidFill>
              <a:srgbClr val="28A6B2"/>
            </a:solidFill>
          </a:ln>
          <a:effectLst>
            <a:outerShdw blurRad="190500" dist="190500" dir="84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72C2701-D3FB-A22D-4262-61F407449820}"/>
              </a:ext>
            </a:extLst>
          </p:cNvPr>
          <p:cNvSpPr/>
          <p:nvPr/>
        </p:nvSpPr>
        <p:spPr>
          <a:xfrm>
            <a:off x="8079005" y="-987991"/>
            <a:ext cx="2028508" cy="2256274"/>
          </a:xfrm>
          <a:custGeom>
            <a:avLst/>
            <a:gdLst>
              <a:gd name="connsiteX0" fmla="*/ 1301801 w 2704677"/>
              <a:gd name="connsiteY0" fmla="*/ 0 h 3008365"/>
              <a:gd name="connsiteX1" fmla="*/ 1240055 w 2704677"/>
              <a:gd name="connsiteY1" fmla="*/ 82572 h 3008365"/>
              <a:gd name="connsiteX2" fmla="*/ 1100617 w 2704677"/>
              <a:gd name="connsiteY2" fmla="*/ 339467 h 3008365"/>
              <a:gd name="connsiteX3" fmla="*/ 1092643 w 2704677"/>
              <a:gd name="connsiteY3" fmla="*/ 361255 h 3008365"/>
              <a:gd name="connsiteX4" fmla="*/ 1049761 w 2704677"/>
              <a:gd name="connsiteY4" fmla="*/ 478415 h 3008365"/>
              <a:gd name="connsiteX5" fmla="*/ 1012495 w 2704677"/>
              <a:gd name="connsiteY5" fmla="*/ 623351 h 3008365"/>
              <a:gd name="connsiteX6" fmla="*/ 1008138 w 2704677"/>
              <a:gd name="connsiteY6" fmla="*/ 651899 h 3008365"/>
              <a:gd name="connsiteX7" fmla="*/ 989577 w 2704677"/>
              <a:gd name="connsiteY7" fmla="*/ 773514 h 3008365"/>
              <a:gd name="connsiteX8" fmla="*/ 981769 w 2704677"/>
              <a:gd name="connsiteY8" fmla="*/ 928143 h 3008365"/>
              <a:gd name="connsiteX9" fmla="*/ 989577 w 2704677"/>
              <a:gd name="connsiteY9" fmla="*/ 1082772 h 3008365"/>
              <a:gd name="connsiteX10" fmla="*/ 1011630 w 2704677"/>
              <a:gd name="connsiteY10" fmla="*/ 1227267 h 3008365"/>
              <a:gd name="connsiteX11" fmla="*/ 1012495 w 2704677"/>
              <a:gd name="connsiteY11" fmla="*/ 1232935 h 3008365"/>
              <a:gd name="connsiteX12" fmla="*/ 1424727 w 2704677"/>
              <a:gd name="connsiteY12" fmla="*/ 1997539 h 3008365"/>
              <a:gd name="connsiteX13" fmla="*/ 1512354 w 2704677"/>
              <a:gd name="connsiteY13" fmla="*/ 2077180 h 3008365"/>
              <a:gd name="connsiteX14" fmla="*/ 1532125 w 2704677"/>
              <a:gd name="connsiteY14" fmla="*/ 2095149 h 3008365"/>
              <a:gd name="connsiteX15" fmla="*/ 2494123 w 2704677"/>
              <a:gd name="connsiteY15" fmla="*/ 2440497 h 3008365"/>
              <a:gd name="connsiteX16" fmla="*/ 2648752 w 2704677"/>
              <a:gd name="connsiteY16" fmla="*/ 2432689 h 3008365"/>
              <a:gd name="connsiteX17" fmla="*/ 2704677 w 2704677"/>
              <a:gd name="connsiteY17" fmla="*/ 2424154 h 3008365"/>
              <a:gd name="connsiteX18" fmla="*/ 2679360 w 2704677"/>
              <a:gd name="connsiteY18" fmla="*/ 2458009 h 3008365"/>
              <a:gd name="connsiteX19" fmla="*/ 1512354 w 2704677"/>
              <a:gd name="connsiteY19" fmla="*/ 3008365 h 3008365"/>
              <a:gd name="connsiteX20" fmla="*/ 345348 w 2704677"/>
              <a:gd name="connsiteY20" fmla="*/ 2458009 h 3008365"/>
              <a:gd name="connsiteX21" fmla="*/ 320032 w 2704677"/>
              <a:gd name="connsiteY21" fmla="*/ 2424154 h 3008365"/>
              <a:gd name="connsiteX22" fmla="*/ 258286 w 2704677"/>
              <a:gd name="connsiteY22" fmla="*/ 2341582 h 3008365"/>
              <a:gd name="connsiteX23" fmla="*/ 0 w 2704677"/>
              <a:gd name="connsiteY23" fmla="*/ 1496011 h 3008365"/>
              <a:gd name="connsiteX24" fmla="*/ 7808 w 2704677"/>
              <a:gd name="connsiteY24" fmla="*/ 1341382 h 3008365"/>
              <a:gd name="connsiteX25" fmla="*/ 26511 w 2704677"/>
              <a:gd name="connsiteY25" fmla="*/ 1218838 h 3008365"/>
              <a:gd name="connsiteX26" fmla="*/ 30726 w 2704677"/>
              <a:gd name="connsiteY26" fmla="*/ 1191219 h 3008365"/>
              <a:gd name="connsiteX27" fmla="*/ 442958 w 2704677"/>
              <a:gd name="connsiteY27" fmla="*/ 426615 h 3008365"/>
              <a:gd name="connsiteX28" fmla="*/ 514333 w 2704677"/>
              <a:gd name="connsiteY28" fmla="*/ 361746 h 3008365"/>
              <a:gd name="connsiteX29" fmla="*/ 550356 w 2704677"/>
              <a:gd name="connsiteY29" fmla="*/ 329005 h 3008365"/>
              <a:gd name="connsiteX30" fmla="*/ 923678 w 2704677"/>
              <a:gd name="connsiteY30" fmla="*/ 102505 h 3008365"/>
              <a:gd name="connsiteX31" fmla="*/ 1008280 w 2704677"/>
              <a:gd name="connsiteY31" fmla="*/ 71540 h 3008365"/>
              <a:gd name="connsiteX32" fmla="*/ 1062626 w 2704677"/>
              <a:gd name="connsiteY32" fmla="*/ 51649 h 3008365"/>
              <a:gd name="connsiteX33" fmla="*/ 1207562 w 2704677"/>
              <a:gd name="connsiteY33" fmla="*/ 14383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4677" h="3008365">
                <a:moveTo>
                  <a:pt x="1301801" y="0"/>
                </a:moveTo>
                <a:lnTo>
                  <a:pt x="1240055" y="82572"/>
                </a:lnTo>
                <a:cubicBezTo>
                  <a:pt x="1185699" y="163029"/>
                  <a:pt x="1138882" y="248999"/>
                  <a:pt x="1100617" y="339467"/>
                </a:cubicBezTo>
                <a:lnTo>
                  <a:pt x="1092643" y="361255"/>
                </a:lnTo>
                <a:lnTo>
                  <a:pt x="1049761" y="478415"/>
                </a:lnTo>
                <a:cubicBezTo>
                  <a:pt x="1035032" y="525772"/>
                  <a:pt x="1022568" y="574126"/>
                  <a:pt x="1012495" y="623351"/>
                </a:cubicBezTo>
                <a:lnTo>
                  <a:pt x="1008138" y="651899"/>
                </a:lnTo>
                <a:lnTo>
                  <a:pt x="989577" y="773514"/>
                </a:lnTo>
                <a:cubicBezTo>
                  <a:pt x="984414" y="824355"/>
                  <a:pt x="981769" y="875940"/>
                  <a:pt x="981769" y="928143"/>
                </a:cubicBezTo>
                <a:cubicBezTo>
                  <a:pt x="981769" y="980346"/>
                  <a:pt x="984414" y="1031932"/>
                  <a:pt x="989577" y="1082772"/>
                </a:cubicBezTo>
                <a:lnTo>
                  <a:pt x="1011630" y="1227267"/>
                </a:lnTo>
                <a:lnTo>
                  <a:pt x="1012495" y="1232935"/>
                </a:lnTo>
                <a:cubicBezTo>
                  <a:pt x="1072933" y="1528287"/>
                  <a:pt x="1219466" y="1792277"/>
                  <a:pt x="1424727" y="1997539"/>
                </a:cubicBezTo>
                <a:lnTo>
                  <a:pt x="1512354" y="2077180"/>
                </a:lnTo>
                <a:lnTo>
                  <a:pt x="1532125" y="2095149"/>
                </a:lnTo>
                <a:cubicBezTo>
                  <a:pt x="1793550" y="2310895"/>
                  <a:pt x="2128701" y="2440497"/>
                  <a:pt x="2494123" y="2440497"/>
                </a:cubicBezTo>
                <a:cubicBezTo>
                  <a:pt x="2546326" y="2440497"/>
                  <a:pt x="2597912" y="2437852"/>
                  <a:pt x="2648752" y="2432689"/>
                </a:cubicBezTo>
                <a:lnTo>
                  <a:pt x="2704677" y="2424154"/>
                </a:lnTo>
                <a:lnTo>
                  <a:pt x="2679360" y="2458009"/>
                </a:lnTo>
                <a:cubicBezTo>
                  <a:pt x="2401972" y="2794125"/>
                  <a:pt x="1982182" y="3008365"/>
                  <a:pt x="1512354" y="3008365"/>
                </a:cubicBezTo>
                <a:cubicBezTo>
                  <a:pt x="1042526" y="3008365"/>
                  <a:pt x="622736" y="2794125"/>
                  <a:pt x="345348" y="2458009"/>
                </a:cubicBezTo>
                <a:lnTo>
                  <a:pt x="320032" y="2424154"/>
                </a:lnTo>
                <a:lnTo>
                  <a:pt x="258286" y="2341582"/>
                </a:lnTo>
                <a:cubicBezTo>
                  <a:pt x="95218" y="2100209"/>
                  <a:pt x="0" y="1809230"/>
                  <a:pt x="0" y="1496011"/>
                </a:cubicBezTo>
                <a:cubicBezTo>
                  <a:pt x="0" y="1443808"/>
                  <a:pt x="2645" y="1392223"/>
                  <a:pt x="7808" y="1341382"/>
                </a:cubicBezTo>
                <a:lnTo>
                  <a:pt x="26511" y="1218838"/>
                </a:lnTo>
                <a:lnTo>
                  <a:pt x="30726" y="1191219"/>
                </a:lnTo>
                <a:cubicBezTo>
                  <a:pt x="91164" y="895867"/>
                  <a:pt x="237697" y="631877"/>
                  <a:pt x="442958" y="426615"/>
                </a:cubicBezTo>
                <a:lnTo>
                  <a:pt x="514333" y="361746"/>
                </a:lnTo>
                <a:lnTo>
                  <a:pt x="550356" y="329005"/>
                </a:lnTo>
                <a:cubicBezTo>
                  <a:pt x="662396" y="236543"/>
                  <a:pt x="787976" y="159902"/>
                  <a:pt x="923678" y="102505"/>
                </a:cubicBezTo>
                <a:lnTo>
                  <a:pt x="1008280" y="71540"/>
                </a:lnTo>
                <a:lnTo>
                  <a:pt x="1062626" y="51649"/>
                </a:lnTo>
                <a:cubicBezTo>
                  <a:pt x="1109983" y="36920"/>
                  <a:pt x="1158337" y="24456"/>
                  <a:pt x="1207562" y="14383"/>
                </a:cubicBezTo>
                <a:close/>
              </a:path>
            </a:pathLst>
          </a:custGeom>
          <a:solidFill>
            <a:srgbClr val="19A4A0"/>
          </a:solidFill>
          <a:ln>
            <a:solidFill>
              <a:srgbClr val="19A4A0"/>
            </a:solidFill>
          </a:ln>
          <a:effectLst>
            <a:outerShdw blurRad="190500" dist="190500" dir="9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BEAD6AE-EAE4-44F5-B432-A8BD5F49509B}"/>
              </a:ext>
            </a:extLst>
          </p:cNvPr>
          <p:cNvSpPr/>
          <p:nvPr/>
        </p:nvSpPr>
        <p:spPr>
          <a:xfrm rot="17042089">
            <a:off x="8263211" y="-927123"/>
            <a:ext cx="2028507" cy="2256274"/>
          </a:xfrm>
          <a:custGeom>
            <a:avLst/>
            <a:gdLst>
              <a:gd name="connsiteX0" fmla="*/ 1512354 w 2704676"/>
              <a:gd name="connsiteY0" fmla="*/ 0 h 3008365"/>
              <a:gd name="connsiteX1" fmla="*/ 1962082 w 2704676"/>
              <a:gd name="connsiteY1" fmla="*/ 67992 h 3008365"/>
              <a:gd name="connsiteX2" fmla="*/ 1993400 w 2704676"/>
              <a:gd name="connsiteY2" fmla="*/ 79455 h 3008365"/>
              <a:gd name="connsiteX3" fmla="*/ 2101030 w 2704676"/>
              <a:gd name="connsiteY3" fmla="*/ 118848 h 3008365"/>
              <a:gd name="connsiteX4" fmla="*/ 2474352 w 2704676"/>
              <a:gd name="connsiteY4" fmla="*/ 345348 h 3008365"/>
              <a:gd name="connsiteX5" fmla="*/ 2494124 w 2704676"/>
              <a:gd name="connsiteY5" fmla="*/ 363318 h 3008365"/>
              <a:gd name="connsiteX6" fmla="*/ 2581750 w 2704676"/>
              <a:gd name="connsiteY6" fmla="*/ 442958 h 3008365"/>
              <a:gd name="connsiteX7" fmla="*/ 2679360 w 2704676"/>
              <a:gd name="connsiteY7" fmla="*/ 550356 h 3008365"/>
              <a:gd name="connsiteX8" fmla="*/ 2704676 w 2704676"/>
              <a:gd name="connsiteY8" fmla="*/ 584211 h 3008365"/>
              <a:gd name="connsiteX9" fmla="*/ 2648753 w 2704676"/>
              <a:gd name="connsiteY9" fmla="*/ 575676 h 3008365"/>
              <a:gd name="connsiteX10" fmla="*/ 2494124 w 2704676"/>
              <a:gd name="connsiteY10" fmla="*/ 567868 h 3008365"/>
              <a:gd name="connsiteX11" fmla="*/ 2339495 w 2704676"/>
              <a:gd name="connsiteY11" fmla="*/ 575676 h 3008365"/>
              <a:gd name="connsiteX12" fmla="*/ 2283571 w 2704676"/>
              <a:gd name="connsiteY12" fmla="*/ 584211 h 3008365"/>
              <a:gd name="connsiteX13" fmla="*/ 2189332 w 2704676"/>
              <a:gd name="connsiteY13" fmla="*/ 598594 h 3008365"/>
              <a:gd name="connsiteX14" fmla="*/ 2044396 w 2704676"/>
              <a:gd name="connsiteY14" fmla="*/ 635860 h 3008365"/>
              <a:gd name="connsiteX15" fmla="*/ 1990050 w 2704676"/>
              <a:gd name="connsiteY15" fmla="*/ 655751 h 3008365"/>
              <a:gd name="connsiteX16" fmla="*/ 1905448 w 2704676"/>
              <a:gd name="connsiteY16" fmla="*/ 686716 h 3008365"/>
              <a:gd name="connsiteX17" fmla="*/ 1532126 w 2704676"/>
              <a:gd name="connsiteY17" fmla="*/ 913216 h 3008365"/>
              <a:gd name="connsiteX18" fmla="*/ 1496103 w 2704676"/>
              <a:gd name="connsiteY18" fmla="*/ 945957 h 3008365"/>
              <a:gd name="connsiteX19" fmla="*/ 1424728 w 2704676"/>
              <a:gd name="connsiteY19" fmla="*/ 1010826 h 3008365"/>
              <a:gd name="connsiteX20" fmla="*/ 1012496 w 2704676"/>
              <a:gd name="connsiteY20" fmla="*/ 1775430 h 3008365"/>
              <a:gd name="connsiteX21" fmla="*/ 1008281 w 2704676"/>
              <a:gd name="connsiteY21" fmla="*/ 1803049 h 3008365"/>
              <a:gd name="connsiteX22" fmla="*/ 989578 w 2704676"/>
              <a:gd name="connsiteY22" fmla="*/ 1925593 h 3008365"/>
              <a:gd name="connsiteX23" fmla="*/ 981770 w 2704676"/>
              <a:gd name="connsiteY23" fmla="*/ 2080222 h 3008365"/>
              <a:gd name="connsiteX24" fmla="*/ 1240056 w 2704676"/>
              <a:gd name="connsiteY24" fmla="*/ 2925793 h 3008365"/>
              <a:gd name="connsiteX25" fmla="*/ 1301802 w 2704676"/>
              <a:gd name="connsiteY25" fmla="*/ 3008365 h 3008365"/>
              <a:gd name="connsiteX26" fmla="*/ 1207562 w 2704676"/>
              <a:gd name="connsiteY26" fmla="*/ 2993982 h 3008365"/>
              <a:gd name="connsiteX27" fmla="*/ 0 w 2704676"/>
              <a:gd name="connsiteY27" fmla="*/ 1512354 h 3008365"/>
              <a:gd name="connsiteX28" fmla="*/ 67992 w 2704676"/>
              <a:gd name="connsiteY28" fmla="*/ 1062626 h 3008365"/>
              <a:gd name="connsiteX29" fmla="*/ 110874 w 2704676"/>
              <a:gd name="connsiteY29" fmla="*/ 945466 h 3008365"/>
              <a:gd name="connsiteX30" fmla="*/ 118848 w 2704676"/>
              <a:gd name="connsiteY30" fmla="*/ 923678 h 3008365"/>
              <a:gd name="connsiteX31" fmla="*/ 923678 w 2704676"/>
              <a:gd name="connsiteY31" fmla="*/ 118848 h 3008365"/>
              <a:gd name="connsiteX32" fmla="*/ 1008139 w 2704676"/>
              <a:gd name="connsiteY32" fmla="*/ 87935 h 3008365"/>
              <a:gd name="connsiteX33" fmla="*/ 1062626 w 2704676"/>
              <a:gd name="connsiteY33" fmla="*/ 67992 h 3008365"/>
              <a:gd name="connsiteX34" fmla="*/ 1512354 w 2704676"/>
              <a:gd name="connsiteY34" fmla="*/ 0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04676" h="3008365">
                <a:moveTo>
                  <a:pt x="1512354" y="0"/>
                </a:moveTo>
                <a:cubicBezTo>
                  <a:pt x="1668964" y="0"/>
                  <a:pt x="1820013" y="23805"/>
                  <a:pt x="1962082" y="67992"/>
                </a:cubicBezTo>
                <a:lnTo>
                  <a:pt x="1993400" y="79455"/>
                </a:lnTo>
                <a:lnTo>
                  <a:pt x="2101030" y="118848"/>
                </a:lnTo>
                <a:cubicBezTo>
                  <a:pt x="2236732" y="176245"/>
                  <a:pt x="2362313" y="252886"/>
                  <a:pt x="2474352" y="345348"/>
                </a:cubicBezTo>
                <a:lnTo>
                  <a:pt x="2494124" y="363318"/>
                </a:lnTo>
                <a:lnTo>
                  <a:pt x="2581750" y="442958"/>
                </a:lnTo>
                <a:cubicBezTo>
                  <a:pt x="2615960" y="477169"/>
                  <a:pt x="2648539" y="513010"/>
                  <a:pt x="2679360" y="550356"/>
                </a:cubicBezTo>
                <a:lnTo>
                  <a:pt x="2704676" y="584211"/>
                </a:lnTo>
                <a:lnTo>
                  <a:pt x="2648753" y="575676"/>
                </a:lnTo>
                <a:cubicBezTo>
                  <a:pt x="2597913" y="570513"/>
                  <a:pt x="2546327" y="567868"/>
                  <a:pt x="2494124" y="567868"/>
                </a:cubicBezTo>
                <a:cubicBezTo>
                  <a:pt x="2441921" y="567868"/>
                  <a:pt x="2390336" y="570513"/>
                  <a:pt x="2339495" y="575676"/>
                </a:cubicBezTo>
                <a:lnTo>
                  <a:pt x="2283571" y="584211"/>
                </a:lnTo>
                <a:lnTo>
                  <a:pt x="2189332" y="598594"/>
                </a:lnTo>
                <a:cubicBezTo>
                  <a:pt x="2140107" y="608667"/>
                  <a:pt x="2091753" y="621131"/>
                  <a:pt x="2044396" y="635860"/>
                </a:cubicBezTo>
                <a:lnTo>
                  <a:pt x="1990050" y="655751"/>
                </a:lnTo>
                <a:lnTo>
                  <a:pt x="1905448" y="686716"/>
                </a:lnTo>
                <a:cubicBezTo>
                  <a:pt x="1769746" y="744113"/>
                  <a:pt x="1644166" y="820754"/>
                  <a:pt x="1532126" y="913216"/>
                </a:cubicBezTo>
                <a:lnTo>
                  <a:pt x="1496103" y="945957"/>
                </a:lnTo>
                <a:lnTo>
                  <a:pt x="1424728" y="1010826"/>
                </a:lnTo>
                <a:cubicBezTo>
                  <a:pt x="1219467" y="1216088"/>
                  <a:pt x="1072934" y="1480078"/>
                  <a:pt x="1012496" y="1775430"/>
                </a:cubicBezTo>
                <a:lnTo>
                  <a:pt x="1008281" y="1803049"/>
                </a:lnTo>
                <a:lnTo>
                  <a:pt x="989578" y="1925593"/>
                </a:lnTo>
                <a:cubicBezTo>
                  <a:pt x="984415" y="1976434"/>
                  <a:pt x="981770" y="2028019"/>
                  <a:pt x="981770" y="2080222"/>
                </a:cubicBezTo>
                <a:cubicBezTo>
                  <a:pt x="981770" y="2393441"/>
                  <a:pt x="1076988" y="2684420"/>
                  <a:pt x="1240056" y="2925793"/>
                </a:cubicBezTo>
                <a:lnTo>
                  <a:pt x="1301802" y="3008365"/>
                </a:lnTo>
                <a:lnTo>
                  <a:pt x="1207562" y="2993982"/>
                </a:lnTo>
                <a:cubicBezTo>
                  <a:pt x="518408" y="2852961"/>
                  <a:pt x="0" y="2243198"/>
                  <a:pt x="0" y="1512354"/>
                </a:cubicBezTo>
                <a:cubicBezTo>
                  <a:pt x="0" y="1355745"/>
                  <a:pt x="23805" y="1204695"/>
                  <a:pt x="67992" y="1062626"/>
                </a:cubicBezTo>
                <a:lnTo>
                  <a:pt x="110874" y="945466"/>
                </a:lnTo>
                <a:lnTo>
                  <a:pt x="118848" y="923678"/>
                </a:lnTo>
                <a:cubicBezTo>
                  <a:pt x="271907" y="561807"/>
                  <a:pt x="561807" y="271907"/>
                  <a:pt x="923678" y="118848"/>
                </a:cubicBezTo>
                <a:lnTo>
                  <a:pt x="1008139" y="87935"/>
                </a:lnTo>
                <a:lnTo>
                  <a:pt x="1062626" y="67992"/>
                </a:lnTo>
                <a:cubicBezTo>
                  <a:pt x="1204695" y="23805"/>
                  <a:pt x="1355745" y="0"/>
                  <a:pt x="1512354" y="0"/>
                </a:cubicBezTo>
                <a:close/>
              </a:path>
            </a:pathLst>
          </a:custGeom>
          <a:solidFill>
            <a:srgbClr val="4FC079"/>
          </a:solidFill>
          <a:ln>
            <a:solidFill>
              <a:srgbClr val="4FC079"/>
            </a:solidFill>
          </a:ln>
          <a:effectLst>
            <a:outerShdw blurRad="190500" dist="190500" dir="15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E800CFA-362A-A3F2-E561-6D2034EFCED4}"/>
              </a:ext>
            </a:extLst>
          </p:cNvPr>
          <p:cNvSpPr/>
          <p:nvPr/>
        </p:nvSpPr>
        <p:spPr>
          <a:xfrm rot="13534159">
            <a:off x="8011221" y="-511942"/>
            <a:ext cx="2268531" cy="1559432"/>
          </a:xfrm>
          <a:custGeom>
            <a:avLst/>
            <a:gdLst>
              <a:gd name="connsiteX0" fmla="*/ 1512354 w 3024708"/>
              <a:gd name="connsiteY0" fmla="*/ 0 h 2079242"/>
              <a:gd name="connsiteX1" fmla="*/ 2474352 w 3024708"/>
              <a:gd name="connsiteY1" fmla="*/ 345348 h 2079242"/>
              <a:gd name="connsiteX2" fmla="*/ 2494124 w 3024708"/>
              <a:gd name="connsiteY2" fmla="*/ 363318 h 2079242"/>
              <a:gd name="connsiteX3" fmla="*/ 2581750 w 3024708"/>
              <a:gd name="connsiteY3" fmla="*/ 442958 h 2079242"/>
              <a:gd name="connsiteX4" fmla="*/ 2993982 w 3024708"/>
              <a:gd name="connsiteY4" fmla="*/ 1207562 h 2079242"/>
              <a:gd name="connsiteX5" fmla="*/ 2994847 w 3024708"/>
              <a:gd name="connsiteY5" fmla="*/ 1213231 h 2079242"/>
              <a:gd name="connsiteX6" fmla="*/ 3016900 w 3024708"/>
              <a:gd name="connsiteY6" fmla="*/ 1357725 h 2079242"/>
              <a:gd name="connsiteX7" fmla="*/ 3024708 w 3024708"/>
              <a:gd name="connsiteY7" fmla="*/ 1512354 h 2079242"/>
              <a:gd name="connsiteX8" fmla="*/ 3016900 w 3024708"/>
              <a:gd name="connsiteY8" fmla="*/ 1666983 h 2079242"/>
              <a:gd name="connsiteX9" fmla="*/ 2998198 w 3024708"/>
              <a:gd name="connsiteY9" fmla="*/ 1789527 h 2079242"/>
              <a:gd name="connsiteX10" fmla="*/ 2993982 w 3024708"/>
              <a:gd name="connsiteY10" fmla="*/ 1817146 h 2079242"/>
              <a:gd name="connsiteX11" fmla="*/ 2956716 w 3024708"/>
              <a:gd name="connsiteY11" fmla="*/ 1962082 h 2079242"/>
              <a:gd name="connsiteX12" fmla="*/ 2913835 w 3024708"/>
              <a:gd name="connsiteY12" fmla="*/ 2079242 h 2079242"/>
              <a:gd name="connsiteX13" fmla="*/ 2905860 w 3024708"/>
              <a:gd name="connsiteY13" fmla="*/ 2057454 h 2079242"/>
              <a:gd name="connsiteX14" fmla="*/ 2766422 w 3024708"/>
              <a:gd name="connsiteY14" fmla="*/ 1800559 h 2079242"/>
              <a:gd name="connsiteX15" fmla="*/ 2704676 w 3024708"/>
              <a:gd name="connsiteY15" fmla="*/ 1717987 h 2079242"/>
              <a:gd name="connsiteX16" fmla="*/ 2679360 w 3024708"/>
              <a:gd name="connsiteY16" fmla="*/ 1684132 h 2079242"/>
              <a:gd name="connsiteX17" fmla="*/ 2581750 w 3024708"/>
              <a:gd name="connsiteY17" fmla="*/ 1576734 h 2079242"/>
              <a:gd name="connsiteX18" fmla="*/ 2494124 w 3024708"/>
              <a:gd name="connsiteY18" fmla="*/ 1497094 h 2079242"/>
              <a:gd name="connsiteX19" fmla="*/ 2474352 w 3024708"/>
              <a:gd name="connsiteY19" fmla="*/ 1479124 h 2079242"/>
              <a:gd name="connsiteX20" fmla="*/ 2101030 w 3024708"/>
              <a:gd name="connsiteY20" fmla="*/ 1252624 h 2079242"/>
              <a:gd name="connsiteX21" fmla="*/ 1993400 w 3024708"/>
              <a:gd name="connsiteY21" fmla="*/ 1213231 h 2079242"/>
              <a:gd name="connsiteX22" fmla="*/ 1962082 w 3024708"/>
              <a:gd name="connsiteY22" fmla="*/ 1201768 h 2079242"/>
              <a:gd name="connsiteX23" fmla="*/ 1512354 w 3024708"/>
              <a:gd name="connsiteY23" fmla="*/ 1133776 h 2079242"/>
              <a:gd name="connsiteX24" fmla="*/ 1062626 w 3024708"/>
              <a:gd name="connsiteY24" fmla="*/ 1201768 h 2079242"/>
              <a:gd name="connsiteX25" fmla="*/ 1008139 w 3024708"/>
              <a:gd name="connsiteY25" fmla="*/ 1221711 h 2079242"/>
              <a:gd name="connsiteX26" fmla="*/ 923678 w 3024708"/>
              <a:gd name="connsiteY26" fmla="*/ 1252624 h 2079242"/>
              <a:gd name="connsiteX27" fmla="*/ 118848 w 3024708"/>
              <a:gd name="connsiteY27" fmla="*/ 2057454 h 2079242"/>
              <a:gd name="connsiteX28" fmla="*/ 110874 w 3024708"/>
              <a:gd name="connsiteY28" fmla="*/ 2079242 h 2079242"/>
              <a:gd name="connsiteX29" fmla="*/ 67992 w 3024708"/>
              <a:gd name="connsiteY29" fmla="*/ 1962082 h 2079242"/>
              <a:gd name="connsiteX30" fmla="*/ 0 w 3024708"/>
              <a:gd name="connsiteY30" fmla="*/ 1512354 h 2079242"/>
              <a:gd name="connsiteX31" fmla="*/ 1207562 w 3024708"/>
              <a:gd name="connsiteY31" fmla="*/ 30726 h 2079242"/>
              <a:gd name="connsiteX32" fmla="*/ 1302630 w 3024708"/>
              <a:gd name="connsiteY32" fmla="*/ 16217 h 2079242"/>
              <a:gd name="connsiteX33" fmla="*/ 1357725 w 3024708"/>
              <a:gd name="connsiteY33" fmla="*/ 7808 h 2079242"/>
              <a:gd name="connsiteX34" fmla="*/ 1512354 w 3024708"/>
              <a:gd name="connsiteY34" fmla="*/ 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24708" h="2079242">
                <a:moveTo>
                  <a:pt x="1512354" y="0"/>
                </a:moveTo>
                <a:cubicBezTo>
                  <a:pt x="1877776" y="0"/>
                  <a:pt x="2212928" y="129602"/>
                  <a:pt x="2474352" y="345348"/>
                </a:cubicBezTo>
                <a:lnTo>
                  <a:pt x="2494124" y="363318"/>
                </a:lnTo>
                <a:lnTo>
                  <a:pt x="2581750" y="442958"/>
                </a:lnTo>
                <a:cubicBezTo>
                  <a:pt x="2787012" y="648220"/>
                  <a:pt x="2933545" y="912210"/>
                  <a:pt x="2993982" y="1207562"/>
                </a:cubicBezTo>
                <a:lnTo>
                  <a:pt x="2994847" y="1213231"/>
                </a:lnTo>
                <a:lnTo>
                  <a:pt x="3016900" y="1357725"/>
                </a:lnTo>
                <a:cubicBezTo>
                  <a:pt x="3022063" y="1408566"/>
                  <a:pt x="3024708" y="1460151"/>
                  <a:pt x="3024708" y="1512354"/>
                </a:cubicBezTo>
                <a:cubicBezTo>
                  <a:pt x="3024708" y="1564557"/>
                  <a:pt x="3022063" y="1616143"/>
                  <a:pt x="3016900" y="1666983"/>
                </a:cubicBezTo>
                <a:lnTo>
                  <a:pt x="2998198" y="1789527"/>
                </a:lnTo>
                <a:lnTo>
                  <a:pt x="2993982" y="1817146"/>
                </a:lnTo>
                <a:cubicBezTo>
                  <a:pt x="2983910" y="1866371"/>
                  <a:pt x="2971445" y="1914726"/>
                  <a:pt x="2956716" y="1962082"/>
                </a:cubicBezTo>
                <a:lnTo>
                  <a:pt x="2913835" y="2079242"/>
                </a:lnTo>
                <a:lnTo>
                  <a:pt x="2905860" y="2057454"/>
                </a:lnTo>
                <a:cubicBezTo>
                  <a:pt x="2867595" y="1966986"/>
                  <a:pt x="2820778" y="1881016"/>
                  <a:pt x="2766422" y="1800559"/>
                </a:cubicBezTo>
                <a:lnTo>
                  <a:pt x="2704676" y="1717987"/>
                </a:lnTo>
                <a:lnTo>
                  <a:pt x="2679360" y="1684132"/>
                </a:lnTo>
                <a:cubicBezTo>
                  <a:pt x="2648539" y="1646786"/>
                  <a:pt x="2615960" y="1610945"/>
                  <a:pt x="2581750" y="1576734"/>
                </a:cubicBezTo>
                <a:lnTo>
                  <a:pt x="2494124" y="1497094"/>
                </a:lnTo>
                <a:lnTo>
                  <a:pt x="2474352" y="1479124"/>
                </a:lnTo>
                <a:cubicBezTo>
                  <a:pt x="2362313" y="1386662"/>
                  <a:pt x="2236732" y="1310021"/>
                  <a:pt x="2101030" y="1252624"/>
                </a:cubicBezTo>
                <a:lnTo>
                  <a:pt x="1993400" y="1213231"/>
                </a:lnTo>
                <a:lnTo>
                  <a:pt x="1962082" y="1201768"/>
                </a:lnTo>
                <a:cubicBezTo>
                  <a:pt x="1820013" y="1157581"/>
                  <a:pt x="1668964" y="1133776"/>
                  <a:pt x="1512354" y="1133776"/>
                </a:cubicBezTo>
                <a:cubicBezTo>
                  <a:pt x="1355745" y="1133776"/>
                  <a:pt x="1204695" y="1157581"/>
                  <a:pt x="1062626" y="1201768"/>
                </a:cubicBezTo>
                <a:lnTo>
                  <a:pt x="1008139" y="1221711"/>
                </a:lnTo>
                <a:lnTo>
                  <a:pt x="923678" y="1252624"/>
                </a:lnTo>
                <a:cubicBezTo>
                  <a:pt x="561807" y="1405683"/>
                  <a:pt x="271907" y="1695583"/>
                  <a:pt x="118848" y="2057454"/>
                </a:cubicBezTo>
                <a:lnTo>
                  <a:pt x="110874" y="2079242"/>
                </a:lnTo>
                <a:lnTo>
                  <a:pt x="67992" y="1962082"/>
                </a:lnTo>
                <a:cubicBezTo>
                  <a:pt x="23805" y="1820013"/>
                  <a:pt x="0" y="1668964"/>
                  <a:pt x="0" y="1512354"/>
                </a:cubicBezTo>
                <a:cubicBezTo>
                  <a:pt x="0" y="781510"/>
                  <a:pt x="518408" y="171747"/>
                  <a:pt x="1207562" y="30726"/>
                </a:cubicBezTo>
                <a:lnTo>
                  <a:pt x="1302630" y="16217"/>
                </a:lnTo>
                <a:lnTo>
                  <a:pt x="1357725" y="7808"/>
                </a:lnTo>
                <a:cubicBezTo>
                  <a:pt x="1408566" y="2645"/>
                  <a:pt x="1460151" y="0"/>
                  <a:pt x="1512354" y="0"/>
                </a:cubicBezTo>
                <a:close/>
              </a:path>
            </a:pathLst>
          </a:custGeom>
          <a:solidFill>
            <a:srgbClr val="71D261"/>
          </a:solidFill>
          <a:ln>
            <a:solidFill>
              <a:srgbClr val="79D65B"/>
            </a:solidFill>
          </a:ln>
          <a:effectLst>
            <a:outerShdw blurRad="190500" dist="190500" dir="192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489EA66-17BE-6ABE-0494-13D163E969C5}"/>
              </a:ext>
            </a:extLst>
          </p:cNvPr>
          <p:cNvSpPr/>
          <p:nvPr/>
        </p:nvSpPr>
        <p:spPr>
          <a:xfrm rot="10166189">
            <a:off x="8335439" y="-1154847"/>
            <a:ext cx="2027886" cy="2256368"/>
          </a:xfrm>
          <a:custGeom>
            <a:avLst/>
            <a:gdLst>
              <a:gd name="connsiteX0" fmla="*/ 1191494 w 2703848"/>
              <a:gd name="connsiteY0" fmla="*/ 0 h 3008491"/>
              <a:gd name="connsiteX1" fmla="*/ 2358500 w 2703848"/>
              <a:gd name="connsiteY1" fmla="*/ 550356 h 3008491"/>
              <a:gd name="connsiteX2" fmla="*/ 2382988 w 2703848"/>
              <a:gd name="connsiteY2" fmla="*/ 583104 h 3008491"/>
              <a:gd name="connsiteX3" fmla="*/ 2445562 w 2703848"/>
              <a:gd name="connsiteY3" fmla="*/ 666783 h 3008491"/>
              <a:gd name="connsiteX4" fmla="*/ 2703848 w 2703848"/>
              <a:gd name="connsiteY4" fmla="*/ 1512354 h 3008491"/>
              <a:gd name="connsiteX5" fmla="*/ 2696040 w 2703848"/>
              <a:gd name="connsiteY5" fmla="*/ 1666983 h 3008491"/>
              <a:gd name="connsiteX6" fmla="*/ 2677479 w 2703848"/>
              <a:gd name="connsiteY6" fmla="*/ 1788598 h 3008491"/>
              <a:gd name="connsiteX7" fmla="*/ 2673122 w 2703848"/>
              <a:gd name="connsiteY7" fmla="*/ 1817146 h 3008491"/>
              <a:gd name="connsiteX8" fmla="*/ 2260890 w 2703848"/>
              <a:gd name="connsiteY8" fmla="*/ 2581750 h 3008491"/>
              <a:gd name="connsiteX9" fmla="*/ 2189516 w 2703848"/>
              <a:gd name="connsiteY9" fmla="*/ 2646620 h 3008491"/>
              <a:gd name="connsiteX10" fmla="*/ 2153492 w 2703848"/>
              <a:gd name="connsiteY10" fmla="*/ 2679360 h 3008491"/>
              <a:gd name="connsiteX11" fmla="*/ 1780170 w 2703848"/>
              <a:gd name="connsiteY11" fmla="*/ 2905860 h 3008491"/>
              <a:gd name="connsiteX12" fmla="*/ 1695709 w 2703848"/>
              <a:gd name="connsiteY12" fmla="*/ 2936773 h 3008491"/>
              <a:gd name="connsiteX13" fmla="*/ 1641222 w 2703848"/>
              <a:gd name="connsiteY13" fmla="*/ 2956716 h 3008491"/>
              <a:gd name="connsiteX14" fmla="*/ 1496286 w 2703848"/>
              <a:gd name="connsiteY14" fmla="*/ 2993982 h 3008491"/>
              <a:gd name="connsiteX15" fmla="*/ 1401218 w 2703848"/>
              <a:gd name="connsiteY15" fmla="*/ 3008491 h 3008491"/>
              <a:gd name="connsiteX16" fmla="*/ 1463792 w 2703848"/>
              <a:gd name="connsiteY16" fmla="*/ 2924812 h 3008491"/>
              <a:gd name="connsiteX17" fmla="*/ 1603230 w 2703848"/>
              <a:gd name="connsiteY17" fmla="*/ 2667917 h 3008491"/>
              <a:gd name="connsiteX18" fmla="*/ 1611205 w 2703848"/>
              <a:gd name="connsiteY18" fmla="*/ 2646129 h 3008491"/>
              <a:gd name="connsiteX19" fmla="*/ 1654086 w 2703848"/>
              <a:gd name="connsiteY19" fmla="*/ 2528969 h 3008491"/>
              <a:gd name="connsiteX20" fmla="*/ 1691352 w 2703848"/>
              <a:gd name="connsiteY20" fmla="*/ 2384033 h 3008491"/>
              <a:gd name="connsiteX21" fmla="*/ 1695568 w 2703848"/>
              <a:gd name="connsiteY21" fmla="*/ 2356414 h 3008491"/>
              <a:gd name="connsiteX22" fmla="*/ 1714270 w 2703848"/>
              <a:gd name="connsiteY22" fmla="*/ 2233870 h 3008491"/>
              <a:gd name="connsiteX23" fmla="*/ 1722078 w 2703848"/>
              <a:gd name="connsiteY23" fmla="*/ 2079241 h 3008491"/>
              <a:gd name="connsiteX24" fmla="*/ 1714270 w 2703848"/>
              <a:gd name="connsiteY24" fmla="*/ 1924612 h 3008491"/>
              <a:gd name="connsiteX25" fmla="*/ 1692217 w 2703848"/>
              <a:gd name="connsiteY25" fmla="*/ 1780118 h 3008491"/>
              <a:gd name="connsiteX26" fmla="*/ 1691352 w 2703848"/>
              <a:gd name="connsiteY26" fmla="*/ 1774449 h 3008491"/>
              <a:gd name="connsiteX27" fmla="*/ 1279120 w 2703848"/>
              <a:gd name="connsiteY27" fmla="*/ 1009845 h 3008491"/>
              <a:gd name="connsiteX28" fmla="*/ 1191494 w 2703848"/>
              <a:gd name="connsiteY28" fmla="*/ 930205 h 3008491"/>
              <a:gd name="connsiteX29" fmla="*/ 1171722 w 2703848"/>
              <a:gd name="connsiteY29" fmla="*/ 912235 h 3008491"/>
              <a:gd name="connsiteX30" fmla="*/ 209724 w 2703848"/>
              <a:gd name="connsiteY30" fmla="*/ 566887 h 3008491"/>
              <a:gd name="connsiteX31" fmla="*/ 55095 w 2703848"/>
              <a:gd name="connsiteY31" fmla="*/ 574695 h 3008491"/>
              <a:gd name="connsiteX32" fmla="*/ 0 w 2703848"/>
              <a:gd name="connsiteY32" fmla="*/ 583104 h 3008491"/>
              <a:gd name="connsiteX33" fmla="*/ 24488 w 2703848"/>
              <a:gd name="connsiteY33" fmla="*/ 550356 h 3008491"/>
              <a:gd name="connsiteX34" fmla="*/ 1191494 w 2703848"/>
              <a:gd name="connsiteY34" fmla="*/ 0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03848" h="3008491">
                <a:moveTo>
                  <a:pt x="1191494" y="0"/>
                </a:moveTo>
                <a:cubicBezTo>
                  <a:pt x="1661322" y="0"/>
                  <a:pt x="2081112" y="214240"/>
                  <a:pt x="2358500" y="550356"/>
                </a:cubicBezTo>
                <a:lnTo>
                  <a:pt x="2382988" y="583104"/>
                </a:lnTo>
                <a:lnTo>
                  <a:pt x="2445562" y="666783"/>
                </a:lnTo>
                <a:cubicBezTo>
                  <a:pt x="2608630" y="908156"/>
                  <a:pt x="2703848" y="1199135"/>
                  <a:pt x="2703848" y="1512354"/>
                </a:cubicBezTo>
                <a:cubicBezTo>
                  <a:pt x="2703848" y="1564557"/>
                  <a:pt x="2701203" y="1616143"/>
                  <a:pt x="2696040" y="1666983"/>
                </a:cubicBezTo>
                <a:lnTo>
                  <a:pt x="2677479" y="1788598"/>
                </a:lnTo>
                <a:lnTo>
                  <a:pt x="2673122" y="1817146"/>
                </a:lnTo>
                <a:cubicBezTo>
                  <a:pt x="2612685" y="2112498"/>
                  <a:pt x="2466152" y="2376488"/>
                  <a:pt x="2260890" y="2581750"/>
                </a:cubicBezTo>
                <a:lnTo>
                  <a:pt x="2189516" y="2646620"/>
                </a:lnTo>
                <a:lnTo>
                  <a:pt x="2153492" y="2679360"/>
                </a:lnTo>
                <a:cubicBezTo>
                  <a:pt x="2041453" y="2771823"/>
                  <a:pt x="1915872" y="2848463"/>
                  <a:pt x="1780170" y="2905860"/>
                </a:cubicBezTo>
                <a:lnTo>
                  <a:pt x="1695709" y="2936773"/>
                </a:lnTo>
                <a:lnTo>
                  <a:pt x="1641222" y="2956716"/>
                </a:lnTo>
                <a:cubicBezTo>
                  <a:pt x="1593866" y="2971445"/>
                  <a:pt x="1545512" y="2983910"/>
                  <a:pt x="1496286" y="2993982"/>
                </a:cubicBezTo>
                <a:lnTo>
                  <a:pt x="1401218" y="3008491"/>
                </a:lnTo>
                <a:lnTo>
                  <a:pt x="1463792" y="2924812"/>
                </a:lnTo>
                <a:cubicBezTo>
                  <a:pt x="1518148" y="2844355"/>
                  <a:pt x="1564965" y="2758385"/>
                  <a:pt x="1603230" y="2667917"/>
                </a:cubicBezTo>
                <a:lnTo>
                  <a:pt x="1611205" y="2646129"/>
                </a:lnTo>
                <a:lnTo>
                  <a:pt x="1654086" y="2528969"/>
                </a:lnTo>
                <a:cubicBezTo>
                  <a:pt x="1668815" y="2481613"/>
                  <a:pt x="1681280" y="2433258"/>
                  <a:pt x="1691352" y="2384033"/>
                </a:cubicBezTo>
                <a:lnTo>
                  <a:pt x="1695568" y="2356414"/>
                </a:lnTo>
                <a:lnTo>
                  <a:pt x="1714270" y="2233870"/>
                </a:lnTo>
                <a:cubicBezTo>
                  <a:pt x="1719433" y="2183030"/>
                  <a:pt x="1722078" y="2131444"/>
                  <a:pt x="1722078" y="2079241"/>
                </a:cubicBezTo>
                <a:cubicBezTo>
                  <a:pt x="1722078" y="2027038"/>
                  <a:pt x="1719433" y="1975453"/>
                  <a:pt x="1714270" y="1924612"/>
                </a:cubicBezTo>
                <a:lnTo>
                  <a:pt x="1692217" y="1780118"/>
                </a:lnTo>
                <a:lnTo>
                  <a:pt x="1691352" y="1774449"/>
                </a:lnTo>
                <a:cubicBezTo>
                  <a:pt x="1630915" y="1479097"/>
                  <a:pt x="1484382" y="1215107"/>
                  <a:pt x="1279120" y="1009845"/>
                </a:cubicBezTo>
                <a:lnTo>
                  <a:pt x="1191494" y="930205"/>
                </a:lnTo>
                <a:lnTo>
                  <a:pt x="1171722" y="912235"/>
                </a:lnTo>
                <a:cubicBezTo>
                  <a:pt x="910298" y="696489"/>
                  <a:pt x="575146" y="566887"/>
                  <a:pt x="209724" y="566887"/>
                </a:cubicBezTo>
                <a:cubicBezTo>
                  <a:pt x="157521" y="566887"/>
                  <a:pt x="105936" y="569532"/>
                  <a:pt x="55095" y="574695"/>
                </a:cubicBezTo>
                <a:lnTo>
                  <a:pt x="0" y="583104"/>
                </a:lnTo>
                <a:lnTo>
                  <a:pt x="24488" y="550356"/>
                </a:lnTo>
                <a:cubicBezTo>
                  <a:pt x="301876" y="214240"/>
                  <a:pt x="721666" y="0"/>
                  <a:pt x="1191494" y="0"/>
                </a:cubicBezTo>
                <a:close/>
              </a:path>
            </a:pathLst>
          </a:custGeom>
          <a:solidFill>
            <a:srgbClr val="99FF33"/>
          </a:solidFill>
          <a:ln>
            <a:solidFill>
              <a:srgbClr val="99FF33"/>
            </a:solidFill>
          </a:ln>
          <a:effectLst>
            <a:glow>
              <a:schemeClr val="accent1">
                <a:alpha val="40000"/>
              </a:schemeClr>
            </a:glow>
            <a:outerShdw blurRad="190500" dist="190500" dir="1200000" algn="ctr" rotWithShape="0">
              <a:srgbClr val="000000">
                <a:alpha val="55000"/>
              </a:srgbClr>
            </a:outerShdw>
            <a:softEdge rad="0"/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pic>
        <p:nvPicPr>
          <p:cNvPr id="40" name="Picture 39" descr="A green and blue planet&#10;&#10;AI-generated content may be incorrect.">
            <a:extLst>
              <a:ext uri="{FF2B5EF4-FFF2-40B4-BE49-F238E27FC236}">
                <a16:creationId xmlns:a16="http://schemas.microsoft.com/office/drawing/2014/main" id="{BADEBCBB-ED6F-F1A4-5C38-A86569CD6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0808" y="117031"/>
            <a:ext cx="435631" cy="435631"/>
          </a:xfrm>
          <a:prstGeom prst="rect">
            <a:avLst/>
          </a:prstGeom>
        </p:spPr>
      </p:pic>
      <p:sp>
        <p:nvSpPr>
          <p:cNvPr id="59" name="Google Shape;228;p29">
            <a:extLst>
              <a:ext uri="{FF2B5EF4-FFF2-40B4-BE49-F238E27FC236}">
                <a16:creationId xmlns:a16="http://schemas.microsoft.com/office/drawing/2014/main" id="{23722C09-AB39-FA8B-F418-D5D8B27FD6EF}"/>
              </a:ext>
            </a:extLst>
          </p:cNvPr>
          <p:cNvSpPr/>
          <p:nvPr/>
        </p:nvSpPr>
        <p:spPr>
          <a:xfrm>
            <a:off x="1500189" y="1284090"/>
            <a:ext cx="3400425" cy="207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61" name="Google Shape;230;p29">
            <a:extLst>
              <a:ext uri="{FF2B5EF4-FFF2-40B4-BE49-F238E27FC236}">
                <a16:creationId xmlns:a16="http://schemas.microsoft.com/office/drawing/2014/main" id="{FAE37B6A-4CBD-211E-9508-0CCFDCAE5CE9}"/>
              </a:ext>
            </a:extLst>
          </p:cNvPr>
          <p:cNvSpPr/>
          <p:nvPr/>
        </p:nvSpPr>
        <p:spPr>
          <a:xfrm>
            <a:off x="1500189" y="2191347"/>
            <a:ext cx="2782575" cy="116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193" name="Google Shape;234;p29">
            <a:extLst>
              <a:ext uri="{FF2B5EF4-FFF2-40B4-BE49-F238E27FC236}">
                <a16:creationId xmlns:a16="http://schemas.microsoft.com/office/drawing/2014/main" id="{546E64AA-61B6-DF00-AB6A-3263E1BF78FD}"/>
              </a:ext>
            </a:extLst>
          </p:cNvPr>
          <p:cNvSpPr/>
          <p:nvPr/>
        </p:nvSpPr>
        <p:spPr>
          <a:xfrm>
            <a:off x="1500189" y="2634258"/>
            <a:ext cx="2782575" cy="27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196" name="Google Shape;237;p29">
            <a:extLst>
              <a:ext uri="{FF2B5EF4-FFF2-40B4-BE49-F238E27FC236}">
                <a16:creationId xmlns:a16="http://schemas.microsoft.com/office/drawing/2014/main" id="{D054FF75-3CD6-17B1-5103-B85E572DBE3C}"/>
              </a:ext>
            </a:extLst>
          </p:cNvPr>
          <p:cNvSpPr/>
          <p:nvPr/>
        </p:nvSpPr>
        <p:spPr>
          <a:xfrm>
            <a:off x="1500189" y="3077171"/>
            <a:ext cx="2782575" cy="27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2" name="Google Shape;229;p29">
            <a:extLst>
              <a:ext uri="{FF2B5EF4-FFF2-40B4-BE49-F238E27FC236}">
                <a16:creationId xmlns:a16="http://schemas.microsoft.com/office/drawing/2014/main" id="{B65BCE78-909E-F58F-D4CA-0C082FE25374}"/>
              </a:ext>
            </a:extLst>
          </p:cNvPr>
          <p:cNvSpPr/>
          <p:nvPr/>
        </p:nvSpPr>
        <p:spPr>
          <a:xfrm>
            <a:off x="556945" y="1315207"/>
            <a:ext cx="5906695" cy="3118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None/>
            </a:pPr>
            <a:r>
              <a:rPr lang="en-US" sz="1200" dirty="0"/>
              <a:t>🦶 </a:t>
            </a:r>
            <a:r>
              <a:rPr lang="en-US" sz="1200" b="1" dirty="0"/>
              <a:t>Move to earn.</a:t>
            </a:r>
            <a:br>
              <a:rPr lang="en-US" sz="1200" dirty="0"/>
            </a:br>
            <a:r>
              <a:rPr lang="en-US" sz="1200" dirty="0"/>
              <a:t>Every physical step becomes a tokenized reward by turning walking into real-world value.</a:t>
            </a:r>
          </a:p>
          <a:p>
            <a:pPr>
              <a:buNone/>
            </a:pPr>
            <a:endParaRPr lang="en-US" sz="1200" dirty="0"/>
          </a:p>
          <a:p>
            <a:pPr>
              <a:buNone/>
            </a:pPr>
            <a:r>
              <a:rPr lang="en-US" sz="1200" dirty="0"/>
              <a:t>♻️ </a:t>
            </a:r>
            <a:r>
              <a:rPr lang="en-US" sz="1200" b="1" dirty="0"/>
              <a:t>Live to sustain.</a:t>
            </a:r>
            <a:br>
              <a:rPr lang="en-US" sz="1200" dirty="0"/>
            </a:br>
            <a:r>
              <a:rPr lang="en-US" sz="1200" dirty="0"/>
              <a:t>We empower healthier lifestyles </a:t>
            </a:r>
            <a:r>
              <a:rPr lang="en-US" sz="1200" i="1" dirty="0"/>
              <a:t>and</a:t>
            </a:r>
            <a:r>
              <a:rPr lang="en-US" sz="1200" dirty="0"/>
              <a:t> greener choices through gamified eco-incentives.</a:t>
            </a:r>
          </a:p>
          <a:p>
            <a:pPr>
              <a:buNone/>
            </a:pPr>
            <a:endParaRPr lang="en-US" sz="1200" dirty="0"/>
          </a:p>
          <a:p>
            <a:pPr>
              <a:buNone/>
            </a:pPr>
            <a:r>
              <a:rPr lang="en-US" sz="1200" dirty="0"/>
              <a:t>🔐 </a:t>
            </a:r>
            <a:r>
              <a:rPr lang="en-US" sz="1200" b="1" dirty="0"/>
              <a:t>Built for trust.</a:t>
            </a:r>
            <a:br>
              <a:rPr lang="en-US" sz="1200" dirty="0"/>
            </a:br>
            <a:r>
              <a:rPr lang="en-US" sz="1200" dirty="0"/>
              <a:t>Secured by blockchain, powered by real motion — </a:t>
            </a:r>
            <a:r>
              <a:rPr lang="en-US" sz="1200" dirty="0" err="1">
                <a:gradFill>
                  <a:gsLst>
                    <a:gs pos="0">
                      <a:srgbClr val="29878F"/>
                    </a:gs>
                    <a:gs pos="88000">
                      <a:srgbClr val="51AF75"/>
                    </a:gs>
                    <a:gs pos="98000">
                      <a:srgbClr val="79D65B"/>
                    </a:gs>
                  </a:gsLst>
                  <a:lin ang="10800000" scaled="1"/>
                </a:gradFill>
                <a:latin typeface="Archivo ExtraBold"/>
                <a:ea typeface="Calibri"/>
                <a:cs typeface="Archivo ExtraBold"/>
              </a:rPr>
              <a:t>GreenGait</a:t>
            </a:r>
            <a:r>
              <a:rPr lang="en-US" sz="1200" dirty="0">
                <a:gradFill>
                  <a:gsLst>
                    <a:gs pos="0">
                      <a:srgbClr val="29878F"/>
                    </a:gs>
                    <a:gs pos="88000">
                      <a:srgbClr val="51AF75"/>
                    </a:gs>
                    <a:gs pos="98000">
                      <a:srgbClr val="79D65B"/>
                    </a:gs>
                  </a:gsLst>
                  <a:lin ang="10800000" scaled="1"/>
                </a:gradFill>
                <a:latin typeface="Archivo ExtraBold"/>
                <a:ea typeface="Calibri"/>
                <a:cs typeface="Archivo ExtraBold"/>
              </a:rPr>
              <a:t> </a:t>
            </a:r>
            <a:r>
              <a:rPr lang="en-US" sz="1200" dirty="0"/>
              <a:t>makes sustainable </a:t>
            </a:r>
          </a:p>
          <a:p>
            <a:pPr>
              <a:buNone/>
            </a:pPr>
            <a:r>
              <a:rPr lang="en-US" sz="1200" dirty="0"/>
              <a:t>action transparent and tamper-proof.</a:t>
            </a:r>
          </a:p>
          <a:p>
            <a:pPr>
              <a:buNone/>
            </a:pPr>
            <a:endParaRPr lang="en-US" sz="1200" dirty="0"/>
          </a:p>
          <a:p>
            <a:r>
              <a:rPr lang="en-US" sz="1200" dirty="0"/>
              <a:t>🛠️ </a:t>
            </a:r>
            <a:r>
              <a:rPr lang="en-US" sz="1200" b="1" dirty="0"/>
              <a:t>Our Big Vision</a:t>
            </a:r>
            <a:br>
              <a:rPr lang="en-US" sz="1200" dirty="0"/>
            </a:br>
            <a:r>
              <a:rPr lang="en-US" sz="1200" dirty="0"/>
              <a:t>We imagine a world where walking powers wellness, shopping funds reforestation, and movement drives climate action.</a:t>
            </a:r>
          </a:p>
          <a:p>
            <a:br>
              <a:rPr lang="en-US" sz="1200" dirty="0"/>
            </a:br>
            <a:r>
              <a:rPr lang="en-US" sz="1200" dirty="0" err="1">
                <a:gradFill>
                  <a:gsLst>
                    <a:gs pos="0">
                      <a:srgbClr val="29878F"/>
                    </a:gs>
                    <a:gs pos="88000">
                      <a:srgbClr val="51AF75"/>
                    </a:gs>
                    <a:gs pos="98000">
                      <a:srgbClr val="79D65B"/>
                    </a:gs>
                  </a:gsLst>
                  <a:lin ang="10800000" scaled="1"/>
                </a:gradFill>
                <a:latin typeface="Archivo ExtraBold"/>
                <a:ea typeface="Calibri"/>
                <a:cs typeface="Archivo ExtraBold"/>
              </a:rPr>
              <a:t>GreenGait</a:t>
            </a:r>
            <a:r>
              <a:rPr lang="en-US" sz="1200" dirty="0"/>
              <a:t> is not just a product, it's the engine of a </a:t>
            </a:r>
            <a:r>
              <a:rPr lang="en-US" sz="1200" i="1" dirty="0"/>
              <a:t>decentralized movement economy</a:t>
            </a:r>
            <a:r>
              <a:rPr lang="en-US" sz="1200" dirty="0"/>
              <a:t>.</a:t>
            </a:r>
          </a:p>
        </p:txBody>
      </p:sp>
      <p:pic>
        <p:nvPicPr>
          <p:cNvPr id="13" name="Picture 12" descr="A gold medal with a star and pink ribbons&#10;&#10;AI-generated content may be incorrect.">
            <a:extLst>
              <a:ext uri="{FF2B5EF4-FFF2-40B4-BE49-F238E27FC236}">
                <a16:creationId xmlns:a16="http://schemas.microsoft.com/office/drawing/2014/main" id="{87599964-947E-9188-1F4C-F79ACD463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322496" y="3352687"/>
            <a:ext cx="633696" cy="633696"/>
          </a:xfrm>
          <a:prstGeom prst="rect">
            <a:avLst/>
          </a:prstGeom>
        </p:spPr>
      </p:pic>
      <p:pic>
        <p:nvPicPr>
          <p:cNvPr id="15" name="Picture 14" descr="A yellow hands with black background&#10;&#10;AI-generated content may be incorrect.">
            <a:extLst>
              <a:ext uri="{FF2B5EF4-FFF2-40B4-BE49-F238E27FC236}">
                <a16:creationId xmlns:a16="http://schemas.microsoft.com/office/drawing/2014/main" id="{CEDCA862-1C60-045D-A55D-F5BE19E2F7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320743" y="2397589"/>
            <a:ext cx="633863" cy="633863"/>
          </a:xfrm>
          <a:prstGeom prst="rect">
            <a:avLst/>
          </a:prstGeom>
        </p:spPr>
      </p:pic>
      <p:pic>
        <p:nvPicPr>
          <p:cNvPr id="19" name="Picture 18" descr="A stack of gold coins&#10;&#10;AI-generated content may be incorrect.">
            <a:extLst>
              <a:ext uri="{FF2B5EF4-FFF2-40B4-BE49-F238E27FC236}">
                <a16:creationId xmlns:a16="http://schemas.microsoft.com/office/drawing/2014/main" id="{0C25023D-7393-4649-9405-178787B93C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8295962" y="2418840"/>
            <a:ext cx="633863" cy="633863"/>
          </a:xfrm>
          <a:prstGeom prst="rect">
            <a:avLst/>
          </a:prstGeom>
        </p:spPr>
      </p:pic>
      <p:pic>
        <p:nvPicPr>
          <p:cNvPr id="21" name="Picture 20" descr="A yellow person running towards a grey arrow&#10;&#10;AI-generated content may be incorrect.">
            <a:extLst>
              <a:ext uri="{FF2B5EF4-FFF2-40B4-BE49-F238E27FC236}">
                <a16:creationId xmlns:a16="http://schemas.microsoft.com/office/drawing/2014/main" id="{459626FA-A49B-75DE-C103-2CC69FDE86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4858" y="1473299"/>
            <a:ext cx="633863" cy="633863"/>
          </a:xfrm>
          <a:prstGeom prst="rect">
            <a:avLst/>
          </a:prstGeom>
        </p:spPr>
      </p:pic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5B11AB8D-5656-580D-8AFE-BB445FF01E75}"/>
              </a:ext>
            </a:extLst>
          </p:cNvPr>
          <p:cNvCxnSpPr>
            <a:cxnSpLocks/>
            <a:stCxn id="21" idx="3"/>
            <a:endCxn id="19" idx="0"/>
          </p:cNvCxnSpPr>
          <p:nvPr/>
        </p:nvCxnSpPr>
        <p:spPr>
          <a:xfrm>
            <a:off x="7958721" y="1790231"/>
            <a:ext cx="654172" cy="628609"/>
          </a:xfrm>
          <a:prstGeom prst="curvedConnector2">
            <a:avLst/>
          </a:prstGeom>
          <a:ln>
            <a:gradFill>
              <a:gsLst>
                <a:gs pos="100000">
                  <a:srgbClr val="99FF33"/>
                </a:gs>
                <a:gs pos="39000">
                  <a:srgbClr val="56B76A"/>
                </a:gs>
                <a:gs pos="0">
                  <a:srgbClr val="29878F"/>
                </a:gs>
              </a:gsLst>
              <a:lin ang="5400000" scaled="1"/>
            </a:gra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39D09E77-FAEA-A46E-AD31-FC60D6388B44}"/>
              </a:ext>
            </a:extLst>
          </p:cNvPr>
          <p:cNvCxnSpPr>
            <a:cxnSpLocks/>
            <a:stCxn id="19" idx="2"/>
            <a:endCxn id="13" idx="1"/>
          </p:cNvCxnSpPr>
          <p:nvPr/>
        </p:nvCxnSpPr>
        <p:spPr>
          <a:xfrm rot="5400000">
            <a:off x="7976127" y="3032769"/>
            <a:ext cx="616832" cy="656701"/>
          </a:xfrm>
          <a:prstGeom prst="curvedConnector2">
            <a:avLst/>
          </a:prstGeom>
          <a:ln>
            <a:gradFill>
              <a:gsLst>
                <a:gs pos="27000">
                  <a:srgbClr val="6FD255"/>
                </a:gs>
                <a:gs pos="100000">
                  <a:srgbClr val="46A677"/>
                </a:gs>
                <a:gs pos="0">
                  <a:srgbClr val="99FF33"/>
                </a:gs>
              </a:gsLst>
              <a:lin ang="5400000" scaled="1"/>
            </a:gra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2B0541A1-26BF-F428-56E8-EDAC2E67DB69}"/>
              </a:ext>
            </a:extLst>
          </p:cNvPr>
          <p:cNvCxnSpPr>
            <a:cxnSpLocks/>
            <a:stCxn id="13" idx="3"/>
            <a:endCxn id="15" idx="2"/>
          </p:cNvCxnSpPr>
          <p:nvPr/>
        </p:nvCxnSpPr>
        <p:spPr>
          <a:xfrm rot="10800000">
            <a:off x="6637674" y="3031453"/>
            <a:ext cx="684822" cy="638083"/>
          </a:xfrm>
          <a:prstGeom prst="curvedConnector2">
            <a:avLst/>
          </a:prstGeom>
          <a:ln>
            <a:gradFill>
              <a:gsLst>
                <a:gs pos="0">
                  <a:srgbClr val="29878F"/>
                </a:gs>
                <a:gs pos="20300">
                  <a:srgbClr val="409F7C"/>
                </a:gs>
                <a:gs pos="100000">
                  <a:srgbClr val="99FF33"/>
                </a:gs>
              </a:gsLst>
              <a:lin ang="5400000" scaled="1"/>
            </a:gra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17F980A5-40D5-DBE0-7316-CB02E4EE06F5}"/>
              </a:ext>
            </a:extLst>
          </p:cNvPr>
          <p:cNvCxnSpPr>
            <a:cxnSpLocks/>
            <a:stCxn id="15" idx="0"/>
            <a:endCxn id="21" idx="1"/>
          </p:cNvCxnSpPr>
          <p:nvPr/>
        </p:nvCxnSpPr>
        <p:spPr>
          <a:xfrm rot="5400000" flipH="1" flipV="1">
            <a:off x="6677587" y="1750318"/>
            <a:ext cx="607358" cy="687184"/>
          </a:xfrm>
          <a:prstGeom prst="curvedConnector2">
            <a:avLst/>
          </a:prstGeom>
          <a:ln>
            <a:gradFill>
              <a:gsLst>
                <a:gs pos="0">
                  <a:srgbClr val="99FF33"/>
                </a:gs>
                <a:gs pos="16100">
                  <a:srgbClr val="87EC42"/>
                </a:gs>
                <a:gs pos="100000">
                  <a:srgbClr val="29878F"/>
                </a:gs>
              </a:gsLst>
              <a:lin ang="5400000" scaled="1"/>
            </a:gra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Google Shape;229;p29">
            <a:extLst>
              <a:ext uri="{FF2B5EF4-FFF2-40B4-BE49-F238E27FC236}">
                <a16:creationId xmlns:a16="http://schemas.microsoft.com/office/drawing/2014/main" id="{01C7409A-4DC1-1BDD-FDB5-0E3519589768}"/>
              </a:ext>
            </a:extLst>
          </p:cNvPr>
          <p:cNvSpPr/>
          <p:nvPr/>
        </p:nvSpPr>
        <p:spPr>
          <a:xfrm>
            <a:off x="6637674" y="4056272"/>
            <a:ext cx="2151721" cy="71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3000"/>
            </a:pPr>
            <a:r>
              <a:rPr lang="en-US" sz="1200" dirty="0">
                <a:solidFill>
                  <a:schemeClr val="tx1"/>
                </a:solidFill>
                <a:latin typeface="Archivo ExtraBold"/>
                <a:ea typeface="Calibri"/>
                <a:cs typeface="Archivo ExtraBold"/>
                <a:sym typeface="Calibri"/>
              </a:rPr>
              <a:t> </a:t>
            </a:r>
            <a:r>
              <a:rPr lang="en-US" sz="1200" dirty="0" err="1">
                <a:gradFill>
                  <a:gsLst>
                    <a:gs pos="0">
                      <a:srgbClr val="29878F"/>
                    </a:gs>
                    <a:gs pos="88000">
                      <a:srgbClr val="51AF75"/>
                    </a:gs>
                    <a:gs pos="98000">
                      <a:srgbClr val="79D65B"/>
                    </a:gs>
                  </a:gsLst>
                  <a:lin ang="10800000" scaled="1"/>
                </a:gradFill>
                <a:latin typeface="Archivo ExtraBold"/>
                <a:ea typeface="Calibri"/>
                <a:cs typeface="Archivo ExtraBold"/>
                <a:sym typeface="Calibri"/>
              </a:rPr>
              <a:t>GreenGait</a:t>
            </a:r>
            <a:r>
              <a:rPr lang="en-US" sz="1200" dirty="0">
                <a:solidFill>
                  <a:schemeClr val="tx1"/>
                </a:solidFill>
                <a:latin typeface="Archivo ExtraBold"/>
                <a:ea typeface="Calibri"/>
                <a:cs typeface="Archivo ExtraBold"/>
                <a:sym typeface="Calibri"/>
              </a:rPr>
              <a:t> Impact Loop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06D78C7-2E76-2879-1625-87D1E1685B20}"/>
              </a:ext>
            </a:extLst>
          </p:cNvPr>
          <p:cNvGrpSpPr/>
          <p:nvPr/>
        </p:nvGrpSpPr>
        <p:grpSpPr>
          <a:xfrm>
            <a:off x="7356748" y="2266165"/>
            <a:ext cx="579124" cy="688908"/>
            <a:chOff x="7378044" y="2516503"/>
            <a:chExt cx="579124" cy="688908"/>
          </a:xfrm>
        </p:grpSpPr>
        <p:pic>
          <p:nvPicPr>
            <p:cNvPr id="23" name="Picture 22" descr="A blue and green earth with a leaf on top&#10;&#10;AI-generated content may be incorrect.">
              <a:extLst>
                <a:ext uri="{FF2B5EF4-FFF2-40B4-BE49-F238E27FC236}">
                  <a16:creationId xmlns:a16="http://schemas.microsoft.com/office/drawing/2014/main" id="{79F93C3C-EE7E-C0AB-F259-009A7A4E6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78044" y="2516503"/>
              <a:ext cx="579124" cy="579124"/>
            </a:xfrm>
            <a:prstGeom prst="rect">
              <a:avLst/>
            </a:prstGeom>
          </p:spPr>
        </p:pic>
        <p:pic>
          <p:nvPicPr>
            <p:cNvPr id="45" name="Picture 44" descr="A blue circle with a yellow lightning bolt in it&#10;&#10;AI-generated content may be incorrect.">
              <a:extLst>
                <a:ext uri="{FF2B5EF4-FFF2-40B4-BE49-F238E27FC236}">
                  <a16:creationId xmlns:a16="http://schemas.microsoft.com/office/drawing/2014/main" id="{0EAF6585-38BC-F44C-3ECF-93827C8A4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18287" y="2710166"/>
              <a:ext cx="495245" cy="495245"/>
            </a:xfrm>
            <a:prstGeom prst="rect">
              <a:avLst/>
            </a:prstGeom>
          </p:spPr>
        </p:pic>
      </p:grpSp>
      <p:sp>
        <p:nvSpPr>
          <p:cNvPr id="10" name="Google Shape;229;p29">
            <a:extLst>
              <a:ext uri="{FF2B5EF4-FFF2-40B4-BE49-F238E27FC236}">
                <a16:creationId xmlns:a16="http://schemas.microsoft.com/office/drawing/2014/main" id="{FCE73585-E465-7442-1819-47325E7AD958}"/>
              </a:ext>
            </a:extLst>
          </p:cNvPr>
          <p:cNvSpPr/>
          <p:nvPr/>
        </p:nvSpPr>
        <p:spPr>
          <a:xfrm>
            <a:off x="458246" y="388579"/>
            <a:ext cx="3317386" cy="5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3000"/>
            </a:pPr>
            <a:r>
              <a:rPr lang="en-US" sz="2400" dirty="0">
                <a:solidFill>
                  <a:schemeClr val="bg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Vision &amp; Opportunity</a:t>
            </a:r>
            <a:endParaRPr lang="en-US" sz="24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65;p29">
            <a:extLst>
              <a:ext uri="{FF2B5EF4-FFF2-40B4-BE49-F238E27FC236}">
                <a16:creationId xmlns:a16="http://schemas.microsoft.com/office/drawing/2014/main" id="{9AD59815-1E41-1FC2-0FDE-22F6003CEFEA}"/>
              </a:ext>
            </a:extLst>
          </p:cNvPr>
          <p:cNvSpPr/>
          <p:nvPr/>
        </p:nvSpPr>
        <p:spPr>
          <a:xfrm>
            <a:off x="6748042" y="4722128"/>
            <a:ext cx="2268398" cy="25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chivo SemiBold"/>
              <a:buNone/>
            </a:pPr>
            <a:r>
              <a:rPr lang="en-US" sz="1600" i="0" u="none" strike="noStrike" cap="none" dirty="0">
                <a:gradFill>
                  <a:gsLst>
                    <a:gs pos="71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</a:gra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  <a:sym typeface="Calibri"/>
              </a:rPr>
              <a:t>01</a:t>
            </a:r>
            <a:endParaRPr sz="1600" i="0" u="none" strike="noStrike" cap="none" dirty="0">
              <a:gradFill>
                <a:gsLst>
                  <a:gs pos="71000">
                    <a:srgbClr val="79D65B"/>
                  </a:gs>
                  <a:gs pos="100000">
                    <a:srgbClr val="0A9CAB"/>
                  </a:gs>
                </a:gsLst>
                <a:lin ang="10800000" scaled="1"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29;p29">
            <a:extLst>
              <a:ext uri="{FF2B5EF4-FFF2-40B4-BE49-F238E27FC236}">
                <a16:creationId xmlns:a16="http://schemas.microsoft.com/office/drawing/2014/main" id="{D489B4F8-DE32-9F94-4F38-7322F4015339}"/>
              </a:ext>
            </a:extLst>
          </p:cNvPr>
          <p:cNvSpPr/>
          <p:nvPr/>
        </p:nvSpPr>
        <p:spPr>
          <a:xfrm>
            <a:off x="556946" y="1025351"/>
            <a:ext cx="3495600" cy="71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3000"/>
            </a:pPr>
            <a:r>
              <a:rPr lang="en-US" sz="1800" dirty="0">
                <a:gradFill>
                  <a:gsLst>
                    <a:gs pos="0">
                      <a:srgbClr val="29878F"/>
                    </a:gs>
                    <a:gs pos="88000">
                      <a:srgbClr val="51AF75"/>
                    </a:gs>
                    <a:gs pos="98000">
                      <a:srgbClr val="79D65B"/>
                    </a:gs>
                  </a:gsLst>
                  <a:lin ang="10800000" scaled="1"/>
                </a:gradFill>
                <a:latin typeface="Archivo ExtraBold"/>
                <a:ea typeface="Calibri"/>
                <a:cs typeface="Archivo ExtraBold"/>
                <a:sym typeface="Archivo ExtraBold"/>
              </a:rPr>
              <a:t>The Vision</a:t>
            </a:r>
            <a:endParaRPr lang="en-US" sz="1800" dirty="0">
              <a:gradFill>
                <a:gsLst>
                  <a:gs pos="0">
                    <a:srgbClr val="29878F"/>
                  </a:gs>
                  <a:gs pos="88000">
                    <a:srgbClr val="51AF75"/>
                  </a:gs>
                  <a:gs pos="98000">
                    <a:srgbClr val="79D65B"/>
                  </a:gs>
                </a:gsLst>
                <a:lin ang="10800000" scaled="1"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614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9878F"/>
            </a:gs>
            <a:gs pos="88000">
              <a:srgbClr val="51AF75"/>
            </a:gs>
            <a:gs pos="98000">
              <a:srgbClr val="79D65B"/>
            </a:gs>
          </a:gsLst>
          <a:lin ang="10800000" scaled="1"/>
        </a:gradFill>
        <a:effectLst/>
      </p:bgPr>
    </p:bg>
    <p:spTree>
      <p:nvGrpSpPr>
        <p:cNvPr id="1" name="Shape 199">
          <a:extLst>
            <a:ext uri="{FF2B5EF4-FFF2-40B4-BE49-F238E27FC236}">
              <a16:creationId xmlns:a16="http://schemas.microsoft.com/office/drawing/2014/main" id="{F220A2E1-8E0B-0201-7450-A45512116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82F80B8-8A17-23DB-31FD-208C38725900}"/>
              </a:ext>
            </a:extLst>
          </p:cNvPr>
          <p:cNvSpPr/>
          <p:nvPr/>
        </p:nvSpPr>
        <p:spPr>
          <a:xfrm>
            <a:off x="142239" y="906779"/>
            <a:ext cx="8874199" cy="3526670"/>
          </a:xfrm>
          <a:prstGeom prst="roundRect">
            <a:avLst/>
          </a:prstGeom>
          <a:solidFill>
            <a:srgbClr val="EAEAE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oftRound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Google Shape;203;p28">
            <a:extLst>
              <a:ext uri="{FF2B5EF4-FFF2-40B4-BE49-F238E27FC236}">
                <a16:creationId xmlns:a16="http://schemas.microsoft.com/office/drawing/2014/main" id="{16AE02A2-FC0C-B3D5-97A9-0CC757128168}"/>
              </a:ext>
            </a:extLst>
          </p:cNvPr>
          <p:cNvSpPr/>
          <p:nvPr/>
        </p:nvSpPr>
        <p:spPr>
          <a:xfrm>
            <a:off x="1930600" y="1129309"/>
            <a:ext cx="5286375" cy="185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D6EE76-FC60-ABDA-03F0-162D1616BEB8}"/>
              </a:ext>
            </a:extLst>
          </p:cNvPr>
          <p:cNvSpPr/>
          <p:nvPr/>
        </p:nvSpPr>
        <p:spPr>
          <a:xfrm>
            <a:off x="-37724" y="4575611"/>
            <a:ext cx="9182608" cy="608674"/>
          </a:xfrm>
          <a:prstGeom prst="rect">
            <a:avLst/>
          </a:prstGeom>
          <a:solidFill>
            <a:srgbClr val="EAEAE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Google Shape;265;p29">
            <a:extLst>
              <a:ext uri="{FF2B5EF4-FFF2-40B4-BE49-F238E27FC236}">
                <a16:creationId xmlns:a16="http://schemas.microsoft.com/office/drawing/2014/main" id="{13D28DC1-45D7-8CCA-227F-4661C296D8BB}"/>
              </a:ext>
            </a:extLst>
          </p:cNvPr>
          <p:cNvSpPr/>
          <p:nvPr/>
        </p:nvSpPr>
        <p:spPr>
          <a:xfrm>
            <a:off x="4147172" y="4717881"/>
            <a:ext cx="1016429" cy="256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chivo SemiBold"/>
              <a:buNone/>
            </a:pPr>
            <a:r>
              <a:rPr lang="en-US" sz="1600" b="0" i="0" u="none" strike="noStrike" cap="none" dirty="0" err="1">
                <a:gradFill flip="none" rotWithShape="1">
                  <a:gsLst>
                    <a:gs pos="23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  <a:tileRect/>
                </a:gra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  <a:sym typeface="Calibri"/>
              </a:rPr>
              <a:t>GreenGait</a:t>
            </a:r>
            <a:endParaRPr sz="1600" b="0" i="0" u="none" strike="noStrike" cap="none" dirty="0">
              <a:gradFill flip="none" rotWithShape="1">
                <a:gsLst>
                  <a:gs pos="23000">
                    <a:srgbClr val="79D65B"/>
                  </a:gs>
                  <a:gs pos="100000">
                    <a:srgbClr val="0A9CAB"/>
                  </a:gs>
                </a:gsLst>
                <a:lin ang="10800000" scaled="1"/>
                <a:tileRect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" name="Picture 48" descr="A hexagon with white text&#10;&#10;AI-generated content may be incorrect.">
            <a:extLst>
              <a:ext uri="{FF2B5EF4-FFF2-40B4-BE49-F238E27FC236}">
                <a16:creationId xmlns:a16="http://schemas.microsoft.com/office/drawing/2014/main" id="{41D6D217-66E0-2AF5-0DB4-4F87DAE45E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632" y="4643840"/>
            <a:ext cx="382629" cy="382629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B24A753-2231-50AA-62EB-D9115087FEEA}"/>
              </a:ext>
            </a:extLst>
          </p:cNvPr>
          <p:cNvSpPr/>
          <p:nvPr/>
        </p:nvSpPr>
        <p:spPr>
          <a:xfrm rot="6349471">
            <a:off x="7939945" y="-744732"/>
            <a:ext cx="2027886" cy="2256368"/>
          </a:xfrm>
          <a:custGeom>
            <a:avLst/>
            <a:gdLst>
              <a:gd name="connsiteX0" fmla="*/ 1401219 w 2703848"/>
              <a:gd name="connsiteY0" fmla="*/ 0 h 3008491"/>
              <a:gd name="connsiteX1" fmla="*/ 1496286 w 2703848"/>
              <a:gd name="connsiteY1" fmla="*/ 14509 h 3008491"/>
              <a:gd name="connsiteX2" fmla="*/ 2703848 w 2703848"/>
              <a:gd name="connsiteY2" fmla="*/ 1496137 h 3008491"/>
              <a:gd name="connsiteX3" fmla="*/ 2635856 w 2703848"/>
              <a:gd name="connsiteY3" fmla="*/ 1945865 h 3008491"/>
              <a:gd name="connsiteX4" fmla="*/ 2592975 w 2703848"/>
              <a:gd name="connsiteY4" fmla="*/ 2063025 h 3008491"/>
              <a:gd name="connsiteX5" fmla="*/ 2585000 w 2703848"/>
              <a:gd name="connsiteY5" fmla="*/ 2084813 h 3008491"/>
              <a:gd name="connsiteX6" fmla="*/ 1780170 w 2703848"/>
              <a:gd name="connsiteY6" fmla="*/ 2889643 h 3008491"/>
              <a:gd name="connsiteX7" fmla="*/ 1695568 w 2703848"/>
              <a:gd name="connsiteY7" fmla="*/ 2920608 h 3008491"/>
              <a:gd name="connsiteX8" fmla="*/ 1641222 w 2703848"/>
              <a:gd name="connsiteY8" fmla="*/ 2940499 h 3008491"/>
              <a:gd name="connsiteX9" fmla="*/ 1191494 w 2703848"/>
              <a:gd name="connsiteY9" fmla="*/ 3008491 h 3008491"/>
              <a:gd name="connsiteX10" fmla="*/ 741766 w 2703848"/>
              <a:gd name="connsiteY10" fmla="*/ 2940499 h 3008491"/>
              <a:gd name="connsiteX11" fmla="*/ 710448 w 2703848"/>
              <a:gd name="connsiteY11" fmla="*/ 2929037 h 3008491"/>
              <a:gd name="connsiteX12" fmla="*/ 602818 w 2703848"/>
              <a:gd name="connsiteY12" fmla="*/ 2889643 h 3008491"/>
              <a:gd name="connsiteX13" fmla="*/ 229496 w 2703848"/>
              <a:gd name="connsiteY13" fmla="*/ 2663143 h 3008491"/>
              <a:gd name="connsiteX14" fmla="*/ 209725 w 2703848"/>
              <a:gd name="connsiteY14" fmla="*/ 2645174 h 3008491"/>
              <a:gd name="connsiteX15" fmla="*/ 122098 w 2703848"/>
              <a:gd name="connsiteY15" fmla="*/ 2565533 h 3008491"/>
              <a:gd name="connsiteX16" fmla="*/ 24488 w 2703848"/>
              <a:gd name="connsiteY16" fmla="*/ 2458135 h 3008491"/>
              <a:gd name="connsiteX17" fmla="*/ 0 w 2703848"/>
              <a:gd name="connsiteY17" fmla="*/ 2425387 h 3008491"/>
              <a:gd name="connsiteX18" fmla="*/ 55096 w 2703848"/>
              <a:gd name="connsiteY18" fmla="*/ 2433796 h 3008491"/>
              <a:gd name="connsiteX19" fmla="*/ 209725 w 2703848"/>
              <a:gd name="connsiteY19" fmla="*/ 2441604 h 3008491"/>
              <a:gd name="connsiteX20" fmla="*/ 364354 w 2703848"/>
              <a:gd name="connsiteY20" fmla="*/ 2433796 h 3008491"/>
              <a:gd name="connsiteX21" fmla="*/ 419449 w 2703848"/>
              <a:gd name="connsiteY21" fmla="*/ 2425387 h 3008491"/>
              <a:gd name="connsiteX22" fmla="*/ 514517 w 2703848"/>
              <a:gd name="connsiteY22" fmla="*/ 2410878 h 3008491"/>
              <a:gd name="connsiteX23" fmla="*/ 659453 w 2703848"/>
              <a:gd name="connsiteY23" fmla="*/ 2373612 h 3008491"/>
              <a:gd name="connsiteX24" fmla="*/ 713940 w 2703848"/>
              <a:gd name="connsiteY24" fmla="*/ 2353669 h 3008491"/>
              <a:gd name="connsiteX25" fmla="*/ 798401 w 2703848"/>
              <a:gd name="connsiteY25" fmla="*/ 2322756 h 3008491"/>
              <a:gd name="connsiteX26" fmla="*/ 1171723 w 2703848"/>
              <a:gd name="connsiteY26" fmla="*/ 2096256 h 3008491"/>
              <a:gd name="connsiteX27" fmla="*/ 1207747 w 2703848"/>
              <a:gd name="connsiteY27" fmla="*/ 2063516 h 3008491"/>
              <a:gd name="connsiteX28" fmla="*/ 1279121 w 2703848"/>
              <a:gd name="connsiteY28" fmla="*/ 1998646 h 3008491"/>
              <a:gd name="connsiteX29" fmla="*/ 1691353 w 2703848"/>
              <a:gd name="connsiteY29" fmla="*/ 1234042 h 3008491"/>
              <a:gd name="connsiteX30" fmla="*/ 1695710 w 2703848"/>
              <a:gd name="connsiteY30" fmla="*/ 1205494 h 3008491"/>
              <a:gd name="connsiteX31" fmla="*/ 1714271 w 2703848"/>
              <a:gd name="connsiteY31" fmla="*/ 1083879 h 3008491"/>
              <a:gd name="connsiteX32" fmla="*/ 1722079 w 2703848"/>
              <a:gd name="connsiteY32" fmla="*/ 929250 h 3008491"/>
              <a:gd name="connsiteX33" fmla="*/ 1463793 w 2703848"/>
              <a:gd name="connsiteY33" fmla="*/ 83679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3848" h="3008491">
                <a:moveTo>
                  <a:pt x="1401219" y="0"/>
                </a:moveTo>
                <a:lnTo>
                  <a:pt x="1496286" y="14509"/>
                </a:lnTo>
                <a:cubicBezTo>
                  <a:pt x="2185440" y="155530"/>
                  <a:pt x="2703848" y="765293"/>
                  <a:pt x="2703848" y="1496137"/>
                </a:cubicBezTo>
                <a:cubicBezTo>
                  <a:pt x="2703848" y="1652747"/>
                  <a:pt x="2680044" y="1803796"/>
                  <a:pt x="2635856" y="1945865"/>
                </a:cubicBezTo>
                <a:lnTo>
                  <a:pt x="2592975" y="2063025"/>
                </a:lnTo>
                <a:lnTo>
                  <a:pt x="2585000" y="2084813"/>
                </a:lnTo>
                <a:cubicBezTo>
                  <a:pt x="2431941" y="2446685"/>
                  <a:pt x="2142041" y="2736584"/>
                  <a:pt x="1780170" y="2889643"/>
                </a:cubicBezTo>
                <a:lnTo>
                  <a:pt x="1695568" y="2920608"/>
                </a:lnTo>
                <a:lnTo>
                  <a:pt x="1641222" y="2940499"/>
                </a:lnTo>
                <a:cubicBezTo>
                  <a:pt x="1499153" y="2984687"/>
                  <a:pt x="1348104" y="3008491"/>
                  <a:pt x="1191494" y="3008491"/>
                </a:cubicBezTo>
                <a:cubicBezTo>
                  <a:pt x="1034885" y="3008491"/>
                  <a:pt x="883835" y="2984687"/>
                  <a:pt x="741766" y="2940499"/>
                </a:cubicBezTo>
                <a:lnTo>
                  <a:pt x="710448" y="2929037"/>
                </a:lnTo>
                <a:lnTo>
                  <a:pt x="602818" y="2889643"/>
                </a:lnTo>
                <a:cubicBezTo>
                  <a:pt x="467116" y="2832246"/>
                  <a:pt x="341536" y="2755606"/>
                  <a:pt x="229496" y="2663143"/>
                </a:cubicBezTo>
                <a:lnTo>
                  <a:pt x="209725" y="2645174"/>
                </a:lnTo>
                <a:lnTo>
                  <a:pt x="122098" y="2565533"/>
                </a:lnTo>
                <a:cubicBezTo>
                  <a:pt x="87888" y="2531323"/>
                  <a:pt x="55309" y="2495481"/>
                  <a:pt x="24488" y="2458135"/>
                </a:cubicBezTo>
                <a:lnTo>
                  <a:pt x="0" y="2425387"/>
                </a:lnTo>
                <a:lnTo>
                  <a:pt x="55096" y="2433796"/>
                </a:lnTo>
                <a:cubicBezTo>
                  <a:pt x="105937" y="2438959"/>
                  <a:pt x="157522" y="2441604"/>
                  <a:pt x="209725" y="2441604"/>
                </a:cubicBezTo>
                <a:cubicBezTo>
                  <a:pt x="261928" y="2441604"/>
                  <a:pt x="313514" y="2438959"/>
                  <a:pt x="364354" y="2433796"/>
                </a:cubicBezTo>
                <a:lnTo>
                  <a:pt x="419449" y="2425387"/>
                </a:lnTo>
                <a:lnTo>
                  <a:pt x="514517" y="2410878"/>
                </a:lnTo>
                <a:cubicBezTo>
                  <a:pt x="563743" y="2400806"/>
                  <a:pt x="612097" y="2388341"/>
                  <a:pt x="659453" y="2373612"/>
                </a:cubicBezTo>
                <a:lnTo>
                  <a:pt x="713940" y="2353669"/>
                </a:lnTo>
                <a:lnTo>
                  <a:pt x="798401" y="2322756"/>
                </a:lnTo>
                <a:cubicBezTo>
                  <a:pt x="934103" y="2265359"/>
                  <a:pt x="1059684" y="2188719"/>
                  <a:pt x="1171723" y="2096256"/>
                </a:cubicBezTo>
                <a:lnTo>
                  <a:pt x="1207747" y="2063516"/>
                </a:lnTo>
                <a:lnTo>
                  <a:pt x="1279121" y="1998646"/>
                </a:lnTo>
                <a:cubicBezTo>
                  <a:pt x="1484383" y="1793384"/>
                  <a:pt x="1630916" y="1529394"/>
                  <a:pt x="1691353" y="1234042"/>
                </a:cubicBezTo>
                <a:lnTo>
                  <a:pt x="1695710" y="1205494"/>
                </a:lnTo>
                <a:lnTo>
                  <a:pt x="1714271" y="1083879"/>
                </a:lnTo>
                <a:cubicBezTo>
                  <a:pt x="1719434" y="1033039"/>
                  <a:pt x="1722079" y="981453"/>
                  <a:pt x="1722079" y="929250"/>
                </a:cubicBezTo>
                <a:cubicBezTo>
                  <a:pt x="1722079" y="616031"/>
                  <a:pt x="1626861" y="325052"/>
                  <a:pt x="1463793" y="83679"/>
                </a:cubicBezTo>
                <a:close/>
              </a:path>
            </a:pathLst>
          </a:custGeom>
          <a:solidFill>
            <a:srgbClr val="29878F"/>
          </a:solidFill>
          <a:ln>
            <a:solidFill>
              <a:srgbClr val="29878F"/>
            </a:solidFill>
          </a:ln>
          <a:effectLst>
            <a:outerShdw blurRad="190500" dist="190500" dir="48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 dirty="0">
              <a:effectLst>
                <a:outerShdw blurRad="190500" dist="1905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753E6FA-444E-EF65-8229-8886B1789DAA}"/>
              </a:ext>
            </a:extLst>
          </p:cNvPr>
          <p:cNvSpPr/>
          <p:nvPr/>
        </p:nvSpPr>
        <p:spPr>
          <a:xfrm rot="2506641">
            <a:off x="7729969" y="-319405"/>
            <a:ext cx="2268531" cy="1559432"/>
          </a:xfrm>
          <a:custGeom>
            <a:avLst/>
            <a:gdLst>
              <a:gd name="connsiteX0" fmla="*/ 110874 w 3024708"/>
              <a:gd name="connsiteY0" fmla="*/ 0 h 2079242"/>
              <a:gd name="connsiteX1" fmla="*/ 118848 w 3024708"/>
              <a:gd name="connsiteY1" fmla="*/ 21788 h 2079242"/>
              <a:gd name="connsiteX2" fmla="*/ 258286 w 3024708"/>
              <a:gd name="connsiteY2" fmla="*/ 278683 h 2079242"/>
              <a:gd name="connsiteX3" fmla="*/ 320860 w 3024708"/>
              <a:gd name="connsiteY3" fmla="*/ 362362 h 2079242"/>
              <a:gd name="connsiteX4" fmla="*/ 345348 w 3024708"/>
              <a:gd name="connsiteY4" fmla="*/ 395110 h 2079242"/>
              <a:gd name="connsiteX5" fmla="*/ 442958 w 3024708"/>
              <a:gd name="connsiteY5" fmla="*/ 502508 h 2079242"/>
              <a:gd name="connsiteX6" fmla="*/ 530585 w 3024708"/>
              <a:gd name="connsiteY6" fmla="*/ 582149 h 2079242"/>
              <a:gd name="connsiteX7" fmla="*/ 550356 w 3024708"/>
              <a:gd name="connsiteY7" fmla="*/ 600118 h 2079242"/>
              <a:gd name="connsiteX8" fmla="*/ 923678 w 3024708"/>
              <a:gd name="connsiteY8" fmla="*/ 826618 h 2079242"/>
              <a:gd name="connsiteX9" fmla="*/ 1031308 w 3024708"/>
              <a:gd name="connsiteY9" fmla="*/ 866012 h 2079242"/>
              <a:gd name="connsiteX10" fmla="*/ 1062626 w 3024708"/>
              <a:gd name="connsiteY10" fmla="*/ 877474 h 2079242"/>
              <a:gd name="connsiteX11" fmla="*/ 1512354 w 3024708"/>
              <a:gd name="connsiteY11" fmla="*/ 945466 h 2079242"/>
              <a:gd name="connsiteX12" fmla="*/ 1962082 w 3024708"/>
              <a:gd name="connsiteY12" fmla="*/ 877474 h 2079242"/>
              <a:gd name="connsiteX13" fmla="*/ 2016428 w 3024708"/>
              <a:gd name="connsiteY13" fmla="*/ 857583 h 2079242"/>
              <a:gd name="connsiteX14" fmla="*/ 2101030 w 3024708"/>
              <a:gd name="connsiteY14" fmla="*/ 826618 h 2079242"/>
              <a:gd name="connsiteX15" fmla="*/ 2905860 w 3024708"/>
              <a:gd name="connsiteY15" fmla="*/ 21788 h 2079242"/>
              <a:gd name="connsiteX16" fmla="*/ 2913835 w 3024708"/>
              <a:gd name="connsiteY16" fmla="*/ 0 h 2079242"/>
              <a:gd name="connsiteX17" fmla="*/ 2956716 w 3024708"/>
              <a:gd name="connsiteY17" fmla="*/ 117160 h 2079242"/>
              <a:gd name="connsiteX18" fmla="*/ 3024708 w 3024708"/>
              <a:gd name="connsiteY18" fmla="*/ 566888 h 2079242"/>
              <a:gd name="connsiteX19" fmla="*/ 1817146 w 3024708"/>
              <a:gd name="connsiteY19" fmla="*/ 2048516 h 2079242"/>
              <a:gd name="connsiteX20" fmla="*/ 1722908 w 3024708"/>
              <a:gd name="connsiteY20" fmla="*/ 2062899 h 2079242"/>
              <a:gd name="connsiteX21" fmla="*/ 1666983 w 3024708"/>
              <a:gd name="connsiteY21" fmla="*/ 2071434 h 2079242"/>
              <a:gd name="connsiteX22" fmla="*/ 1512354 w 3024708"/>
              <a:gd name="connsiteY22" fmla="*/ 2079242 h 2079242"/>
              <a:gd name="connsiteX23" fmla="*/ 550356 w 3024708"/>
              <a:gd name="connsiteY23" fmla="*/ 1733894 h 2079242"/>
              <a:gd name="connsiteX24" fmla="*/ 530585 w 3024708"/>
              <a:gd name="connsiteY24" fmla="*/ 1715925 h 2079242"/>
              <a:gd name="connsiteX25" fmla="*/ 442958 w 3024708"/>
              <a:gd name="connsiteY25" fmla="*/ 1636284 h 2079242"/>
              <a:gd name="connsiteX26" fmla="*/ 30726 w 3024708"/>
              <a:gd name="connsiteY26" fmla="*/ 871680 h 2079242"/>
              <a:gd name="connsiteX27" fmla="*/ 29861 w 3024708"/>
              <a:gd name="connsiteY27" fmla="*/ 866012 h 2079242"/>
              <a:gd name="connsiteX28" fmla="*/ 7808 w 3024708"/>
              <a:gd name="connsiteY28" fmla="*/ 721517 h 2079242"/>
              <a:gd name="connsiteX29" fmla="*/ 0 w 3024708"/>
              <a:gd name="connsiteY29" fmla="*/ 566888 h 2079242"/>
              <a:gd name="connsiteX30" fmla="*/ 7808 w 3024708"/>
              <a:gd name="connsiteY30" fmla="*/ 412259 h 2079242"/>
              <a:gd name="connsiteX31" fmla="*/ 26369 w 3024708"/>
              <a:gd name="connsiteY31" fmla="*/ 290644 h 2079242"/>
              <a:gd name="connsiteX32" fmla="*/ 30726 w 3024708"/>
              <a:gd name="connsiteY32" fmla="*/ 262096 h 2079242"/>
              <a:gd name="connsiteX33" fmla="*/ 67992 w 3024708"/>
              <a:gd name="connsiteY33" fmla="*/ 11716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024708" h="2079242">
                <a:moveTo>
                  <a:pt x="110874" y="0"/>
                </a:moveTo>
                <a:lnTo>
                  <a:pt x="118848" y="21788"/>
                </a:lnTo>
                <a:cubicBezTo>
                  <a:pt x="157113" y="112256"/>
                  <a:pt x="203930" y="198226"/>
                  <a:pt x="258286" y="278683"/>
                </a:cubicBezTo>
                <a:lnTo>
                  <a:pt x="320860" y="362362"/>
                </a:lnTo>
                <a:lnTo>
                  <a:pt x="345348" y="395110"/>
                </a:lnTo>
                <a:cubicBezTo>
                  <a:pt x="376169" y="432456"/>
                  <a:pt x="408748" y="468298"/>
                  <a:pt x="442958" y="502508"/>
                </a:cubicBezTo>
                <a:lnTo>
                  <a:pt x="530585" y="582149"/>
                </a:lnTo>
                <a:lnTo>
                  <a:pt x="550356" y="600118"/>
                </a:lnTo>
                <a:cubicBezTo>
                  <a:pt x="662396" y="692581"/>
                  <a:pt x="787976" y="769221"/>
                  <a:pt x="923678" y="826618"/>
                </a:cubicBezTo>
                <a:lnTo>
                  <a:pt x="1031308" y="866012"/>
                </a:lnTo>
                <a:lnTo>
                  <a:pt x="1062626" y="877474"/>
                </a:lnTo>
                <a:cubicBezTo>
                  <a:pt x="1204695" y="921662"/>
                  <a:pt x="1355745" y="945466"/>
                  <a:pt x="1512354" y="945466"/>
                </a:cubicBezTo>
                <a:cubicBezTo>
                  <a:pt x="1668964" y="945466"/>
                  <a:pt x="1820013" y="921662"/>
                  <a:pt x="1962082" y="877474"/>
                </a:cubicBezTo>
                <a:lnTo>
                  <a:pt x="2016428" y="857583"/>
                </a:lnTo>
                <a:lnTo>
                  <a:pt x="2101030" y="826618"/>
                </a:lnTo>
                <a:cubicBezTo>
                  <a:pt x="2462901" y="673559"/>
                  <a:pt x="2752801" y="383660"/>
                  <a:pt x="2905860" y="21788"/>
                </a:cubicBezTo>
                <a:lnTo>
                  <a:pt x="2913835" y="0"/>
                </a:lnTo>
                <a:lnTo>
                  <a:pt x="2956716" y="117160"/>
                </a:lnTo>
                <a:cubicBezTo>
                  <a:pt x="3000904" y="259229"/>
                  <a:pt x="3024708" y="410279"/>
                  <a:pt x="3024708" y="566888"/>
                </a:cubicBezTo>
                <a:cubicBezTo>
                  <a:pt x="3024708" y="1297732"/>
                  <a:pt x="2506300" y="1907495"/>
                  <a:pt x="1817146" y="2048516"/>
                </a:cubicBezTo>
                <a:lnTo>
                  <a:pt x="1722908" y="2062899"/>
                </a:lnTo>
                <a:lnTo>
                  <a:pt x="1666983" y="2071434"/>
                </a:lnTo>
                <a:cubicBezTo>
                  <a:pt x="1616143" y="2076597"/>
                  <a:pt x="1564557" y="2079242"/>
                  <a:pt x="1512354" y="2079242"/>
                </a:cubicBezTo>
                <a:cubicBezTo>
                  <a:pt x="1146932" y="2079242"/>
                  <a:pt x="811781" y="1949640"/>
                  <a:pt x="550356" y="1733894"/>
                </a:cubicBezTo>
                <a:lnTo>
                  <a:pt x="530585" y="1715925"/>
                </a:lnTo>
                <a:lnTo>
                  <a:pt x="442958" y="1636284"/>
                </a:lnTo>
                <a:cubicBezTo>
                  <a:pt x="237697" y="1431022"/>
                  <a:pt x="91164" y="1167032"/>
                  <a:pt x="30726" y="871680"/>
                </a:cubicBezTo>
                <a:lnTo>
                  <a:pt x="29861" y="866012"/>
                </a:lnTo>
                <a:lnTo>
                  <a:pt x="7808" y="721517"/>
                </a:lnTo>
                <a:cubicBezTo>
                  <a:pt x="2645" y="670677"/>
                  <a:pt x="0" y="619091"/>
                  <a:pt x="0" y="566888"/>
                </a:cubicBezTo>
                <a:cubicBezTo>
                  <a:pt x="0" y="514685"/>
                  <a:pt x="2645" y="463100"/>
                  <a:pt x="7808" y="412259"/>
                </a:cubicBezTo>
                <a:lnTo>
                  <a:pt x="26369" y="290644"/>
                </a:lnTo>
                <a:lnTo>
                  <a:pt x="30726" y="262096"/>
                </a:lnTo>
                <a:cubicBezTo>
                  <a:pt x="40799" y="212871"/>
                  <a:pt x="53263" y="164517"/>
                  <a:pt x="67992" y="117160"/>
                </a:cubicBezTo>
                <a:close/>
              </a:path>
            </a:pathLst>
          </a:custGeom>
          <a:solidFill>
            <a:srgbClr val="28A6B2"/>
          </a:solidFill>
          <a:ln>
            <a:solidFill>
              <a:srgbClr val="28A6B2"/>
            </a:solidFill>
          </a:ln>
          <a:effectLst>
            <a:outerShdw blurRad="190500" dist="190500" dir="84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70B7023-A6BD-5892-8A8C-CF6BB4BAB504}"/>
              </a:ext>
            </a:extLst>
          </p:cNvPr>
          <p:cNvSpPr/>
          <p:nvPr/>
        </p:nvSpPr>
        <p:spPr>
          <a:xfrm>
            <a:off x="8079005" y="-987991"/>
            <a:ext cx="2028508" cy="2256274"/>
          </a:xfrm>
          <a:custGeom>
            <a:avLst/>
            <a:gdLst>
              <a:gd name="connsiteX0" fmla="*/ 1301801 w 2704677"/>
              <a:gd name="connsiteY0" fmla="*/ 0 h 3008365"/>
              <a:gd name="connsiteX1" fmla="*/ 1240055 w 2704677"/>
              <a:gd name="connsiteY1" fmla="*/ 82572 h 3008365"/>
              <a:gd name="connsiteX2" fmla="*/ 1100617 w 2704677"/>
              <a:gd name="connsiteY2" fmla="*/ 339467 h 3008365"/>
              <a:gd name="connsiteX3" fmla="*/ 1092643 w 2704677"/>
              <a:gd name="connsiteY3" fmla="*/ 361255 h 3008365"/>
              <a:gd name="connsiteX4" fmla="*/ 1049761 w 2704677"/>
              <a:gd name="connsiteY4" fmla="*/ 478415 h 3008365"/>
              <a:gd name="connsiteX5" fmla="*/ 1012495 w 2704677"/>
              <a:gd name="connsiteY5" fmla="*/ 623351 h 3008365"/>
              <a:gd name="connsiteX6" fmla="*/ 1008138 w 2704677"/>
              <a:gd name="connsiteY6" fmla="*/ 651899 h 3008365"/>
              <a:gd name="connsiteX7" fmla="*/ 989577 w 2704677"/>
              <a:gd name="connsiteY7" fmla="*/ 773514 h 3008365"/>
              <a:gd name="connsiteX8" fmla="*/ 981769 w 2704677"/>
              <a:gd name="connsiteY8" fmla="*/ 928143 h 3008365"/>
              <a:gd name="connsiteX9" fmla="*/ 989577 w 2704677"/>
              <a:gd name="connsiteY9" fmla="*/ 1082772 h 3008365"/>
              <a:gd name="connsiteX10" fmla="*/ 1011630 w 2704677"/>
              <a:gd name="connsiteY10" fmla="*/ 1227267 h 3008365"/>
              <a:gd name="connsiteX11" fmla="*/ 1012495 w 2704677"/>
              <a:gd name="connsiteY11" fmla="*/ 1232935 h 3008365"/>
              <a:gd name="connsiteX12" fmla="*/ 1424727 w 2704677"/>
              <a:gd name="connsiteY12" fmla="*/ 1997539 h 3008365"/>
              <a:gd name="connsiteX13" fmla="*/ 1512354 w 2704677"/>
              <a:gd name="connsiteY13" fmla="*/ 2077180 h 3008365"/>
              <a:gd name="connsiteX14" fmla="*/ 1532125 w 2704677"/>
              <a:gd name="connsiteY14" fmla="*/ 2095149 h 3008365"/>
              <a:gd name="connsiteX15" fmla="*/ 2494123 w 2704677"/>
              <a:gd name="connsiteY15" fmla="*/ 2440497 h 3008365"/>
              <a:gd name="connsiteX16" fmla="*/ 2648752 w 2704677"/>
              <a:gd name="connsiteY16" fmla="*/ 2432689 h 3008365"/>
              <a:gd name="connsiteX17" fmla="*/ 2704677 w 2704677"/>
              <a:gd name="connsiteY17" fmla="*/ 2424154 h 3008365"/>
              <a:gd name="connsiteX18" fmla="*/ 2679360 w 2704677"/>
              <a:gd name="connsiteY18" fmla="*/ 2458009 h 3008365"/>
              <a:gd name="connsiteX19" fmla="*/ 1512354 w 2704677"/>
              <a:gd name="connsiteY19" fmla="*/ 3008365 h 3008365"/>
              <a:gd name="connsiteX20" fmla="*/ 345348 w 2704677"/>
              <a:gd name="connsiteY20" fmla="*/ 2458009 h 3008365"/>
              <a:gd name="connsiteX21" fmla="*/ 320032 w 2704677"/>
              <a:gd name="connsiteY21" fmla="*/ 2424154 h 3008365"/>
              <a:gd name="connsiteX22" fmla="*/ 258286 w 2704677"/>
              <a:gd name="connsiteY22" fmla="*/ 2341582 h 3008365"/>
              <a:gd name="connsiteX23" fmla="*/ 0 w 2704677"/>
              <a:gd name="connsiteY23" fmla="*/ 1496011 h 3008365"/>
              <a:gd name="connsiteX24" fmla="*/ 7808 w 2704677"/>
              <a:gd name="connsiteY24" fmla="*/ 1341382 h 3008365"/>
              <a:gd name="connsiteX25" fmla="*/ 26511 w 2704677"/>
              <a:gd name="connsiteY25" fmla="*/ 1218838 h 3008365"/>
              <a:gd name="connsiteX26" fmla="*/ 30726 w 2704677"/>
              <a:gd name="connsiteY26" fmla="*/ 1191219 h 3008365"/>
              <a:gd name="connsiteX27" fmla="*/ 442958 w 2704677"/>
              <a:gd name="connsiteY27" fmla="*/ 426615 h 3008365"/>
              <a:gd name="connsiteX28" fmla="*/ 514333 w 2704677"/>
              <a:gd name="connsiteY28" fmla="*/ 361746 h 3008365"/>
              <a:gd name="connsiteX29" fmla="*/ 550356 w 2704677"/>
              <a:gd name="connsiteY29" fmla="*/ 329005 h 3008365"/>
              <a:gd name="connsiteX30" fmla="*/ 923678 w 2704677"/>
              <a:gd name="connsiteY30" fmla="*/ 102505 h 3008365"/>
              <a:gd name="connsiteX31" fmla="*/ 1008280 w 2704677"/>
              <a:gd name="connsiteY31" fmla="*/ 71540 h 3008365"/>
              <a:gd name="connsiteX32" fmla="*/ 1062626 w 2704677"/>
              <a:gd name="connsiteY32" fmla="*/ 51649 h 3008365"/>
              <a:gd name="connsiteX33" fmla="*/ 1207562 w 2704677"/>
              <a:gd name="connsiteY33" fmla="*/ 14383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4677" h="3008365">
                <a:moveTo>
                  <a:pt x="1301801" y="0"/>
                </a:moveTo>
                <a:lnTo>
                  <a:pt x="1240055" y="82572"/>
                </a:lnTo>
                <a:cubicBezTo>
                  <a:pt x="1185699" y="163029"/>
                  <a:pt x="1138882" y="248999"/>
                  <a:pt x="1100617" y="339467"/>
                </a:cubicBezTo>
                <a:lnTo>
                  <a:pt x="1092643" y="361255"/>
                </a:lnTo>
                <a:lnTo>
                  <a:pt x="1049761" y="478415"/>
                </a:lnTo>
                <a:cubicBezTo>
                  <a:pt x="1035032" y="525772"/>
                  <a:pt x="1022568" y="574126"/>
                  <a:pt x="1012495" y="623351"/>
                </a:cubicBezTo>
                <a:lnTo>
                  <a:pt x="1008138" y="651899"/>
                </a:lnTo>
                <a:lnTo>
                  <a:pt x="989577" y="773514"/>
                </a:lnTo>
                <a:cubicBezTo>
                  <a:pt x="984414" y="824355"/>
                  <a:pt x="981769" y="875940"/>
                  <a:pt x="981769" y="928143"/>
                </a:cubicBezTo>
                <a:cubicBezTo>
                  <a:pt x="981769" y="980346"/>
                  <a:pt x="984414" y="1031932"/>
                  <a:pt x="989577" y="1082772"/>
                </a:cubicBezTo>
                <a:lnTo>
                  <a:pt x="1011630" y="1227267"/>
                </a:lnTo>
                <a:lnTo>
                  <a:pt x="1012495" y="1232935"/>
                </a:lnTo>
                <a:cubicBezTo>
                  <a:pt x="1072933" y="1528287"/>
                  <a:pt x="1219466" y="1792277"/>
                  <a:pt x="1424727" y="1997539"/>
                </a:cubicBezTo>
                <a:lnTo>
                  <a:pt x="1512354" y="2077180"/>
                </a:lnTo>
                <a:lnTo>
                  <a:pt x="1532125" y="2095149"/>
                </a:lnTo>
                <a:cubicBezTo>
                  <a:pt x="1793550" y="2310895"/>
                  <a:pt x="2128701" y="2440497"/>
                  <a:pt x="2494123" y="2440497"/>
                </a:cubicBezTo>
                <a:cubicBezTo>
                  <a:pt x="2546326" y="2440497"/>
                  <a:pt x="2597912" y="2437852"/>
                  <a:pt x="2648752" y="2432689"/>
                </a:cubicBezTo>
                <a:lnTo>
                  <a:pt x="2704677" y="2424154"/>
                </a:lnTo>
                <a:lnTo>
                  <a:pt x="2679360" y="2458009"/>
                </a:lnTo>
                <a:cubicBezTo>
                  <a:pt x="2401972" y="2794125"/>
                  <a:pt x="1982182" y="3008365"/>
                  <a:pt x="1512354" y="3008365"/>
                </a:cubicBezTo>
                <a:cubicBezTo>
                  <a:pt x="1042526" y="3008365"/>
                  <a:pt x="622736" y="2794125"/>
                  <a:pt x="345348" y="2458009"/>
                </a:cubicBezTo>
                <a:lnTo>
                  <a:pt x="320032" y="2424154"/>
                </a:lnTo>
                <a:lnTo>
                  <a:pt x="258286" y="2341582"/>
                </a:lnTo>
                <a:cubicBezTo>
                  <a:pt x="95218" y="2100209"/>
                  <a:pt x="0" y="1809230"/>
                  <a:pt x="0" y="1496011"/>
                </a:cubicBezTo>
                <a:cubicBezTo>
                  <a:pt x="0" y="1443808"/>
                  <a:pt x="2645" y="1392223"/>
                  <a:pt x="7808" y="1341382"/>
                </a:cubicBezTo>
                <a:lnTo>
                  <a:pt x="26511" y="1218838"/>
                </a:lnTo>
                <a:lnTo>
                  <a:pt x="30726" y="1191219"/>
                </a:lnTo>
                <a:cubicBezTo>
                  <a:pt x="91164" y="895867"/>
                  <a:pt x="237697" y="631877"/>
                  <a:pt x="442958" y="426615"/>
                </a:cubicBezTo>
                <a:lnTo>
                  <a:pt x="514333" y="361746"/>
                </a:lnTo>
                <a:lnTo>
                  <a:pt x="550356" y="329005"/>
                </a:lnTo>
                <a:cubicBezTo>
                  <a:pt x="662396" y="236543"/>
                  <a:pt x="787976" y="159902"/>
                  <a:pt x="923678" y="102505"/>
                </a:cubicBezTo>
                <a:lnTo>
                  <a:pt x="1008280" y="71540"/>
                </a:lnTo>
                <a:lnTo>
                  <a:pt x="1062626" y="51649"/>
                </a:lnTo>
                <a:cubicBezTo>
                  <a:pt x="1109983" y="36920"/>
                  <a:pt x="1158337" y="24456"/>
                  <a:pt x="1207562" y="14383"/>
                </a:cubicBezTo>
                <a:close/>
              </a:path>
            </a:pathLst>
          </a:custGeom>
          <a:solidFill>
            <a:srgbClr val="19A4A0"/>
          </a:solidFill>
          <a:ln>
            <a:solidFill>
              <a:srgbClr val="19A4A0"/>
            </a:solidFill>
          </a:ln>
          <a:effectLst>
            <a:outerShdw blurRad="190500" dist="190500" dir="9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512B137-491A-8E8A-3964-D13E4CFFDCC0}"/>
              </a:ext>
            </a:extLst>
          </p:cNvPr>
          <p:cNvSpPr/>
          <p:nvPr/>
        </p:nvSpPr>
        <p:spPr>
          <a:xfrm rot="17042089">
            <a:off x="8263211" y="-927123"/>
            <a:ext cx="2028507" cy="2256274"/>
          </a:xfrm>
          <a:custGeom>
            <a:avLst/>
            <a:gdLst>
              <a:gd name="connsiteX0" fmla="*/ 1512354 w 2704676"/>
              <a:gd name="connsiteY0" fmla="*/ 0 h 3008365"/>
              <a:gd name="connsiteX1" fmla="*/ 1962082 w 2704676"/>
              <a:gd name="connsiteY1" fmla="*/ 67992 h 3008365"/>
              <a:gd name="connsiteX2" fmla="*/ 1993400 w 2704676"/>
              <a:gd name="connsiteY2" fmla="*/ 79455 h 3008365"/>
              <a:gd name="connsiteX3" fmla="*/ 2101030 w 2704676"/>
              <a:gd name="connsiteY3" fmla="*/ 118848 h 3008365"/>
              <a:gd name="connsiteX4" fmla="*/ 2474352 w 2704676"/>
              <a:gd name="connsiteY4" fmla="*/ 345348 h 3008365"/>
              <a:gd name="connsiteX5" fmla="*/ 2494124 w 2704676"/>
              <a:gd name="connsiteY5" fmla="*/ 363318 h 3008365"/>
              <a:gd name="connsiteX6" fmla="*/ 2581750 w 2704676"/>
              <a:gd name="connsiteY6" fmla="*/ 442958 h 3008365"/>
              <a:gd name="connsiteX7" fmla="*/ 2679360 w 2704676"/>
              <a:gd name="connsiteY7" fmla="*/ 550356 h 3008365"/>
              <a:gd name="connsiteX8" fmla="*/ 2704676 w 2704676"/>
              <a:gd name="connsiteY8" fmla="*/ 584211 h 3008365"/>
              <a:gd name="connsiteX9" fmla="*/ 2648753 w 2704676"/>
              <a:gd name="connsiteY9" fmla="*/ 575676 h 3008365"/>
              <a:gd name="connsiteX10" fmla="*/ 2494124 w 2704676"/>
              <a:gd name="connsiteY10" fmla="*/ 567868 h 3008365"/>
              <a:gd name="connsiteX11" fmla="*/ 2339495 w 2704676"/>
              <a:gd name="connsiteY11" fmla="*/ 575676 h 3008365"/>
              <a:gd name="connsiteX12" fmla="*/ 2283571 w 2704676"/>
              <a:gd name="connsiteY12" fmla="*/ 584211 h 3008365"/>
              <a:gd name="connsiteX13" fmla="*/ 2189332 w 2704676"/>
              <a:gd name="connsiteY13" fmla="*/ 598594 h 3008365"/>
              <a:gd name="connsiteX14" fmla="*/ 2044396 w 2704676"/>
              <a:gd name="connsiteY14" fmla="*/ 635860 h 3008365"/>
              <a:gd name="connsiteX15" fmla="*/ 1990050 w 2704676"/>
              <a:gd name="connsiteY15" fmla="*/ 655751 h 3008365"/>
              <a:gd name="connsiteX16" fmla="*/ 1905448 w 2704676"/>
              <a:gd name="connsiteY16" fmla="*/ 686716 h 3008365"/>
              <a:gd name="connsiteX17" fmla="*/ 1532126 w 2704676"/>
              <a:gd name="connsiteY17" fmla="*/ 913216 h 3008365"/>
              <a:gd name="connsiteX18" fmla="*/ 1496103 w 2704676"/>
              <a:gd name="connsiteY18" fmla="*/ 945957 h 3008365"/>
              <a:gd name="connsiteX19" fmla="*/ 1424728 w 2704676"/>
              <a:gd name="connsiteY19" fmla="*/ 1010826 h 3008365"/>
              <a:gd name="connsiteX20" fmla="*/ 1012496 w 2704676"/>
              <a:gd name="connsiteY20" fmla="*/ 1775430 h 3008365"/>
              <a:gd name="connsiteX21" fmla="*/ 1008281 w 2704676"/>
              <a:gd name="connsiteY21" fmla="*/ 1803049 h 3008365"/>
              <a:gd name="connsiteX22" fmla="*/ 989578 w 2704676"/>
              <a:gd name="connsiteY22" fmla="*/ 1925593 h 3008365"/>
              <a:gd name="connsiteX23" fmla="*/ 981770 w 2704676"/>
              <a:gd name="connsiteY23" fmla="*/ 2080222 h 3008365"/>
              <a:gd name="connsiteX24" fmla="*/ 1240056 w 2704676"/>
              <a:gd name="connsiteY24" fmla="*/ 2925793 h 3008365"/>
              <a:gd name="connsiteX25" fmla="*/ 1301802 w 2704676"/>
              <a:gd name="connsiteY25" fmla="*/ 3008365 h 3008365"/>
              <a:gd name="connsiteX26" fmla="*/ 1207562 w 2704676"/>
              <a:gd name="connsiteY26" fmla="*/ 2993982 h 3008365"/>
              <a:gd name="connsiteX27" fmla="*/ 0 w 2704676"/>
              <a:gd name="connsiteY27" fmla="*/ 1512354 h 3008365"/>
              <a:gd name="connsiteX28" fmla="*/ 67992 w 2704676"/>
              <a:gd name="connsiteY28" fmla="*/ 1062626 h 3008365"/>
              <a:gd name="connsiteX29" fmla="*/ 110874 w 2704676"/>
              <a:gd name="connsiteY29" fmla="*/ 945466 h 3008365"/>
              <a:gd name="connsiteX30" fmla="*/ 118848 w 2704676"/>
              <a:gd name="connsiteY30" fmla="*/ 923678 h 3008365"/>
              <a:gd name="connsiteX31" fmla="*/ 923678 w 2704676"/>
              <a:gd name="connsiteY31" fmla="*/ 118848 h 3008365"/>
              <a:gd name="connsiteX32" fmla="*/ 1008139 w 2704676"/>
              <a:gd name="connsiteY32" fmla="*/ 87935 h 3008365"/>
              <a:gd name="connsiteX33" fmla="*/ 1062626 w 2704676"/>
              <a:gd name="connsiteY33" fmla="*/ 67992 h 3008365"/>
              <a:gd name="connsiteX34" fmla="*/ 1512354 w 2704676"/>
              <a:gd name="connsiteY34" fmla="*/ 0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04676" h="3008365">
                <a:moveTo>
                  <a:pt x="1512354" y="0"/>
                </a:moveTo>
                <a:cubicBezTo>
                  <a:pt x="1668964" y="0"/>
                  <a:pt x="1820013" y="23805"/>
                  <a:pt x="1962082" y="67992"/>
                </a:cubicBezTo>
                <a:lnTo>
                  <a:pt x="1993400" y="79455"/>
                </a:lnTo>
                <a:lnTo>
                  <a:pt x="2101030" y="118848"/>
                </a:lnTo>
                <a:cubicBezTo>
                  <a:pt x="2236732" y="176245"/>
                  <a:pt x="2362313" y="252886"/>
                  <a:pt x="2474352" y="345348"/>
                </a:cubicBezTo>
                <a:lnTo>
                  <a:pt x="2494124" y="363318"/>
                </a:lnTo>
                <a:lnTo>
                  <a:pt x="2581750" y="442958"/>
                </a:lnTo>
                <a:cubicBezTo>
                  <a:pt x="2615960" y="477169"/>
                  <a:pt x="2648539" y="513010"/>
                  <a:pt x="2679360" y="550356"/>
                </a:cubicBezTo>
                <a:lnTo>
                  <a:pt x="2704676" y="584211"/>
                </a:lnTo>
                <a:lnTo>
                  <a:pt x="2648753" y="575676"/>
                </a:lnTo>
                <a:cubicBezTo>
                  <a:pt x="2597913" y="570513"/>
                  <a:pt x="2546327" y="567868"/>
                  <a:pt x="2494124" y="567868"/>
                </a:cubicBezTo>
                <a:cubicBezTo>
                  <a:pt x="2441921" y="567868"/>
                  <a:pt x="2390336" y="570513"/>
                  <a:pt x="2339495" y="575676"/>
                </a:cubicBezTo>
                <a:lnTo>
                  <a:pt x="2283571" y="584211"/>
                </a:lnTo>
                <a:lnTo>
                  <a:pt x="2189332" y="598594"/>
                </a:lnTo>
                <a:cubicBezTo>
                  <a:pt x="2140107" y="608667"/>
                  <a:pt x="2091753" y="621131"/>
                  <a:pt x="2044396" y="635860"/>
                </a:cubicBezTo>
                <a:lnTo>
                  <a:pt x="1990050" y="655751"/>
                </a:lnTo>
                <a:lnTo>
                  <a:pt x="1905448" y="686716"/>
                </a:lnTo>
                <a:cubicBezTo>
                  <a:pt x="1769746" y="744113"/>
                  <a:pt x="1644166" y="820754"/>
                  <a:pt x="1532126" y="913216"/>
                </a:cubicBezTo>
                <a:lnTo>
                  <a:pt x="1496103" y="945957"/>
                </a:lnTo>
                <a:lnTo>
                  <a:pt x="1424728" y="1010826"/>
                </a:lnTo>
                <a:cubicBezTo>
                  <a:pt x="1219467" y="1216088"/>
                  <a:pt x="1072934" y="1480078"/>
                  <a:pt x="1012496" y="1775430"/>
                </a:cubicBezTo>
                <a:lnTo>
                  <a:pt x="1008281" y="1803049"/>
                </a:lnTo>
                <a:lnTo>
                  <a:pt x="989578" y="1925593"/>
                </a:lnTo>
                <a:cubicBezTo>
                  <a:pt x="984415" y="1976434"/>
                  <a:pt x="981770" y="2028019"/>
                  <a:pt x="981770" y="2080222"/>
                </a:cubicBezTo>
                <a:cubicBezTo>
                  <a:pt x="981770" y="2393441"/>
                  <a:pt x="1076988" y="2684420"/>
                  <a:pt x="1240056" y="2925793"/>
                </a:cubicBezTo>
                <a:lnTo>
                  <a:pt x="1301802" y="3008365"/>
                </a:lnTo>
                <a:lnTo>
                  <a:pt x="1207562" y="2993982"/>
                </a:lnTo>
                <a:cubicBezTo>
                  <a:pt x="518408" y="2852961"/>
                  <a:pt x="0" y="2243198"/>
                  <a:pt x="0" y="1512354"/>
                </a:cubicBezTo>
                <a:cubicBezTo>
                  <a:pt x="0" y="1355745"/>
                  <a:pt x="23805" y="1204695"/>
                  <a:pt x="67992" y="1062626"/>
                </a:cubicBezTo>
                <a:lnTo>
                  <a:pt x="110874" y="945466"/>
                </a:lnTo>
                <a:lnTo>
                  <a:pt x="118848" y="923678"/>
                </a:lnTo>
                <a:cubicBezTo>
                  <a:pt x="271907" y="561807"/>
                  <a:pt x="561807" y="271907"/>
                  <a:pt x="923678" y="118848"/>
                </a:cubicBezTo>
                <a:lnTo>
                  <a:pt x="1008139" y="87935"/>
                </a:lnTo>
                <a:lnTo>
                  <a:pt x="1062626" y="67992"/>
                </a:lnTo>
                <a:cubicBezTo>
                  <a:pt x="1204695" y="23805"/>
                  <a:pt x="1355745" y="0"/>
                  <a:pt x="1512354" y="0"/>
                </a:cubicBezTo>
                <a:close/>
              </a:path>
            </a:pathLst>
          </a:custGeom>
          <a:solidFill>
            <a:srgbClr val="4FC079"/>
          </a:solidFill>
          <a:ln>
            <a:solidFill>
              <a:srgbClr val="4FC079"/>
            </a:solidFill>
          </a:ln>
          <a:effectLst>
            <a:outerShdw blurRad="190500" dist="190500" dir="15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F1A4C54-5E69-CFB9-39B3-01AE95BC1FF9}"/>
              </a:ext>
            </a:extLst>
          </p:cNvPr>
          <p:cNvSpPr/>
          <p:nvPr/>
        </p:nvSpPr>
        <p:spPr>
          <a:xfrm rot="13534159">
            <a:off x="8011221" y="-511942"/>
            <a:ext cx="2268531" cy="1559432"/>
          </a:xfrm>
          <a:custGeom>
            <a:avLst/>
            <a:gdLst>
              <a:gd name="connsiteX0" fmla="*/ 1512354 w 3024708"/>
              <a:gd name="connsiteY0" fmla="*/ 0 h 2079242"/>
              <a:gd name="connsiteX1" fmla="*/ 2474352 w 3024708"/>
              <a:gd name="connsiteY1" fmla="*/ 345348 h 2079242"/>
              <a:gd name="connsiteX2" fmla="*/ 2494124 w 3024708"/>
              <a:gd name="connsiteY2" fmla="*/ 363318 h 2079242"/>
              <a:gd name="connsiteX3" fmla="*/ 2581750 w 3024708"/>
              <a:gd name="connsiteY3" fmla="*/ 442958 h 2079242"/>
              <a:gd name="connsiteX4" fmla="*/ 2993982 w 3024708"/>
              <a:gd name="connsiteY4" fmla="*/ 1207562 h 2079242"/>
              <a:gd name="connsiteX5" fmla="*/ 2994847 w 3024708"/>
              <a:gd name="connsiteY5" fmla="*/ 1213231 h 2079242"/>
              <a:gd name="connsiteX6" fmla="*/ 3016900 w 3024708"/>
              <a:gd name="connsiteY6" fmla="*/ 1357725 h 2079242"/>
              <a:gd name="connsiteX7" fmla="*/ 3024708 w 3024708"/>
              <a:gd name="connsiteY7" fmla="*/ 1512354 h 2079242"/>
              <a:gd name="connsiteX8" fmla="*/ 3016900 w 3024708"/>
              <a:gd name="connsiteY8" fmla="*/ 1666983 h 2079242"/>
              <a:gd name="connsiteX9" fmla="*/ 2998198 w 3024708"/>
              <a:gd name="connsiteY9" fmla="*/ 1789527 h 2079242"/>
              <a:gd name="connsiteX10" fmla="*/ 2993982 w 3024708"/>
              <a:gd name="connsiteY10" fmla="*/ 1817146 h 2079242"/>
              <a:gd name="connsiteX11" fmla="*/ 2956716 w 3024708"/>
              <a:gd name="connsiteY11" fmla="*/ 1962082 h 2079242"/>
              <a:gd name="connsiteX12" fmla="*/ 2913835 w 3024708"/>
              <a:gd name="connsiteY12" fmla="*/ 2079242 h 2079242"/>
              <a:gd name="connsiteX13" fmla="*/ 2905860 w 3024708"/>
              <a:gd name="connsiteY13" fmla="*/ 2057454 h 2079242"/>
              <a:gd name="connsiteX14" fmla="*/ 2766422 w 3024708"/>
              <a:gd name="connsiteY14" fmla="*/ 1800559 h 2079242"/>
              <a:gd name="connsiteX15" fmla="*/ 2704676 w 3024708"/>
              <a:gd name="connsiteY15" fmla="*/ 1717987 h 2079242"/>
              <a:gd name="connsiteX16" fmla="*/ 2679360 w 3024708"/>
              <a:gd name="connsiteY16" fmla="*/ 1684132 h 2079242"/>
              <a:gd name="connsiteX17" fmla="*/ 2581750 w 3024708"/>
              <a:gd name="connsiteY17" fmla="*/ 1576734 h 2079242"/>
              <a:gd name="connsiteX18" fmla="*/ 2494124 w 3024708"/>
              <a:gd name="connsiteY18" fmla="*/ 1497094 h 2079242"/>
              <a:gd name="connsiteX19" fmla="*/ 2474352 w 3024708"/>
              <a:gd name="connsiteY19" fmla="*/ 1479124 h 2079242"/>
              <a:gd name="connsiteX20" fmla="*/ 2101030 w 3024708"/>
              <a:gd name="connsiteY20" fmla="*/ 1252624 h 2079242"/>
              <a:gd name="connsiteX21" fmla="*/ 1993400 w 3024708"/>
              <a:gd name="connsiteY21" fmla="*/ 1213231 h 2079242"/>
              <a:gd name="connsiteX22" fmla="*/ 1962082 w 3024708"/>
              <a:gd name="connsiteY22" fmla="*/ 1201768 h 2079242"/>
              <a:gd name="connsiteX23" fmla="*/ 1512354 w 3024708"/>
              <a:gd name="connsiteY23" fmla="*/ 1133776 h 2079242"/>
              <a:gd name="connsiteX24" fmla="*/ 1062626 w 3024708"/>
              <a:gd name="connsiteY24" fmla="*/ 1201768 h 2079242"/>
              <a:gd name="connsiteX25" fmla="*/ 1008139 w 3024708"/>
              <a:gd name="connsiteY25" fmla="*/ 1221711 h 2079242"/>
              <a:gd name="connsiteX26" fmla="*/ 923678 w 3024708"/>
              <a:gd name="connsiteY26" fmla="*/ 1252624 h 2079242"/>
              <a:gd name="connsiteX27" fmla="*/ 118848 w 3024708"/>
              <a:gd name="connsiteY27" fmla="*/ 2057454 h 2079242"/>
              <a:gd name="connsiteX28" fmla="*/ 110874 w 3024708"/>
              <a:gd name="connsiteY28" fmla="*/ 2079242 h 2079242"/>
              <a:gd name="connsiteX29" fmla="*/ 67992 w 3024708"/>
              <a:gd name="connsiteY29" fmla="*/ 1962082 h 2079242"/>
              <a:gd name="connsiteX30" fmla="*/ 0 w 3024708"/>
              <a:gd name="connsiteY30" fmla="*/ 1512354 h 2079242"/>
              <a:gd name="connsiteX31" fmla="*/ 1207562 w 3024708"/>
              <a:gd name="connsiteY31" fmla="*/ 30726 h 2079242"/>
              <a:gd name="connsiteX32" fmla="*/ 1302630 w 3024708"/>
              <a:gd name="connsiteY32" fmla="*/ 16217 h 2079242"/>
              <a:gd name="connsiteX33" fmla="*/ 1357725 w 3024708"/>
              <a:gd name="connsiteY33" fmla="*/ 7808 h 2079242"/>
              <a:gd name="connsiteX34" fmla="*/ 1512354 w 3024708"/>
              <a:gd name="connsiteY34" fmla="*/ 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24708" h="2079242">
                <a:moveTo>
                  <a:pt x="1512354" y="0"/>
                </a:moveTo>
                <a:cubicBezTo>
                  <a:pt x="1877776" y="0"/>
                  <a:pt x="2212928" y="129602"/>
                  <a:pt x="2474352" y="345348"/>
                </a:cubicBezTo>
                <a:lnTo>
                  <a:pt x="2494124" y="363318"/>
                </a:lnTo>
                <a:lnTo>
                  <a:pt x="2581750" y="442958"/>
                </a:lnTo>
                <a:cubicBezTo>
                  <a:pt x="2787012" y="648220"/>
                  <a:pt x="2933545" y="912210"/>
                  <a:pt x="2993982" y="1207562"/>
                </a:cubicBezTo>
                <a:lnTo>
                  <a:pt x="2994847" y="1213231"/>
                </a:lnTo>
                <a:lnTo>
                  <a:pt x="3016900" y="1357725"/>
                </a:lnTo>
                <a:cubicBezTo>
                  <a:pt x="3022063" y="1408566"/>
                  <a:pt x="3024708" y="1460151"/>
                  <a:pt x="3024708" y="1512354"/>
                </a:cubicBezTo>
                <a:cubicBezTo>
                  <a:pt x="3024708" y="1564557"/>
                  <a:pt x="3022063" y="1616143"/>
                  <a:pt x="3016900" y="1666983"/>
                </a:cubicBezTo>
                <a:lnTo>
                  <a:pt x="2998198" y="1789527"/>
                </a:lnTo>
                <a:lnTo>
                  <a:pt x="2993982" y="1817146"/>
                </a:lnTo>
                <a:cubicBezTo>
                  <a:pt x="2983910" y="1866371"/>
                  <a:pt x="2971445" y="1914726"/>
                  <a:pt x="2956716" y="1962082"/>
                </a:cubicBezTo>
                <a:lnTo>
                  <a:pt x="2913835" y="2079242"/>
                </a:lnTo>
                <a:lnTo>
                  <a:pt x="2905860" y="2057454"/>
                </a:lnTo>
                <a:cubicBezTo>
                  <a:pt x="2867595" y="1966986"/>
                  <a:pt x="2820778" y="1881016"/>
                  <a:pt x="2766422" y="1800559"/>
                </a:cubicBezTo>
                <a:lnTo>
                  <a:pt x="2704676" y="1717987"/>
                </a:lnTo>
                <a:lnTo>
                  <a:pt x="2679360" y="1684132"/>
                </a:lnTo>
                <a:cubicBezTo>
                  <a:pt x="2648539" y="1646786"/>
                  <a:pt x="2615960" y="1610945"/>
                  <a:pt x="2581750" y="1576734"/>
                </a:cubicBezTo>
                <a:lnTo>
                  <a:pt x="2494124" y="1497094"/>
                </a:lnTo>
                <a:lnTo>
                  <a:pt x="2474352" y="1479124"/>
                </a:lnTo>
                <a:cubicBezTo>
                  <a:pt x="2362313" y="1386662"/>
                  <a:pt x="2236732" y="1310021"/>
                  <a:pt x="2101030" y="1252624"/>
                </a:cubicBezTo>
                <a:lnTo>
                  <a:pt x="1993400" y="1213231"/>
                </a:lnTo>
                <a:lnTo>
                  <a:pt x="1962082" y="1201768"/>
                </a:lnTo>
                <a:cubicBezTo>
                  <a:pt x="1820013" y="1157581"/>
                  <a:pt x="1668964" y="1133776"/>
                  <a:pt x="1512354" y="1133776"/>
                </a:cubicBezTo>
                <a:cubicBezTo>
                  <a:pt x="1355745" y="1133776"/>
                  <a:pt x="1204695" y="1157581"/>
                  <a:pt x="1062626" y="1201768"/>
                </a:cubicBezTo>
                <a:lnTo>
                  <a:pt x="1008139" y="1221711"/>
                </a:lnTo>
                <a:lnTo>
                  <a:pt x="923678" y="1252624"/>
                </a:lnTo>
                <a:cubicBezTo>
                  <a:pt x="561807" y="1405683"/>
                  <a:pt x="271907" y="1695583"/>
                  <a:pt x="118848" y="2057454"/>
                </a:cubicBezTo>
                <a:lnTo>
                  <a:pt x="110874" y="2079242"/>
                </a:lnTo>
                <a:lnTo>
                  <a:pt x="67992" y="1962082"/>
                </a:lnTo>
                <a:cubicBezTo>
                  <a:pt x="23805" y="1820013"/>
                  <a:pt x="0" y="1668964"/>
                  <a:pt x="0" y="1512354"/>
                </a:cubicBezTo>
                <a:cubicBezTo>
                  <a:pt x="0" y="781510"/>
                  <a:pt x="518408" y="171747"/>
                  <a:pt x="1207562" y="30726"/>
                </a:cubicBezTo>
                <a:lnTo>
                  <a:pt x="1302630" y="16217"/>
                </a:lnTo>
                <a:lnTo>
                  <a:pt x="1357725" y="7808"/>
                </a:lnTo>
                <a:cubicBezTo>
                  <a:pt x="1408566" y="2645"/>
                  <a:pt x="1460151" y="0"/>
                  <a:pt x="1512354" y="0"/>
                </a:cubicBezTo>
                <a:close/>
              </a:path>
            </a:pathLst>
          </a:custGeom>
          <a:solidFill>
            <a:srgbClr val="71D261"/>
          </a:solidFill>
          <a:ln>
            <a:solidFill>
              <a:srgbClr val="79D65B"/>
            </a:solidFill>
          </a:ln>
          <a:effectLst>
            <a:outerShdw blurRad="190500" dist="190500" dir="192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00DA17E-AC10-96E9-9ABD-12DDFD3B473A}"/>
              </a:ext>
            </a:extLst>
          </p:cNvPr>
          <p:cNvSpPr/>
          <p:nvPr/>
        </p:nvSpPr>
        <p:spPr>
          <a:xfrm rot="10166189">
            <a:off x="8335439" y="-1154847"/>
            <a:ext cx="2027886" cy="2256368"/>
          </a:xfrm>
          <a:custGeom>
            <a:avLst/>
            <a:gdLst>
              <a:gd name="connsiteX0" fmla="*/ 1191494 w 2703848"/>
              <a:gd name="connsiteY0" fmla="*/ 0 h 3008491"/>
              <a:gd name="connsiteX1" fmla="*/ 2358500 w 2703848"/>
              <a:gd name="connsiteY1" fmla="*/ 550356 h 3008491"/>
              <a:gd name="connsiteX2" fmla="*/ 2382988 w 2703848"/>
              <a:gd name="connsiteY2" fmla="*/ 583104 h 3008491"/>
              <a:gd name="connsiteX3" fmla="*/ 2445562 w 2703848"/>
              <a:gd name="connsiteY3" fmla="*/ 666783 h 3008491"/>
              <a:gd name="connsiteX4" fmla="*/ 2703848 w 2703848"/>
              <a:gd name="connsiteY4" fmla="*/ 1512354 h 3008491"/>
              <a:gd name="connsiteX5" fmla="*/ 2696040 w 2703848"/>
              <a:gd name="connsiteY5" fmla="*/ 1666983 h 3008491"/>
              <a:gd name="connsiteX6" fmla="*/ 2677479 w 2703848"/>
              <a:gd name="connsiteY6" fmla="*/ 1788598 h 3008491"/>
              <a:gd name="connsiteX7" fmla="*/ 2673122 w 2703848"/>
              <a:gd name="connsiteY7" fmla="*/ 1817146 h 3008491"/>
              <a:gd name="connsiteX8" fmla="*/ 2260890 w 2703848"/>
              <a:gd name="connsiteY8" fmla="*/ 2581750 h 3008491"/>
              <a:gd name="connsiteX9" fmla="*/ 2189516 w 2703848"/>
              <a:gd name="connsiteY9" fmla="*/ 2646620 h 3008491"/>
              <a:gd name="connsiteX10" fmla="*/ 2153492 w 2703848"/>
              <a:gd name="connsiteY10" fmla="*/ 2679360 h 3008491"/>
              <a:gd name="connsiteX11" fmla="*/ 1780170 w 2703848"/>
              <a:gd name="connsiteY11" fmla="*/ 2905860 h 3008491"/>
              <a:gd name="connsiteX12" fmla="*/ 1695709 w 2703848"/>
              <a:gd name="connsiteY12" fmla="*/ 2936773 h 3008491"/>
              <a:gd name="connsiteX13" fmla="*/ 1641222 w 2703848"/>
              <a:gd name="connsiteY13" fmla="*/ 2956716 h 3008491"/>
              <a:gd name="connsiteX14" fmla="*/ 1496286 w 2703848"/>
              <a:gd name="connsiteY14" fmla="*/ 2993982 h 3008491"/>
              <a:gd name="connsiteX15" fmla="*/ 1401218 w 2703848"/>
              <a:gd name="connsiteY15" fmla="*/ 3008491 h 3008491"/>
              <a:gd name="connsiteX16" fmla="*/ 1463792 w 2703848"/>
              <a:gd name="connsiteY16" fmla="*/ 2924812 h 3008491"/>
              <a:gd name="connsiteX17" fmla="*/ 1603230 w 2703848"/>
              <a:gd name="connsiteY17" fmla="*/ 2667917 h 3008491"/>
              <a:gd name="connsiteX18" fmla="*/ 1611205 w 2703848"/>
              <a:gd name="connsiteY18" fmla="*/ 2646129 h 3008491"/>
              <a:gd name="connsiteX19" fmla="*/ 1654086 w 2703848"/>
              <a:gd name="connsiteY19" fmla="*/ 2528969 h 3008491"/>
              <a:gd name="connsiteX20" fmla="*/ 1691352 w 2703848"/>
              <a:gd name="connsiteY20" fmla="*/ 2384033 h 3008491"/>
              <a:gd name="connsiteX21" fmla="*/ 1695568 w 2703848"/>
              <a:gd name="connsiteY21" fmla="*/ 2356414 h 3008491"/>
              <a:gd name="connsiteX22" fmla="*/ 1714270 w 2703848"/>
              <a:gd name="connsiteY22" fmla="*/ 2233870 h 3008491"/>
              <a:gd name="connsiteX23" fmla="*/ 1722078 w 2703848"/>
              <a:gd name="connsiteY23" fmla="*/ 2079241 h 3008491"/>
              <a:gd name="connsiteX24" fmla="*/ 1714270 w 2703848"/>
              <a:gd name="connsiteY24" fmla="*/ 1924612 h 3008491"/>
              <a:gd name="connsiteX25" fmla="*/ 1692217 w 2703848"/>
              <a:gd name="connsiteY25" fmla="*/ 1780118 h 3008491"/>
              <a:gd name="connsiteX26" fmla="*/ 1691352 w 2703848"/>
              <a:gd name="connsiteY26" fmla="*/ 1774449 h 3008491"/>
              <a:gd name="connsiteX27" fmla="*/ 1279120 w 2703848"/>
              <a:gd name="connsiteY27" fmla="*/ 1009845 h 3008491"/>
              <a:gd name="connsiteX28" fmla="*/ 1191494 w 2703848"/>
              <a:gd name="connsiteY28" fmla="*/ 930205 h 3008491"/>
              <a:gd name="connsiteX29" fmla="*/ 1171722 w 2703848"/>
              <a:gd name="connsiteY29" fmla="*/ 912235 h 3008491"/>
              <a:gd name="connsiteX30" fmla="*/ 209724 w 2703848"/>
              <a:gd name="connsiteY30" fmla="*/ 566887 h 3008491"/>
              <a:gd name="connsiteX31" fmla="*/ 55095 w 2703848"/>
              <a:gd name="connsiteY31" fmla="*/ 574695 h 3008491"/>
              <a:gd name="connsiteX32" fmla="*/ 0 w 2703848"/>
              <a:gd name="connsiteY32" fmla="*/ 583104 h 3008491"/>
              <a:gd name="connsiteX33" fmla="*/ 24488 w 2703848"/>
              <a:gd name="connsiteY33" fmla="*/ 550356 h 3008491"/>
              <a:gd name="connsiteX34" fmla="*/ 1191494 w 2703848"/>
              <a:gd name="connsiteY34" fmla="*/ 0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03848" h="3008491">
                <a:moveTo>
                  <a:pt x="1191494" y="0"/>
                </a:moveTo>
                <a:cubicBezTo>
                  <a:pt x="1661322" y="0"/>
                  <a:pt x="2081112" y="214240"/>
                  <a:pt x="2358500" y="550356"/>
                </a:cubicBezTo>
                <a:lnTo>
                  <a:pt x="2382988" y="583104"/>
                </a:lnTo>
                <a:lnTo>
                  <a:pt x="2445562" y="666783"/>
                </a:lnTo>
                <a:cubicBezTo>
                  <a:pt x="2608630" y="908156"/>
                  <a:pt x="2703848" y="1199135"/>
                  <a:pt x="2703848" y="1512354"/>
                </a:cubicBezTo>
                <a:cubicBezTo>
                  <a:pt x="2703848" y="1564557"/>
                  <a:pt x="2701203" y="1616143"/>
                  <a:pt x="2696040" y="1666983"/>
                </a:cubicBezTo>
                <a:lnTo>
                  <a:pt x="2677479" y="1788598"/>
                </a:lnTo>
                <a:lnTo>
                  <a:pt x="2673122" y="1817146"/>
                </a:lnTo>
                <a:cubicBezTo>
                  <a:pt x="2612685" y="2112498"/>
                  <a:pt x="2466152" y="2376488"/>
                  <a:pt x="2260890" y="2581750"/>
                </a:cubicBezTo>
                <a:lnTo>
                  <a:pt x="2189516" y="2646620"/>
                </a:lnTo>
                <a:lnTo>
                  <a:pt x="2153492" y="2679360"/>
                </a:lnTo>
                <a:cubicBezTo>
                  <a:pt x="2041453" y="2771823"/>
                  <a:pt x="1915872" y="2848463"/>
                  <a:pt x="1780170" y="2905860"/>
                </a:cubicBezTo>
                <a:lnTo>
                  <a:pt x="1695709" y="2936773"/>
                </a:lnTo>
                <a:lnTo>
                  <a:pt x="1641222" y="2956716"/>
                </a:lnTo>
                <a:cubicBezTo>
                  <a:pt x="1593866" y="2971445"/>
                  <a:pt x="1545512" y="2983910"/>
                  <a:pt x="1496286" y="2993982"/>
                </a:cubicBezTo>
                <a:lnTo>
                  <a:pt x="1401218" y="3008491"/>
                </a:lnTo>
                <a:lnTo>
                  <a:pt x="1463792" y="2924812"/>
                </a:lnTo>
                <a:cubicBezTo>
                  <a:pt x="1518148" y="2844355"/>
                  <a:pt x="1564965" y="2758385"/>
                  <a:pt x="1603230" y="2667917"/>
                </a:cubicBezTo>
                <a:lnTo>
                  <a:pt x="1611205" y="2646129"/>
                </a:lnTo>
                <a:lnTo>
                  <a:pt x="1654086" y="2528969"/>
                </a:lnTo>
                <a:cubicBezTo>
                  <a:pt x="1668815" y="2481613"/>
                  <a:pt x="1681280" y="2433258"/>
                  <a:pt x="1691352" y="2384033"/>
                </a:cubicBezTo>
                <a:lnTo>
                  <a:pt x="1695568" y="2356414"/>
                </a:lnTo>
                <a:lnTo>
                  <a:pt x="1714270" y="2233870"/>
                </a:lnTo>
                <a:cubicBezTo>
                  <a:pt x="1719433" y="2183030"/>
                  <a:pt x="1722078" y="2131444"/>
                  <a:pt x="1722078" y="2079241"/>
                </a:cubicBezTo>
                <a:cubicBezTo>
                  <a:pt x="1722078" y="2027038"/>
                  <a:pt x="1719433" y="1975453"/>
                  <a:pt x="1714270" y="1924612"/>
                </a:cubicBezTo>
                <a:lnTo>
                  <a:pt x="1692217" y="1780118"/>
                </a:lnTo>
                <a:lnTo>
                  <a:pt x="1691352" y="1774449"/>
                </a:lnTo>
                <a:cubicBezTo>
                  <a:pt x="1630915" y="1479097"/>
                  <a:pt x="1484382" y="1215107"/>
                  <a:pt x="1279120" y="1009845"/>
                </a:cubicBezTo>
                <a:lnTo>
                  <a:pt x="1191494" y="930205"/>
                </a:lnTo>
                <a:lnTo>
                  <a:pt x="1171722" y="912235"/>
                </a:lnTo>
                <a:cubicBezTo>
                  <a:pt x="910298" y="696489"/>
                  <a:pt x="575146" y="566887"/>
                  <a:pt x="209724" y="566887"/>
                </a:cubicBezTo>
                <a:cubicBezTo>
                  <a:pt x="157521" y="566887"/>
                  <a:pt x="105936" y="569532"/>
                  <a:pt x="55095" y="574695"/>
                </a:cubicBezTo>
                <a:lnTo>
                  <a:pt x="0" y="583104"/>
                </a:lnTo>
                <a:lnTo>
                  <a:pt x="24488" y="550356"/>
                </a:lnTo>
                <a:cubicBezTo>
                  <a:pt x="301876" y="214240"/>
                  <a:pt x="721666" y="0"/>
                  <a:pt x="1191494" y="0"/>
                </a:cubicBezTo>
                <a:close/>
              </a:path>
            </a:pathLst>
          </a:custGeom>
          <a:solidFill>
            <a:srgbClr val="99FF33"/>
          </a:solidFill>
          <a:ln>
            <a:solidFill>
              <a:srgbClr val="99FF33"/>
            </a:solidFill>
          </a:ln>
          <a:effectLst>
            <a:glow>
              <a:schemeClr val="accent1">
                <a:alpha val="40000"/>
              </a:schemeClr>
            </a:glow>
            <a:outerShdw blurRad="190500" dist="190500" dir="1200000" algn="ctr" rotWithShape="0">
              <a:srgbClr val="000000">
                <a:alpha val="55000"/>
              </a:srgbClr>
            </a:outerShdw>
            <a:softEdge rad="0"/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16" name="Google Shape;265;p29">
            <a:extLst>
              <a:ext uri="{FF2B5EF4-FFF2-40B4-BE49-F238E27FC236}">
                <a16:creationId xmlns:a16="http://schemas.microsoft.com/office/drawing/2014/main" id="{5E4F276E-2B51-0EC0-FFE2-42AD9EAC883C}"/>
              </a:ext>
            </a:extLst>
          </p:cNvPr>
          <p:cNvSpPr/>
          <p:nvPr/>
        </p:nvSpPr>
        <p:spPr>
          <a:xfrm>
            <a:off x="6748042" y="4722128"/>
            <a:ext cx="2268398" cy="25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chivo SemiBold"/>
              <a:buNone/>
            </a:pPr>
            <a:r>
              <a:rPr lang="en-US" sz="1600" i="0" u="none" strike="noStrike" cap="none" dirty="0">
                <a:gradFill>
                  <a:gsLst>
                    <a:gs pos="71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</a:gra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  <a:sym typeface="Calibri"/>
              </a:rPr>
              <a:t>01</a:t>
            </a:r>
            <a:endParaRPr sz="1600" i="0" u="none" strike="noStrike" cap="none" dirty="0">
              <a:gradFill>
                <a:gsLst>
                  <a:gs pos="71000">
                    <a:srgbClr val="79D65B"/>
                  </a:gs>
                  <a:gs pos="100000">
                    <a:srgbClr val="0A9CAB"/>
                  </a:gs>
                </a:gsLst>
                <a:lin ang="10800000" scaled="1"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" name="Picture 39" descr="A green and blue planet&#10;&#10;AI-generated content may be incorrect.">
            <a:extLst>
              <a:ext uri="{FF2B5EF4-FFF2-40B4-BE49-F238E27FC236}">
                <a16:creationId xmlns:a16="http://schemas.microsoft.com/office/drawing/2014/main" id="{1CF7B5F4-BD08-A5BA-5EF3-BA6856F75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0808" y="117031"/>
            <a:ext cx="435631" cy="435631"/>
          </a:xfrm>
          <a:prstGeom prst="rect">
            <a:avLst/>
          </a:prstGeom>
        </p:spPr>
      </p:pic>
      <p:sp>
        <p:nvSpPr>
          <p:cNvPr id="59" name="Google Shape;228;p29">
            <a:extLst>
              <a:ext uri="{FF2B5EF4-FFF2-40B4-BE49-F238E27FC236}">
                <a16:creationId xmlns:a16="http://schemas.microsoft.com/office/drawing/2014/main" id="{ECECA76F-CE6C-52CF-FE26-4407CE14F067}"/>
              </a:ext>
            </a:extLst>
          </p:cNvPr>
          <p:cNvSpPr/>
          <p:nvPr/>
        </p:nvSpPr>
        <p:spPr>
          <a:xfrm>
            <a:off x="1500189" y="1284090"/>
            <a:ext cx="3400425" cy="207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61" name="Google Shape;230;p29">
            <a:extLst>
              <a:ext uri="{FF2B5EF4-FFF2-40B4-BE49-F238E27FC236}">
                <a16:creationId xmlns:a16="http://schemas.microsoft.com/office/drawing/2014/main" id="{3668E6ED-3B1F-C46C-6422-7D002641D226}"/>
              </a:ext>
            </a:extLst>
          </p:cNvPr>
          <p:cNvSpPr/>
          <p:nvPr/>
        </p:nvSpPr>
        <p:spPr>
          <a:xfrm>
            <a:off x="1500189" y="2191347"/>
            <a:ext cx="2782575" cy="116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193" name="Google Shape;234;p29">
            <a:extLst>
              <a:ext uri="{FF2B5EF4-FFF2-40B4-BE49-F238E27FC236}">
                <a16:creationId xmlns:a16="http://schemas.microsoft.com/office/drawing/2014/main" id="{3CAF5B58-4095-87B5-E9C5-0FA5B14DFB71}"/>
              </a:ext>
            </a:extLst>
          </p:cNvPr>
          <p:cNvSpPr/>
          <p:nvPr/>
        </p:nvSpPr>
        <p:spPr>
          <a:xfrm>
            <a:off x="1500189" y="2634258"/>
            <a:ext cx="2782575" cy="27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196" name="Google Shape;237;p29">
            <a:extLst>
              <a:ext uri="{FF2B5EF4-FFF2-40B4-BE49-F238E27FC236}">
                <a16:creationId xmlns:a16="http://schemas.microsoft.com/office/drawing/2014/main" id="{3EA8C85A-6BD7-B91C-F843-99A66EA2FED3}"/>
              </a:ext>
            </a:extLst>
          </p:cNvPr>
          <p:cNvSpPr/>
          <p:nvPr/>
        </p:nvSpPr>
        <p:spPr>
          <a:xfrm>
            <a:off x="1500189" y="3077171"/>
            <a:ext cx="2782575" cy="27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2" name="Google Shape;229;p29">
            <a:extLst>
              <a:ext uri="{FF2B5EF4-FFF2-40B4-BE49-F238E27FC236}">
                <a16:creationId xmlns:a16="http://schemas.microsoft.com/office/drawing/2014/main" id="{5F2179C6-846F-35DB-5669-8695EAA19D53}"/>
              </a:ext>
            </a:extLst>
          </p:cNvPr>
          <p:cNvSpPr/>
          <p:nvPr/>
        </p:nvSpPr>
        <p:spPr>
          <a:xfrm>
            <a:off x="551960" y="1337528"/>
            <a:ext cx="6453637" cy="3118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None/>
            </a:pPr>
            <a:r>
              <a:rPr lang="en-US" sz="1200" b="1" dirty="0"/>
              <a:t>We’re unlocking value at the intersection of three booming industries:</a:t>
            </a:r>
          </a:p>
          <a:p>
            <a:pPr>
              <a:buNone/>
            </a:pPr>
            <a:br>
              <a:rPr lang="en-US" sz="1200" dirty="0"/>
            </a:br>
            <a:r>
              <a:rPr lang="en-US" sz="1600" dirty="0"/>
              <a:t>💪</a:t>
            </a:r>
            <a:r>
              <a:rPr lang="en-US" sz="1200" b="1" dirty="0"/>
              <a:t>$160B+ Wearable Fitness Market</a:t>
            </a:r>
            <a:r>
              <a:rPr lang="en-US" sz="1200" dirty="0"/>
              <a:t>: By 2028, the wearable tech market is expected to exceed $160 billion — people are investing more than ever in health-tracking tools.</a:t>
            </a:r>
          </a:p>
          <a:p>
            <a:pPr>
              <a:buNone/>
            </a:pPr>
            <a:endParaRPr lang="en-US" sz="1200" dirty="0"/>
          </a:p>
          <a:p>
            <a:pPr>
              <a:buNone/>
            </a:pPr>
            <a:r>
              <a:rPr lang="en-US" sz="1200" dirty="0"/>
              <a:t>🪙 </a:t>
            </a:r>
            <a:r>
              <a:rPr lang="en-US" sz="1200" b="1" dirty="0"/>
              <a:t>Blockchain Rewards Are Reshaping Behavior</a:t>
            </a:r>
            <a:r>
              <a:rPr lang="en-US" sz="1200" dirty="0"/>
              <a:t>: Token-based incentives are transforming how we engage users. Movement is now a monetizable behavior, not just a health stat.</a:t>
            </a:r>
          </a:p>
          <a:p>
            <a:pPr>
              <a:buNone/>
            </a:pPr>
            <a:endParaRPr lang="en-US" sz="1200" dirty="0"/>
          </a:p>
          <a:p>
            <a:pPr>
              <a:buNone/>
            </a:pPr>
            <a:r>
              <a:rPr lang="en-US" sz="1200" dirty="0"/>
              <a:t>🌿 </a:t>
            </a:r>
            <a:r>
              <a:rPr lang="en-US" sz="1200" b="1" dirty="0"/>
              <a:t>Green Lifestyle Spending is Soaring</a:t>
            </a:r>
            <a:r>
              <a:rPr lang="en-US" sz="1200" dirty="0"/>
              <a:t>: Gen Z and Millennials are spending more on eco-conscious products. ESG-focused brands are searching for better user engagement tools.</a:t>
            </a:r>
          </a:p>
          <a:p>
            <a:pPr>
              <a:buNone/>
            </a:pPr>
            <a:endParaRPr lang="en-US" sz="1200" dirty="0"/>
          </a:p>
          <a:p>
            <a:pPr>
              <a:buNone/>
            </a:pPr>
            <a:r>
              <a:rPr lang="en-US" sz="1200" dirty="0"/>
              <a:t>💡 </a:t>
            </a:r>
            <a:r>
              <a:rPr lang="en-US" sz="1200" b="1" dirty="0"/>
              <a:t>The Insight Investors Miss</a:t>
            </a:r>
            <a:r>
              <a:rPr lang="en-US" sz="1200" dirty="0"/>
              <a:t>: Your daily steps are worth more than calories burned. They are untapped economic and energy-generating micro-actions.</a:t>
            </a:r>
          </a:p>
          <a:p>
            <a:pPr>
              <a:buNone/>
            </a:pPr>
            <a:endParaRPr lang="en-US" sz="1200" dirty="0"/>
          </a:p>
          <a:p>
            <a:pPr>
              <a:buNone/>
            </a:pPr>
            <a:r>
              <a:rPr lang="en-US" sz="1200" dirty="0"/>
              <a:t>🚀 </a:t>
            </a:r>
            <a:r>
              <a:rPr lang="en-US" sz="1200" dirty="0" err="1">
                <a:gradFill>
                  <a:gsLst>
                    <a:gs pos="0">
                      <a:srgbClr val="29878F"/>
                    </a:gs>
                    <a:gs pos="88000">
                      <a:srgbClr val="51AF75"/>
                    </a:gs>
                    <a:gs pos="98000">
                      <a:srgbClr val="79D65B"/>
                    </a:gs>
                  </a:gsLst>
                  <a:lin ang="10800000" scaled="1"/>
                </a:gradFill>
                <a:latin typeface="Archivo ExtraBold"/>
                <a:ea typeface="Calibri"/>
                <a:cs typeface="Archivo ExtraBold"/>
              </a:rPr>
              <a:t>GreenGait</a:t>
            </a:r>
            <a:r>
              <a:rPr lang="en-US" sz="1200" dirty="0">
                <a:gradFill>
                  <a:gsLst>
                    <a:gs pos="0">
                      <a:srgbClr val="29878F"/>
                    </a:gs>
                    <a:gs pos="88000">
                      <a:srgbClr val="51AF75"/>
                    </a:gs>
                    <a:gs pos="98000">
                      <a:srgbClr val="79D65B"/>
                    </a:gs>
                  </a:gsLst>
                  <a:lin ang="10800000" scaled="1"/>
                </a:gradFill>
                <a:latin typeface="Archivo ExtraBold"/>
                <a:ea typeface="Calibri"/>
                <a:cs typeface="Archivo ExtraBold"/>
              </a:rPr>
              <a:t> </a:t>
            </a:r>
            <a:r>
              <a:rPr lang="en-US" sz="1200" b="1" dirty="0"/>
              <a:t>= New Category Creator</a:t>
            </a:r>
            <a:r>
              <a:rPr lang="en-US" sz="1200" dirty="0"/>
              <a:t>: We combine physical movement, energy harvesting, and tokenized sustainability. Every step becomes a rewardable, trackable, and valuable action.</a:t>
            </a:r>
          </a:p>
        </p:txBody>
      </p:sp>
      <p:pic>
        <p:nvPicPr>
          <p:cNvPr id="14" name="Picture 13" descr="A green circular arrow with arrows&#10;&#10;AI-generated content may be incorrect.">
            <a:extLst>
              <a:ext uri="{FF2B5EF4-FFF2-40B4-BE49-F238E27FC236}">
                <a16:creationId xmlns:a16="http://schemas.microsoft.com/office/drawing/2014/main" id="{038A5BC8-0180-1023-6467-AB60B0635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188" y="1645058"/>
            <a:ext cx="2024594" cy="2024594"/>
          </a:xfrm>
          <a:prstGeom prst="rect">
            <a:avLst/>
          </a:prstGeom>
        </p:spPr>
      </p:pic>
      <p:sp>
        <p:nvSpPr>
          <p:cNvPr id="10" name="Google Shape;229;p29">
            <a:extLst>
              <a:ext uri="{FF2B5EF4-FFF2-40B4-BE49-F238E27FC236}">
                <a16:creationId xmlns:a16="http://schemas.microsoft.com/office/drawing/2014/main" id="{9C5B20A9-6E2C-689A-F150-A071D1983127}"/>
              </a:ext>
            </a:extLst>
          </p:cNvPr>
          <p:cNvSpPr/>
          <p:nvPr/>
        </p:nvSpPr>
        <p:spPr>
          <a:xfrm>
            <a:off x="7309545" y="2429774"/>
            <a:ext cx="1302289" cy="1300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None/>
            </a:pPr>
            <a:r>
              <a:rPr lang="en-US" sz="1100" dirty="0">
                <a:solidFill>
                  <a:schemeClr val="tx1"/>
                </a:soli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A 100x Opportunity at the Intersection of </a:t>
            </a:r>
            <a:r>
              <a:rPr lang="en-US" sz="1100" dirty="0">
                <a:gradFill flip="none" rotWithShape="1">
                  <a:gsLst>
                    <a:gs pos="23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  <a:tileRect/>
                </a:gra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Health</a:t>
            </a:r>
            <a:r>
              <a:rPr lang="en-US" sz="1100" dirty="0">
                <a:solidFill>
                  <a:schemeClr val="tx1"/>
                </a:soli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, </a:t>
            </a:r>
            <a:r>
              <a:rPr lang="en-US" sz="1100" dirty="0">
                <a:gradFill flip="none" rotWithShape="1">
                  <a:gsLst>
                    <a:gs pos="23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  <a:tileRect/>
                </a:gra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Crypto</a:t>
            </a:r>
            <a:r>
              <a:rPr lang="en-US" sz="1100" dirty="0">
                <a:solidFill>
                  <a:schemeClr val="tx1"/>
                </a:soli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, and </a:t>
            </a:r>
            <a:r>
              <a:rPr lang="en-US" sz="1100" dirty="0">
                <a:gradFill flip="none" rotWithShape="1">
                  <a:gsLst>
                    <a:gs pos="23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  <a:tileRect/>
                </a:gra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Climate</a:t>
            </a:r>
          </a:p>
        </p:txBody>
      </p:sp>
      <p:sp>
        <p:nvSpPr>
          <p:cNvPr id="11" name="Google Shape;229;p29">
            <a:extLst>
              <a:ext uri="{FF2B5EF4-FFF2-40B4-BE49-F238E27FC236}">
                <a16:creationId xmlns:a16="http://schemas.microsoft.com/office/drawing/2014/main" id="{A441C193-D164-7DB5-EEE6-9910BCC96541}"/>
              </a:ext>
            </a:extLst>
          </p:cNvPr>
          <p:cNvSpPr/>
          <p:nvPr/>
        </p:nvSpPr>
        <p:spPr>
          <a:xfrm>
            <a:off x="458246" y="388579"/>
            <a:ext cx="3317386" cy="5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3000"/>
            </a:pPr>
            <a:r>
              <a:rPr lang="en-US" sz="2400" dirty="0">
                <a:solidFill>
                  <a:schemeClr val="bg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Vision &amp; Opportunity</a:t>
            </a:r>
            <a:endParaRPr lang="en-US" sz="24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29;p29">
            <a:extLst>
              <a:ext uri="{FF2B5EF4-FFF2-40B4-BE49-F238E27FC236}">
                <a16:creationId xmlns:a16="http://schemas.microsoft.com/office/drawing/2014/main" id="{1BAB9598-F7E8-C082-E54E-3226237452FA}"/>
              </a:ext>
            </a:extLst>
          </p:cNvPr>
          <p:cNvSpPr/>
          <p:nvPr/>
        </p:nvSpPr>
        <p:spPr>
          <a:xfrm>
            <a:off x="556946" y="1025351"/>
            <a:ext cx="3495600" cy="71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3000"/>
            </a:pPr>
            <a:r>
              <a:rPr lang="en-US" sz="1800" dirty="0">
                <a:gradFill>
                  <a:gsLst>
                    <a:gs pos="0">
                      <a:srgbClr val="29878F"/>
                    </a:gs>
                    <a:gs pos="88000">
                      <a:srgbClr val="51AF75"/>
                    </a:gs>
                    <a:gs pos="98000">
                      <a:srgbClr val="79D65B"/>
                    </a:gs>
                  </a:gsLst>
                  <a:lin ang="10800000" scaled="1"/>
                </a:gradFill>
                <a:latin typeface="Archivo ExtraBold"/>
                <a:ea typeface="Calibri"/>
                <a:cs typeface="Archivo ExtraBold"/>
                <a:sym typeface="Archivo ExtraBold"/>
              </a:rPr>
              <a:t>Market Opportunity</a:t>
            </a:r>
            <a:endParaRPr lang="en-US" sz="1800" dirty="0">
              <a:gradFill>
                <a:gsLst>
                  <a:gs pos="0">
                    <a:srgbClr val="29878F"/>
                  </a:gs>
                  <a:gs pos="88000">
                    <a:srgbClr val="51AF75"/>
                  </a:gs>
                  <a:gs pos="98000">
                    <a:srgbClr val="79D65B"/>
                  </a:gs>
                </a:gsLst>
                <a:lin ang="10800000" scaled="1"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6313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9878F"/>
            </a:gs>
            <a:gs pos="88000">
              <a:srgbClr val="51AF75"/>
            </a:gs>
            <a:gs pos="98000">
              <a:srgbClr val="79D65B"/>
            </a:gs>
          </a:gsLst>
          <a:lin ang="10800000" scaled="1"/>
        </a:gradFill>
        <a:effectLst/>
      </p:bgPr>
    </p:bg>
    <p:spTree>
      <p:nvGrpSpPr>
        <p:cNvPr id="1" name="Shape 199">
          <a:extLst>
            <a:ext uri="{FF2B5EF4-FFF2-40B4-BE49-F238E27FC236}">
              <a16:creationId xmlns:a16="http://schemas.microsoft.com/office/drawing/2014/main" id="{553B0ABB-85C9-DC44-A259-74516A60D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C8E3ADE-14AE-1E04-A270-FF09900AC565}"/>
              </a:ext>
            </a:extLst>
          </p:cNvPr>
          <p:cNvSpPr/>
          <p:nvPr/>
        </p:nvSpPr>
        <p:spPr>
          <a:xfrm>
            <a:off x="142239" y="906779"/>
            <a:ext cx="8874199" cy="3526670"/>
          </a:xfrm>
          <a:prstGeom prst="roundRect">
            <a:avLst/>
          </a:prstGeom>
          <a:solidFill>
            <a:srgbClr val="EAEAE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oftRound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Google Shape;203;p28">
            <a:extLst>
              <a:ext uri="{FF2B5EF4-FFF2-40B4-BE49-F238E27FC236}">
                <a16:creationId xmlns:a16="http://schemas.microsoft.com/office/drawing/2014/main" id="{BF44CA9D-6427-A735-34DC-E78F2273FEEF}"/>
              </a:ext>
            </a:extLst>
          </p:cNvPr>
          <p:cNvSpPr/>
          <p:nvPr/>
        </p:nvSpPr>
        <p:spPr>
          <a:xfrm>
            <a:off x="1930600" y="1129309"/>
            <a:ext cx="5286375" cy="185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C9234C9-4620-C654-55A9-0E44398BF37C}"/>
              </a:ext>
            </a:extLst>
          </p:cNvPr>
          <p:cNvSpPr/>
          <p:nvPr/>
        </p:nvSpPr>
        <p:spPr>
          <a:xfrm>
            <a:off x="-37724" y="4575611"/>
            <a:ext cx="9182608" cy="608674"/>
          </a:xfrm>
          <a:prstGeom prst="rect">
            <a:avLst/>
          </a:prstGeom>
          <a:solidFill>
            <a:srgbClr val="EAEAE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Google Shape;265;p29">
            <a:extLst>
              <a:ext uri="{FF2B5EF4-FFF2-40B4-BE49-F238E27FC236}">
                <a16:creationId xmlns:a16="http://schemas.microsoft.com/office/drawing/2014/main" id="{883F8CC7-E27D-2E8D-C4E2-9FCF8EC7EA27}"/>
              </a:ext>
            </a:extLst>
          </p:cNvPr>
          <p:cNvSpPr/>
          <p:nvPr/>
        </p:nvSpPr>
        <p:spPr>
          <a:xfrm>
            <a:off x="4147172" y="4717881"/>
            <a:ext cx="1016429" cy="256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chivo SemiBold"/>
              <a:buNone/>
            </a:pPr>
            <a:r>
              <a:rPr lang="en-US" sz="1600" b="0" i="0" u="none" strike="noStrike" cap="none" dirty="0" err="1">
                <a:gradFill flip="none" rotWithShape="1">
                  <a:gsLst>
                    <a:gs pos="23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  <a:tileRect/>
                </a:gra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  <a:sym typeface="Calibri"/>
              </a:rPr>
              <a:t>GreenGait</a:t>
            </a:r>
            <a:endParaRPr sz="1600" b="0" i="0" u="none" strike="noStrike" cap="none" dirty="0">
              <a:gradFill flip="none" rotWithShape="1">
                <a:gsLst>
                  <a:gs pos="23000">
                    <a:srgbClr val="79D65B"/>
                  </a:gs>
                  <a:gs pos="100000">
                    <a:srgbClr val="0A9CAB"/>
                  </a:gs>
                </a:gsLst>
                <a:lin ang="10800000" scaled="1"/>
                <a:tileRect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" name="Picture 48" descr="A hexagon with white text&#10;&#10;AI-generated content may be incorrect.">
            <a:extLst>
              <a:ext uri="{FF2B5EF4-FFF2-40B4-BE49-F238E27FC236}">
                <a16:creationId xmlns:a16="http://schemas.microsoft.com/office/drawing/2014/main" id="{98CC9211-E57B-72AF-08BB-731F4B130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632" y="4643840"/>
            <a:ext cx="382629" cy="382629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79E6571-B2F4-4D44-A714-89DF7471DC1D}"/>
              </a:ext>
            </a:extLst>
          </p:cNvPr>
          <p:cNvSpPr/>
          <p:nvPr/>
        </p:nvSpPr>
        <p:spPr>
          <a:xfrm rot="6349471">
            <a:off x="7939945" y="-744732"/>
            <a:ext cx="2027886" cy="2256368"/>
          </a:xfrm>
          <a:custGeom>
            <a:avLst/>
            <a:gdLst>
              <a:gd name="connsiteX0" fmla="*/ 1401219 w 2703848"/>
              <a:gd name="connsiteY0" fmla="*/ 0 h 3008491"/>
              <a:gd name="connsiteX1" fmla="*/ 1496286 w 2703848"/>
              <a:gd name="connsiteY1" fmla="*/ 14509 h 3008491"/>
              <a:gd name="connsiteX2" fmla="*/ 2703848 w 2703848"/>
              <a:gd name="connsiteY2" fmla="*/ 1496137 h 3008491"/>
              <a:gd name="connsiteX3" fmla="*/ 2635856 w 2703848"/>
              <a:gd name="connsiteY3" fmla="*/ 1945865 h 3008491"/>
              <a:gd name="connsiteX4" fmla="*/ 2592975 w 2703848"/>
              <a:gd name="connsiteY4" fmla="*/ 2063025 h 3008491"/>
              <a:gd name="connsiteX5" fmla="*/ 2585000 w 2703848"/>
              <a:gd name="connsiteY5" fmla="*/ 2084813 h 3008491"/>
              <a:gd name="connsiteX6" fmla="*/ 1780170 w 2703848"/>
              <a:gd name="connsiteY6" fmla="*/ 2889643 h 3008491"/>
              <a:gd name="connsiteX7" fmla="*/ 1695568 w 2703848"/>
              <a:gd name="connsiteY7" fmla="*/ 2920608 h 3008491"/>
              <a:gd name="connsiteX8" fmla="*/ 1641222 w 2703848"/>
              <a:gd name="connsiteY8" fmla="*/ 2940499 h 3008491"/>
              <a:gd name="connsiteX9" fmla="*/ 1191494 w 2703848"/>
              <a:gd name="connsiteY9" fmla="*/ 3008491 h 3008491"/>
              <a:gd name="connsiteX10" fmla="*/ 741766 w 2703848"/>
              <a:gd name="connsiteY10" fmla="*/ 2940499 h 3008491"/>
              <a:gd name="connsiteX11" fmla="*/ 710448 w 2703848"/>
              <a:gd name="connsiteY11" fmla="*/ 2929037 h 3008491"/>
              <a:gd name="connsiteX12" fmla="*/ 602818 w 2703848"/>
              <a:gd name="connsiteY12" fmla="*/ 2889643 h 3008491"/>
              <a:gd name="connsiteX13" fmla="*/ 229496 w 2703848"/>
              <a:gd name="connsiteY13" fmla="*/ 2663143 h 3008491"/>
              <a:gd name="connsiteX14" fmla="*/ 209725 w 2703848"/>
              <a:gd name="connsiteY14" fmla="*/ 2645174 h 3008491"/>
              <a:gd name="connsiteX15" fmla="*/ 122098 w 2703848"/>
              <a:gd name="connsiteY15" fmla="*/ 2565533 h 3008491"/>
              <a:gd name="connsiteX16" fmla="*/ 24488 w 2703848"/>
              <a:gd name="connsiteY16" fmla="*/ 2458135 h 3008491"/>
              <a:gd name="connsiteX17" fmla="*/ 0 w 2703848"/>
              <a:gd name="connsiteY17" fmla="*/ 2425387 h 3008491"/>
              <a:gd name="connsiteX18" fmla="*/ 55096 w 2703848"/>
              <a:gd name="connsiteY18" fmla="*/ 2433796 h 3008491"/>
              <a:gd name="connsiteX19" fmla="*/ 209725 w 2703848"/>
              <a:gd name="connsiteY19" fmla="*/ 2441604 h 3008491"/>
              <a:gd name="connsiteX20" fmla="*/ 364354 w 2703848"/>
              <a:gd name="connsiteY20" fmla="*/ 2433796 h 3008491"/>
              <a:gd name="connsiteX21" fmla="*/ 419449 w 2703848"/>
              <a:gd name="connsiteY21" fmla="*/ 2425387 h 3008491"/>
              <a:gd name="connsiteX22" fmla="*/ 514517 w 2703848"/>
              <a:gd name="connsiteY22" fmla="*/ 2410878 h 3008491"/>
              <a:gd name="connsiteX23" fmla="*/ 659453 w 2703848"/>
              <a:gd name="connsiteY23" fmla="*/ 2373612 h 3008491"/>
              <a:gd name="connsiteX24" fmla="*/ 713940 w 2703848"/>
              <a:gd name="connsiteY24" fmla="*/ 2353669 h 3008491"/>
              <a:gd name="connsiteX25" fmla="*/ 798401 w 2703848"/>
              <a:gd name="connsiteY25" fmla="*/ 2322756 h 3008491"/>
              <a:gd name="connsiteX26" fmla="*/ 1171723 w 2703848"/>
              <a:gd name="connsiteY26" fmla="*/ 2096256 h 3008491"/>
              <a:gd name="connsiteX27" fmla="*/ 1207747 w 2703848"/>
              <a:gd name="connsiteY27" fmla="*/ 2063516 h 3008491"/>
              <a:gd name="connsiteX28" fmla="*/ 1279121 w 2703848"/>
              <a:gd name="connsiteY28" fmla="*/ 1998646 h 3008491"/>
              <a:gd name="connsiteX29" fmla="*/ 1691353 w 2703848"/>
              <a:gd name="connsiteY29" fmla="*/ 1234042 h 3008491"/>
              <a:gd name="connsiteX30" fmla="*/ 1695710 w 2703848"/>
              <a:gd name="connsiteY30" fmla="*/ 1205494 h 3008491"/>
              <a:gd name="connsiteX31" fmla="*/ 1714271 w 2703848"/>
              <a:gd name="connsiteY31" fmla="*/ 1083879 h 3008491"/>
              <a:gd name="connsiteX32" fmla="*/ 1722079 w 2703848"/>
              <a:gd name="connsiteY32" fmla="*/ 929250 h 3008491"/>
              <a:gd name="connsiteX33" fmla="*/ 1463793 w 2703848"/>
              <a:gd name="connsiteY33" fmla="*/ 83679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3848" h="3008491">
                <a:moveTo>
                  <a:pt x="1401219" y="0"/>
                </a:moveTo>
                <a:lnTo>
                  <a:pt x="1496286" y="14509"/>
                </a:lnTo>
                <a:cubicBezTo>
                  <a:pt x="2185440" y="155530"/>
                  <a:pt x="2703848" y="765293"/>
                  <a:pt x="2703848" y="1496137"/>
                </a:cubicBezTo>
                <a:cubicBezTo>
                  <a:pt x="2703848" y="1652747"/>
                  <a:pt x="2680044" y="1803796"/>
                  <a:pt x="2635856" y="1945865"/>
                </a:cubicBezTo>
                <a:lnTo>
                  <a:pt x="2592975" y="2063025"/>
                </a:lnTo>
                <a:lnTo>
                  <a:pt x="2585000" y="2084813"/>
                </a:lnTo>
                <a:cubicBezTo>
                  <a:pt x="2431941" y="2446685"/>
                  <a:pt x="2142041" y="2736584"/>
                  <a:pt x="1780170" y="2889643"/>
                </a:cubicBezTo>
                <a:lnTo>
                  <a:pt x="1695568" y="2920608"/>
                </a:lnTo>
                <a:lnTo>
                  <a:pt x="1641222" y="2940499"/>
                </a:lnTo>
                <a:cubicBezTo>
                  <a:pt x="1499153" y="2984687"/>
                  <a:pt x="1348104" y="3008491"/>
                  <a:pt x="1191494" y="3008491"/>
                </a:cubicBezTo>
                <a:cubicBezTo>
                  <a:pt x="1034885" y="3008491"/>
                  <a:pt x="883835" y="2984687"/>
                  <a:pt x="741766" y="2940499"/>
                </a:cubicBezTo>
                <a:lnTo>
                  <a:pt x="710448" y="2929037"/>
                </a:lnTo>
                <a:lnTo>
                  <a:pt x="602818" y="2889643"/>
                </a:lnTo>
                <a:cubicBezTo>
                  <a:pt x="467116" y="2832246"/>
                  <a:pt x="341536" y="2755606"/>
                  <a:pt x="229496" y="2663143"/>
                </a:cubicBezTo>
                <a:lnTo>
                  <a:pt x="209725" y="2645174"/>
                </a:lnTo>
                <a:lnTo>
                  <a:pt x="122098" y="2565533"/>
                </a:lnTo>
                <a:cubicBezTo>
                  <a:pt x="87888" y="2531323"/>
                  <a:pt x="55309" y="2495481"/>
                  <a:pt x="24488" y="2458135"/>
                </a:cubicBezTo>
                <a:lnTo>
                  <a:pt x="0" y="2425387"/>
                </a:lnTo>
                <a:lnTo>
                  <a:pt x="55096" y="2433796"/>
                </a:lnTo>
                <a:cubicBezTo>
                  <a:pt x="105937" y="2438959"/>
                  <a:pt x="157522" y="2441604"/>
                  <a:pt x="209725" y="2441604"/>
                </a:cubicBezTo>
                <a:cubicBezTo>
                  <a:pt x="261928" y="2441604"/>
                  <a:pt x="313514" y="2438959"/>
                  <a:pt x="364354" y="2433796"/>
                </a:cubicBezTo>
                <a:lnTo>
                  <a:pt x="419449" y="2425387"/>
                </a:lnTo>
                <a:lnTo>
                  <a:pt x="514517" y="2410878"/>
                </a:lnTo>
                <a:cubicBezTo>
                  <a:pt x="563743" y="2400806"/>
                  <a:pt x="612097" y="2388341"/>
                  <a:pt x="659453" y="2373612"/>
                </a:cubicBezTo>
                <a:lnTo>
                  <a:pt x="713940" y="2353669"/>
                </a:lnTo>
                <a:lnTo>
                  <a:pt x="798401" y="2322756"/>
                </a:lnTo>
                <a:cubicBezTo>
                  <a:pt x="934103" y="2265359"/>
                  <a:pt x="1059684" y="2188719"/>
                  <a:pt x="1171723" y="2096256"/>
                </a:cubicBezTo>
                <a:lnTo>
                  <a:pt x="1207747" y="2063516"/>
                </a:lnTo>
                <a:lnTo>
                  <a:pt x="1279121" y="1998646"/>
                </a:lnTo>
                <a:cubicBezTo>
                  <a:pt x="1484383" y="1793384"/>
                  <a:pt x="1630916" y="1529394"/>
                  <a:pt x="1691353" y="1234042"/>
                </a:cubicBezTo>
                <a:lnTo>
                  <a:pt x="1695710" y="1205494"/>
                </a:lnTo>
                <a:lnTo>
                  <a:pt x="1714271" y="1083879"/>
                </a:lnTo>
                <a:cubicBezTo>
                  <a:pt x="1719434" y="1033039"/>
                  <a:pt x="1722079" y="981453"/>
                  <a:pt x="1722079" y="929250"/>
                </a:cubicBezTo>
                <a:cubicBezTo>
                  <a:pt x="1722079" y="616031"/>
                  <a:pt x="1626861" y="325052"/>
                  <a:pt x="1463793" y="83679"/>
                </a:cubicBezTo>
                <a:close/>
              </a:path>
            </a:pathLst>
          </a:custGeom>
          <a:solidFill>
            <a:srgbClr val="29878F"/>
          </a:solidFill>
          <a:ln>
            <a:solidFill>
              <a:srgbClr val="29878F"/>
            </a:solidFill>
          </a:ln>
          <a:effectLst>
            <a:outerShdw blurRad="190500" dist="190500" dir="48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 dirty="0">
              <a:effectLst>
                <a:outerShdw blurRad="190500" dist="1905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87644CB-1CCA-FCD5-B16A-D637C9E694AA}"/>
              </a:ext>
            </a:extLst>
          </p:cNvPr>
          <p:cNvSpPr/>
          <p:nvPr/>
        </p:nvSpPr>
        <p:spPr>
          <a:xfrm rot="2506641">
            <a:off x="7729969" y="-319405"/>
            <a:ext cx="2268531" cy="1559432"/>
          </a:xfrm>
          <a:custGeom>
            <a:avLst/>
            <a:gdLst>
              <a:gd name="connsiteX0" fmla="*/ 110874 w 3024708"/>
              <a:gd name="connsiteY0" fmla="*/ 0 h 2079242"/>
              <a:gd name="connsiteX1" fmla="*/ 118848 w 3024708"/>
              <a:gd name="connsiteY1" fmla="*/ 21788 h 2079242"/>
              <a:gd name="connsiteX2" fmla="*/ 258286 w 3024708"/>
              <a:gd name="connsiteY2" fmla="*/ 278683 h 2079242"/>
              <a:gd name="connsiteX3" fmla="*/ 320860 w 3024708"/>
              <a:gd name="connsiteY3" fmla="*/ 362362 h 2079242"/>
              <a:gd name="connsiteX4" fmla="*/ 345348 w 3024708"/>
              <a:gd name="connsiteY4" fmla="*/ 395110 h 2079242"/>
              <a:gd name="connsiteX5" fmla="*/ 442958 w 3024708"/>
              <a:gd name="connsiteY5" fmla="*/ 502508 h 2079242"/>
              <a:gd name="connsiteX6" fmla="*/ 530585 w 3024708"/>
              <a:gd name="connsiteY6" fmla="*/ 582149 h 2079242"/>
              <a:gd name="connsiteX7" fmla="*/ 550356 w 3024708"/>
              <a:gd name="connsiteY7" fmla="*/ 600118 h 2079242"/>
              <a:gd name="connsiteX8" fmla="*/ 923678 w 3024708"/>
              <a:gd name="connsiteY8" fmla="*/ 826618 h 2079242"/>
              <a:gd name="connsiteX9" fmla="*/ 1031308 w 3024708"/>
              <a:gd name="connsiteY9" fmla="*/ 866012 h 2079242"/>
              <a:gd name="connsiteX10" fmla="*/ 1062626 w 3024708"/>
              <a:gd name="connsiteY10" fmla="*/ 877474 h 2079242"/>
              <a:gd name="connsiteX11" fmla="*/ 1512354 w 3024708"/>
              <a:gd name="connsiteY11" fmla="*/ 945466 h 2079242"/>
              <a:gd name="connsiteX12" fmla="*/ 1962082 w 3024708"/>
              <a:gd name="connsiteY12" fmla="*/ 877474 h 2079242"/>
              <a:gd name="connsiteX13" fmla="*/ 2016428 w 3024708"/>
              <a:gd name="connsiteY13" fmla="*/ 857583 h 2079242"/>
              <a:gd name="connsiteX14" fmla="*/ 2101030 w 3024708"/>
              <a:gd name="connsiteY14" fmla="*/ 826618 h 2079242"/>
              <a:gd name="connsiteX15" fmla="*/ 2905860 w 3024708"/>
              <a:gd name="connsiteY15" fmla="*/ 21788 h 2079242"/>
              <a:gd name="connsiteX16" fmla="*/ 2913835 w 3024708"/>
              <a:gd name="connsiteY16" fmla="*/ 0 h 2079242"/>
              <a:gd name="connsiteX17" fmla="*/ 2956716 w 3024708"/>
              <a:gd name="connsiteY17" fmla="*/ 117160 h 2079242"/>
              <a:gd name="connsiteX18" fmla="*/ 3024708 w 3024708"/>
              <a:gd name="connsiteY18" fmla="*/ 566888 h 2079242"/>
              <a:gd name="connsiteX19" fmla="*/ 1817146 w 3024708"/>
              <a:gd name="connsiteY19" fmla="*/ 2048516 h 2079242"/>
              <a:gd name="connsiteX20" fmla="*/ 1722908 w 3024708"/>
              <a:gd name="connsiteY20" fmla="*/ 2062899 h 2079242"/>
              <a:gd name="connsiteX21" fmla="*/ 1666983 w 3024708"/>
              <a:gd name="connsiteY21" fmla="*/ 2071434 h 2079242"/>
              <a:gd name="connsiteX22" fmla="*/ 1512354 w 3024708"/>
              <a:gd name="connsiteY22" fmla="*/ 2079242 h 2079242"/>
              <a:gd name="connsiteX23" fmla="*/ 550356 w 3024708"/>
              <a:gd name="connsiteY23" fmla="*/ 1733894 h 2079242"/>
              <a:gd name="connsiteX24" fmla="*/ 530585 w 3024708"/>
              <a:gd name="connsiteY24" fmla="*/ 1715925 h 2079242"/>
              <a:gd name="connsiteX25" fmla="*/ 442958 w 3024708"/>
              <a:gd name="connsiteY25" fmla="*/ 1636284 h 2079242"/>
              <a:gd name="connsiteX26" fmla="*/ 30726 w 3024708"/>
              <a:gd name="connsiteY26" fmla="*/ 871680 h 2079242"/>
              <a:gd name="connsiteX27" fmla="*/ 29861 w 3024708"/>
              <a:gd name="connsiteY27" fmla="*/ 866012 h 2079242"/>
              <a:gd name="connsiteX28" fmla="*/ 7808 w 3024708"/>
              <a:gd name="connsiteY28" fmla="*/ 721517 h 2079242"/>
              <a:gd name="connsiteX29" fmla="*/ 0 w 3024708"/>
              <a:gd name="connsiteY29" fmla="*/ 566888 h 2079242"/>
              <a:gd name="connsiteX30" fmla="*/ 7808 w 3024708"/>
              <a:gd name="connsiteY30" fmla="*/ 412259 h 2079242"/>
              <a:gd name="connsiteX31" fmla="*/ 26369 w 3024708"/>
              <a:gd name="connsiteY31" fmla="*/ 290644 h 2079242"/>
              <a:gd name="connsiteX32" fmla="*/ 30726 w 3024708"/>
              <a:gd name="connsiteY32" fmla="*/ 262096 h 2079242"/>
              <a:gd name="connsiteX33" fmla="*/ 67992 w 3024708"/>
              <a:gd name="connsiteY33" fmla="*/ 11716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024708" h="2079242">
                <a:moveTo>
                  <a:pt x="110874" y="0"/>
                </a:moveTo>
                <a:lnTo>
                  <a:pt x="118848" y="21788"/>
                </a:lnTo>
                <a:cubicBezTo>
                  <a:pt x="157113" y="112256"/>
                  <a:pt x="203930" y="198226"/>
                  <a:pt x="258286" y="278683"/>
                </a:cubicBezTo>
                <a:lnTo>
                  <a:pt x="320860" y="362362"/>
                </a:lnTo>
                <a:lnTo>
                  <a:pt x="345348" y="395110"/>
                </a:lnTo>
                <a:cubicBezTo>
                  <a:pt x="376169" y="432456"/>
                  <a:pt x="408748" y="468298"/>
                  <a:pt x="442958" y="502508"/>
                </a:cubicBezTo>
                <a:lnTo>
                  <a:pt x="530585" y="582149"/>
                </a:lnTo>
                <a:lnTo>
                  <a:pt x="550356" y="600118"/>
                </a:lnTo>
                <a:cubicBezTo>
                  <a:pt x="662396" y="692581"/>
                  <a:pt x="787976" y="769221"/>
                  <a:pt x="923678" y="826618"/>
                </a:cubicBezTo>
                <a:lnTo>
                  <a:pt x="1031308" y="866012"/>
                </a:lnTo>
                <a:lnTo>
                  <a:pt x="1062626" y="877474"/>
                </a:lnTo>
                <a:cubicBezTo>
                  <a:pt x="1204695" y="921662"/>
                  <a:pt x="1355745" y="945466"/>
                  <a:pt x="1512354" y="945466"/>
                </a:cubicBezTo>
                <a:cubicBezTo>
                  <a:pt x="1668964" y="945466"/>
                  <a:pt x="1820013" y="921662"/>
                  <a:pt x="1962082" y="877474"/>
                </a:cubicBezTo>
                <a:lnTo>
                  <a:pt x="2016428" y="857583"/>
                </a:lnTo>
                <a:lnTo>
                  <a:pt x="2101030" y="826618"/>
                </a:lnTo>
                <a:cubicBezTo>
                  <a:pt x="2462901" y="673559"/>
                  <a:pt x="2752801" y="383660"/>
                  <a:pt x="2905860" y="21788"/>
                </a:cubicBezTo>
                <a:lnTo>
                  <a:pt x="2913835" y="0"/>
                </a:lnTo>
                <a:lnTo>
                  <a:pt x="2956716" y="117160"/>
                </a:lnTo>
                <a:cubicBezTo>
                  <a:pt x="3000904" y="259229"/>
                  <a:pt x="3024708" y="410279"/>
                  <a:pt x="3024708" y="566888"/>
                </a:cubicBezTo>
                <a:cubicBezTo>
                  <a:pt x="3024708" y="1297732"/>
                  <a:pt x="2506300" y="1907495"/>
                  <a:pt x="1817146" y="2048516"/>
                </a:cubicBezTo>
                <a:lnTo>
                  <a:pt x="1722908" y="2062899"/>
                </a:lnTo>
                <a:lnTo>
                  <a:pt x="1666983" y="2071434"/>
                </a:lnTo>
                <a:cubicBezTo>
                  <a:pt x="1616143" y="2076597"/>
                  <a:pt x="1564557" y="2079242"/>
                  <a:pt x="1512354" y="2079242"/>
                </a:cubicBezTo>
                <a:cubicBezTo>
                  <a:pt x="1146932" y="2079242"/>
                  <a:pt x="811781" y="1949640"/>
                  <a:pt x="550356" y="1733894"/>
                </a:cubicBezTo>
                <a:lnTo>
                  <a:pt x="530585" y="1715925"/>
                </a:lnTo>
                <a:lnTo>
                  <a:pt x="442958" y="1636284"/>
                </a:lnTo>
                <a:cubicBezTo>
                  <a:pt x="237697" y="1431022"/>
                  <a:pt x="91164" y="1167032"/>
                  <a:pt x="30726" y="871680"/>
                </a:cubicBezTo>
                <a:lnTo>
                  <a:pt x="29861" y="866012"/>
                </a:lnTo>
                <a:lnTo>
                  <a:pt x="7808" y="721517"/>
                </a:lnTo>
                <a:cubicBezTo>
                  <a:pt x="2645" y="670677"/>
                  <a:pt x="0" y="619091"/>
                  <a:pt x="0" y="566888"/>
                </a:cubicBezTo>
                <a:cubicBezTo>
                  <a:pt x="0" y="514685"/>
                  <a:pt x="2645" y="463100"/>
                  <a:pt x="7808" y="412259"/>
                </a:cubicBezTo>
                <a:lnTo>
                  <a:pt x="26369" y="290644"/>
                </a:lnTo>
                <a:lnTo>
                  <a:pt x="30726" y="262096"/>
                </a:lnTo>
                <a:cubicBezTo>
                  <a:pt x="40799" y="212871"/>
                  <a:pt x="53263" y="164517"/>
                  <a:pt x="67992" y="117160"/>
                </a:cubicBezTo>
                <a:close/>
              </a:path>
            </a:pathLst>
          </a:custGeom>
          <a:solidFill>
            <a:srgbClr val="28A6B2"/>
          </a:solidFill>
          <a:ln>
            <a:solidFill>
              <a:srgbClr val="28A6B2"/>
            </a:solidFill>
          </a:ln>
          <a:effectLst>
            <a:outerShdw blurRad="190500" dist="190500" dir="84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D8667A8-1CF6-7D75-40D6-CD2A68D3B7C5}"/>
              </a:ext>
            </a:extLst>
          </p:cNvPr>
          <p:cNvSpPr/>
          <p:nvPr/>
        </p:nvSpPr>
        <p:spPr>
          <a:xfrm>
            <a:off x="8079005" y="-987991"/>
            <a:ext cx="2028508" cy="2256274"/>
          </a:xfrm>
          <a:custGeom>
            <a:avLst/>
            <a:gdLst>
              <a:gd name="connsiteX0" fmla="*/ 1301801 w 2704677"/>
              <a:gd name="connsiteY0" fmla="*/ 0 h 3008365"/>
              <a:gd name="connsiteX1" fmla="*/ 1240055 w 2704677"/>
              <a:gd name="connsiteY1" fmla="*/ 82572 h 3008365"/>
              <a:gd name="connsiteX2" fmla="*/ 1100617 w 2704677"/>
              <a:gd name="connsiteY2" fmla="*/ 339467 h 3008365"/>
              <a:gd name="connsiteX3" fmla="*/ 1092643 w 2704677"/>
              <a:gd name="connsiteY3" fmla="*/ 361255 h 3008365"/>
              <a:gd name="connsiteX4" fmla="*/ 1049761 w 2704677"/>
              <a:gd name="connsiteY4" fmla="*/ 478415 h 3008365"/>
              <a:gd name="connsiteX5" fmla="*/ 1012495 w 2704677"/>
              <a:gd name="connsiteY5" fmla="*/ 623351 h 3008365"/>
              <a:gd name="connsiteX6" fmla="*/ 1008138 w 2704677"/>
              <a:gd name="connsiteY6" fmla="*/ 651899 h 3008365"/>
              <a:gd name="connsiteX7" fmla="*/ 989577 w 2704677"/>
              <a:gd name="connsiteY7" fmla="*/ 773514 h 3008365"/>
              <a:gd name="connsiteX8" fmla="*/ 981769 w 2704677"/>
              <a:gd name="connsiteY8" fmla="*/ 928143 h 3008365"/>
              <a:gd name="connsiteX9" fmla="*/ 989577 w 2704677"/>
              <a:gd name="connsiteY9" fmla="*/ 1082772 h 3008365"/>
              <a:gd name="connsiteX10" fmla="*/ 1011630 w 2704677"/>
              <a:gd name="connsiteY10" fmla="*/ 1227267 h 3008365"/>
              <a:gd name="connsiteX11" fmla="*/ 1012495 w 2704677"/>
              <a:gd name="connsiteY11" fmla="*/ 1232935 h 3008365"/>
              <a:gd name="connsiteX12" fmla="*/ 1424727 w 2704677"/>
              <a:gd name="connsiteY12" fmla="*/ 1997539 h 3008365"/>
              <a:gd name="connsiteX13" fmla="*/ 1512354 w 2704677"/>
              <a:gd name="connsiteY13" fmla="*/ 2077180 h 3008365"/>
              <a:gd name="connsiteX14" fmla="*/ 1532125 w 2704677"/>
              <a:gd name="connsiteY14" fmla="*/ 2095149 h 3008365"/>
              <a:gd name="connsiteX15" fmla="*/ 2494123 w 2704677"/>
              <a:gd name="connsiteY15" fmla="*/ 2440497 h 3008365"/>
              <a:gd name="connsiteX16" fmla="*/ 2648752 w 2704677"/>
              <a:gd name="connsiteY16" fmla="*/ 2432689 h 3008365"/>
              <a:gd name="connsiteX17" fmla="*/ 2704677 w 2704677"/>
              <a:gd name="connsiteY17" fmla="*/ 2424154 h 3008365"/>
              <a:gd name="connsiteX18" fmla="*/ 2679360 w 2704677"/>
              <a:gd name="connsiteY18" fmla="*/ 2458009 h 3008365"/>
              <a:gd name="connsiteX19" fmla="*/ 1512354 w 2704677"/>
              <a:gd name="connsiteY19" fmla="*/ 3008365 h 3008365"/>
              <a:gd name="connsiteX20" fmla="*/ 345348 w 2704677"/>
              <a:gd name="connsiteY20" fmla="*/ 2458009 h 3008365"/>
              <a:gd name="connsiteX21" fmla="*/ 320032 w 2704677"/>
              <a:gd name="connsiteY21" fmla="*/ 2424154 h 3008365"/>
              <a:gd name="connsiteX22" fmla="*/ 258286 w 2704677"/>
              <a:gd name="connsiteY22" fmla="*/ 2341582 h 3008365"/>
              <a:gd name="connsiteX23" fmla="*/ 0 w 2704677"/>
              <a:gd name="connsiteY23" fmla="*/ 1496011 h 3008365"/>
              <a:gd name="connsiteX24" fmla="*/ 7808 w 2704677"/>
              <a:gd name="connsiteY24" fmla="*/ 1341382 h 3008365"/>
              <a:gd name="connsiteX25" fmla="*/ 26511 w 2704677"/>
              <a:gd name="connsiteY25" fmla="*/ 1218838 h 3008365"/>
              <a:gd name="connsiteX26" fmla="*/ 30726 w 2704677"/>
              <a:gd name="connsiteY26" fmla="*/ 1191219 h 3008365"/>
              <a:gd name="connsiteX27" fmla="*/ 442958 w 2704677"/>
              <a:gd name="connsiteY27" fmla="*/ 426615 h 3008365"/>
              <a:gd name="connsiteX28" fmla="*/ 514333 w 2704677"/>
              <a:gd name="connsiteY28" fmla="*/ 361746 h 3008365"/>
              <a:gd name="connsiteX29" fmla="*/ 550356 w 2704677"/>
              <a:gd name="connsiteY29" fmla="*/ 329005 h 3008365"/>
              <a:gd name="connsiteX30" fmla="*/ 923678 w 2704677"/>
              <a:gd name="connsiteY30" fmla="*/ 102505 h 3008365"/>
              <a:gd name="connsiteX31" fmla="*/ 1008280 w 2704677"/>
              <a:gd name="connsiteY31" fmla="*/ 71540 h 3008365"/>
              <a:gd name="connsiteX32" fmla="*/ 1062626 w 2704677"/>
              <a:gd name="connsiteY32" fmla="*/ 51649 h 3008365"/>
              <a:gd name="connsiteX33" fmla="*/ 1207562 w 2704677"/>
              <a:gd name="connsiteY33" fmla="*/ 14383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4677" h="3008365">
                <a:moveTo>
                  <a:pt x="1301801" y="0"/>
                </a:moveTo>
                <a:lnTo>
                  <a:pt x="1240055" y="82572"/>
                </a:lnTo>
                <a:cubicBezTo>
                  <a:pt x="1185699" y="163029"/>
                  <a:pt x="1138882" y="248999"/>
                  <a:pt x="1100617" y="339467"/>
                </a:cubicBezTo>
                <a:lnTo>
                  <a:pt x="1092643" y="361255"/>
                </a:lnTo>
                <a:lnTo>
                  <a:pt x="1049761" y="478415"/>
                </a:lnTo>
                <a:cubicBezTo>
                  <a:pt x="1035032" y="525772"/>
                  <a:pt x="1022568" y="574126"/>
                  <a:pt x="1012495" y="623351"/>
                </a:cubicBezTo>
                <a:lnTo>
                  <a:pt x="1008138" y="651899"/>
                </a:lnTo>
                <a:lnTo>
                  <a:pt x="989577" y="773514"/>
                </a:lnTo>
                <a:cubicBezTo>
                  <a:pt x="984414" y="824355"/>
                  <a:pt x="981769" y="875940"/>
                  <a:pt x="981769" y="928143"/>
                </a:cubicBezTo>
                <a:cubicBezTo>
                  <a:pt x="981769" y="980346"/>
                  <a:pt x="984414" y="1031932"/>
                  <a:pt x="989577" y="1082772"/>
                </a:cubicBezTo>
                <a:lnTo>
                  <a:pt x="1011630" y="1227267"/>
                </a:lnTo>
                <a:lnTo>
                  <a:pt x="1012495" y="1232935"/>
                </a:lnTo>
                <a:cubicBezTo>
                  <a:pt x="1072933" y="1528287"/>
                  <a:pt x="1219466" y="1792277"/>
                  <a:pt x="1424727" y="1997539"/>
                </a:cubicBezTo>
                <a:lnTo>
                  <a:pt x="1512354" y="2077180"/>
                </a:lnTo>
                <a:lnTo>
                  <a:pt x="1532125" y="2095149"/>
                </a:lnTo>
                <a:cubicBezTo>
                  <a:pt x="1793550" y="2310895"/>
                  <a:pt x="2128701" y="2440497"/>
                  <a:pt x="2494123" y="2440497"/>
                </a:cubicBezTo>
                <a:cubicBezTo>
                  <a:pt x="2546326" y="2440497"/>
                  <a:pt x="2597912" y="2437852"/>
                  <a:pt x="2648752" y="2432689"/>
                </a:cubicBezTo>
                <a:lnTo>
                  <a:pt x="2704677" y="2424154"/>
                </a:lnTo>
                <a:lnTo>
                  <a:pt x="2679360" y="2458009"/>
                </a:lnTo>
                <a:cubicBezTo>
                  <a:pt x="2401972" y="2794125"/>
                  <a:pt x="1982182" y="3008365"/>
                  <a:pt x="1512354" y="3008365"/>
                </a:cubicBezTo>
                <a:cubicBezTo>
                  <a:pt x="1042526" y="3008365"/>
                  <a:pt x="622736" y="2794125"/>
                  <a:pt x="345348" y="2458009"/>
                </a:cubicBezTo>
                <a:lnTo>
                  <a:pt x="320032" y="2424154"/>
                </a:lnTo>
                <a:lnTo>
                  <a:pt x="258286" y="2341582"/>
                </a:lnTo>
                <a:cubicBezTo>
                  <a:pt x="95218" y="2100209"/>
                  <a:pt x="0" y="1809230"/>
                  <a:pt x="0" y="1496011"/>
                </a:cubicBezTo>
                <a:cubicBezTo>
                  <a:pt x="0" y="1443808"/>
                  <a:pt x="2645" y="1392223"/>
                  <a:pt x="7808" y="1341382"/>
                </a:cubicBezTo>
                <a:lnTo>
                  <a:pt x="26511" y="1218838"/>
                </a:lnTo>
                <a:lnTo>
                  <a:pt x="30726" y="1191219"/>
                </a:lnTo>
                <a:cubicBezTo>
                  <a:pt x="91164" y="895867"/>
                  <a:pt x="237697" y="631877"/>
                  <a:pt x="442958" y="426615"/>
                </a:cubicBezTo>
                <a:lnTo>
                  <a:pt x="514333" y="361746"/>
                </a:lnTo>
                <a:lnTo>
                  <a:pt x="550356" y="329005"/>
                </a:lnTo>
                <a:cubicBezTo>
                  <a:pt x="662396" y="236543"/>
                  <a:pt x="787976" y="159902"/>
                  <a:pt x="923678" y="102505"/>
                </a:cubicBezTo>
                <a:lnTo>
                  <a:pt x="1008280" y="71540"/>
                </a:lnTo>
                <a:lnTo>
                  <a:pt x="1062626" y="51649"/>
                </a:lnTo>
                <a:cubicBezTo>
                  <a:pt x="1109983" y="36920"/>
                  <a:pt x="1158337" y="24456"/>
                  <a:pt x="1207562" y="14383"/>
                </a:cubicBezTo>
                <a:close/>
              </a:path>
            </a:pathLst>
          </a:custGeom>
          <a:solidFill>
            <a:srgbClr val="19A4A0"/>
          </a:solidFill>
          <a:ln>
            <a:solidFill>
              <a:srgbClr val="19A4A0"/>
            </a:solidFill>
          </a:ln>
          <a:effectLst>
            <a:outerShdw blurRad="190500" dist="190500" dir="9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D680037-94D7-D5B7-3B88-F3177AD63353}"/>
              </a:ext>
            </a:extLst>
          </p:cNvPr>
          <p:cNvSpPr/>
          <p:nvPr/>
        </p:nvSpPr>
        <p:spPr>
          <a:xfrm rot="17042089">
            <a:off x="8263211" y="-927123"/>
            <a:ext cx="2028507" cy="2256274"/>
          </a:xfrm>
          <a:custGeom>
            <a:avLst/>
            <a:gdLst>
              <a:gd name="connsiteX0" fmla="*/ 1512354 w 2704676"/>
              <a:gd name="connsiteY0" fmla="*/ 0 h 3008365"/>
              <a:gd name="connsiteX1" fmla="*/ 1962082 w 2704676"/>
              <a:gd name="connsiteY1" fmla="*/ 67992 h 3008365"/>
              <a:gd name="connsiteX2" fmla="*/ 1993400 w 2704676"/>
              <a:gd name="connsiteY2" fmla="*/ 79455 h 3008365"/>
              <a:gd name="connsiteX3" fmla="*/ 2101030 w 2704676"/>
              <a:gd name="connsiteY3" fmla="*/ 118848 h 3008365"/>
              <a:gd name="connsiteX4" fmla="*/ 2474352 w 2704676"/>
              <a:gd name="connsiteY4" fmla="*/ 345348 h 3008365"/>
              <a:gd name="connsiteX5" fmla="*/ 2494124 w 2704676"/>
              <a:gd name="connsiteY5" fmla="*/ 363318 h 3008365"/>
              <a:gd name="connsiteX6" fmla="*/ 2581750 w 2704676"/>
              <a:gd name="connsiteY6" fmla="*/ 442958 h 3008365"/>
              <a:gd name="connsiteX7" fmla="*/ 2679360 w 2704676"/>
              <a:gd name="connsiteY7" fmla="*/ 550356 h 3008365"/>
              <a:gd name="connsiteX8" fmla="*/ 2704676 w 2704676"/>
              <a:gd name="connsiteY8" fmla="*/ 584211 h 3008365"/>
              <a:gd name="connsiteX9" fmla="*/ 2648753 w 2704676"/>
              <a:gd name="connsiteY9" fmla="*/ 575676 h 3008365"/>
              <a:gd name="connsiteX10" fmla="*/ 2494124 w 2704676"/>
              <a:gd name="connsiteY10" fmla="*/ 567868 h 3008365"/>
              <a:gd name="connsiteX11" fmla="*/ 2339495 w 2704676"/>
              <a:gd name="connsiteY11" fmla="*/ 575676 h 3008365"/>
              <a:gd name="connsiteX12" fmla="*/ 2283571 w 2704676"/>
              <a:gd name="connsiteY12" fmla="*/ 584211 h 3008365"/>
              <a:gd name="connsiteX13" fmla="*/ 2189332 w 2704676"/>
              <a:gd name="connsiteY13" fmla="*/ 598594 h 3008365"/>
              <a:gd name="connsiteX14" fmla="*/ 2044396 w 2704676"/>
              <a:gd name="connsiteY14" fmla="*/ 635860 h 3008365"/>
              <a:gd name="connsiteX15" fmla="*/ 1990050 w 2704676"/>
              <a:gd name="connsiteY15" fmla="*/ 655751 h 3008365"/>
              <a:gd name="connsiteX16" fmla="*/ 1905448 w 2704676"/>
              <a:gd name="connsiteY16" fmla="*/ 686716 h 3008365"/>
              <a:gd name="connsiteX17" fmla="*/ 1532126 w 2704676"/>
              <a:gd name="connsiteY17" fmla="*/ 913216 h 3008365"/>
              <a:gd name="connsiteX18" fmla="*/ 1496103 w 2704676"/>
              <a:gd name="connsiteY18" fmla="*/ 945957 h 3008365"/>
              <a:gd name="connsiteX19" fmla="*/ 1424728 w 2704676"/>
              <a:gd name="connsiteY19" fmla="*/ 1010826 h 3008365"/>
              <a:gd name="connsiteX20" fmla="*/ 1012496 w 2704676"/>
              <a:gd name="connsiteY20" fmla="*/ 1775430 h 3008365"/>
              <a:gd name="connsiteX21" fmla="*/ 1008281 w 2704676"/>
              <a:gd name="connsiteY21" fmla="*/ 1803049 h 3008365"/>
              <a:gd name="connsiteX22" fmla="*/ 989578 w 2704676"/>
              <a:gd name="connsiteY22" fmla="*/ 1925593 h 3008365"/>
              <a:gd name="connsiteX23" fmla="*/ 981770 w 2704676"/>
              <a:gd name="connsiteY23" fmla="*/ 2080222 h 3008365"/>
              <a:gd name="connsiteX24" fmla="*/ 1240056 w 2704676"/>
              <a:gd name="connsiteY24" fmla="*/ 2925793 h 3008365"/>
              <a:gd name="connsiteX25" fmla="*/ 1301802 w 2704676"/>
              <a:gd name="connsiteY25" fmla="*/ 3008365 h 3008365"/>
              <a:gd name="connsiteX26" fmla="*/ 1207562 w 2704676"/>
              <a:gd name="connsiteY26" fmla="*/ 2993982 h 3008365"/>
              <a:gd name="connsiteX27" fmla="*/ 0 w 2704676"/>
              <a:gd name="connsiteY27" fmla="*/ 1512354 h 3008365"/>
              <a:gd name="connsiteX28" fmla="*/ 67992 w 2704676"/>
              <a:gd name="connsiteY28" fmla="*/ 1062626 h 3008365"/>
              <a:gd name="connsiteX29" fmla="*/ 110874 w 2704676"/>
              <a:gd name="connsiteY29" fmla="*/ 945466 h 3008365"/>
              <a:gd name="connsiteX30" fmla="*/ 118848 w 2704676"/>
              <a:gd name="connsiteY30" fmla="*/ 923678 h 3008365"/>
              <a:gd name="connsiteX31" fmla="*/ 923678 w 2704676"/>
              <a:gd name="connsiteY31" fmla="*/ 118848 h 3008365"/>
              <a:gd name="connsiteX32" fmla="*/ 1008139 w 2704676"/>
              <a:gd name="connsiteY32" fmla="*/ 87935 h 3008365"/>
              <a:gd name="connsiteX33" fmla="*/ 1062626 w 2704676"/>
              <a:gd name="connsiteY33" fmla="*/ 67992 h 3008365"/>
              <a:gd name="connsiteX34" fmla="*/ 1512354 w 2704676"/>
              <a:gd name="connsiteY34" fmla="*/ 0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04676" h="3008365">
                <a:moveTo>
                  <a:pt x="1512354" y="0"/>
                </a:moveTo>
                <a:cubicBezTo>
                  <a:pt x="1668964" y="0"/>
                  <a:pt x="1820013" y="23805"/>
                  <a:pt x="1962082" y="67992"/>
                </a:cubicBezTo>
                <a:lnTo>
                  <a:pt x="1993400" y="79455"/>
                </a:lnTo>
                <a:lnTo>
                  <a:pt x="2101030" y="118848"/>
                </a:lnTo>
                <a:cubicBezTo>
                  <a:pt x="2236732" y="176245"/>
                  <a:pt x="2362313" y="252886"/>
                  <a:pt x="2474352" y="345348"/>
                </a:cubicBezTo>
                <a:lnTo>
                  <a:pt x="2494124" y="363318"/>
                </a:lnTo>
                <a:lnTo>
                  <a:pt x="2581750" y="442958"/>
                </a:lnTo>
                <a:cubicBezTo>
                  <a:pt x="2615960" y="477169"/>
                  <a:pt x="2648539" y="513010"/>
                  <a:pt x="2679360" y="550356"/>
                </a:cubicBezTo>
                <a:lnTo>
                  <a:pt x="2704676" y="584211"/>
                </a:lnTo>
                <a:lnTo>
                  <a:pt x="2648753" y="575676"/>
                </a:lnTo>
                <a:cubicBezTo>
                  <a:pt x="2597913" y="570513"/>
                  <a:pt x="2546327" y="567868"/>
                  <a:pt x="2494124" y="567868"/>
                </a:cubicBezTo>
                <a:cubicBezTo>
                  <a:pt x="2441921" y="567868"/>
                  <a:pt x="2390336" y="570513"/>
                  <a:pt x="2339495" y="575676"/>
                </a:cubicBezTo>
                <a:lnTo>
                  <a:pt x="2283571" y="584211"/>
                </a:lnTo>
                <a:lnTo>
                  <a:pt x="2189332" y="598594"/>
                </a:lnTo>
                <a:cubicBezTo>
                  <a:pt x="2140107" y="608667"/>
                  <a:pt x="2091753" y="621131"/>
                  <a:pt x="2044396" y="635860"/>
                </a:cubicBezTo>
                <a:lnTo>
                  <a:pt x="1990050" y="655751"/>
                </a:lnTo>
                <a:lnTo>
                  <a:pt x="1905448" y="686716"/>
                </a:lnTo>
                <a:cubicBezTo>
                  <a:pt x="1769746" y="744113"/>
                  <a:pt x="1644166" y="820754"/>
                  <a:pt x="1532126" y="913216"/>
                </a:cubicBezTo>
                <a:lnTo>
                  <a:pt x="1496103" y="945957"/>
                </a:lnTo>
                <a:lnTo>
                  <a:pt x="1424728" y="1010826"/>
                </a:lnTo>
                <a:cubicBezTo>
                  <a:pt x="1219467" y="1216088"/>
                  <a:pt x="1072934" y="1480078"/>
                  <a:pt x="1012496" y="1775430"/>
                </a:cubicBezTo>
                <a:lnTo>
                  <a:pt x="1008281" y="1803049"/>
                </a:lnTo>
                <a:lnTo>
                  <a:pt x="989578" y="1925593"/>
                </a:lnTo>
                <a:cubicBezTo>
                  <a:pt x="984415" y="1976434"/>
                  <a:pt x="981770" y="2028019"/>
                  <a:pt x="981770" y="2080222"/>
                </a:cubicBezTo>
                <a:cubicBezTo>
                  <a:pt x="981770" y="2393441"/>
                  <a:pt x="1076988" y="2684420"/>
                  <a:pt x="1240056" y="2925793"/>
                </a:cubicBezTo>
                <a:lnTo>
                  <a:pt x="1301802" y="3008365"/>
                </a:lnTo>
                <a:lnTo>
                  <a:pt x="1207562" y="2993982"/>
                </a:lnTo>
                <a:cubicBezTo>
                  <a:pt x="518408" y="2852961"/>
                  <a:pt x="0" y="2243198"/>
                  <a:pt x="0" y="1512354"/>
                </a:cubicBezTo>
                <a:cubicBezTo>
                  <a:pt x="0" y="1355745"/>
                  <a:pt x="23805" y="1204695"/>
                  <a:pt x="67992" y="1062626"/>
                </a:cubicBezTo>
                <a:lnTo>
                  <a:pt x="110874" y="945466"/>
                </a:lnTo>
                <a:lnTo>
                  <a:pt x="118848" y="923678"/>
                </a:lnTo>
                <a:cubicBezTo>
                  <a:pt x="271907" y="561807"/>
                  <a:pt x="561807" y="271907"/>
                  <a:pt x="923678" y="118848"/>
                </a:cubicBezTo>
                <a:lnTo>
                  <a:pt x="1008139" y="87935"/>
                </a:lnTo>
                <a:lnTo>
                  <a:pt x="1062626" y="67992"/>
                </a:lnTo>
                <a:cubicBezTo>
                  <a:pt x="1204695" y="23805"/>
                  <a:pt x="1355745" y="0"/>
                  <a:pt x="1512354" y="0"/>
                </a:cubicBezTo>
                <a:close/>
              </a:path>
            </a:pathLst>
          </a:custGeom>
          <a:solidFill>
            <a:srgbClr val="4FC079"/>
          </a:solidFill>
          <a:ln>
            <a:solidFill>
              <a:srgbClr val="4FC079"/>
            </a:solidFill>
          </a:ln>
          <a:effectLst>
            <a:outerShdw blurRad="190500" dist="190500" dir="15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352E2D3-B174-6079-A638-8A1BCB11DAF5}"/>
              </a:ext>
            </a:extLst>
          </p:cNvPr>
          <p:cNvSpPr/>
          <p:nvPr/>
        </p:nvSpPr>
        <p:spPr>
          <a:xfrm rot="13534159">
            <a:off x="8011221" y="-511942"/>
            <a:ext cx="2268531" cy="1559432"/>
          </a:xfrm>
          <a:custGeom>
            <a:avLst/>
            <a:gdLst>
              <a:gd name="connsiteX0" fmla="*/ 1512354 w 3024708"/>
              <a:gd name="connsiteY0" fmla="*/ 0 h 2079242"/>
              <a:gd name="connsiteX1" fmla="*/ 2474352 w 3024708"/>
              <a:gd name="connsiteY1" fmla="*/ 345348 h 2079242"/>
              <a:gd name="connsiteX2" fmla="*/ 2494124 w 3024708"/>
              <a:gd name="connsiteY2" fmla="*/ 363318 h 2079242"/>
              <a:gd name="connsiteX3" fmla="*/ 2581750 w 3024708"/>
              <a:gd name="connsiteY3" fmla="*/ 442958 h 2079242"/>
              <a:gd name="connsiteX4" fmla="*/ 2993982 w 3024708"/>
              <a:gd name="connsiteY4" fmla="*/ 1207562 h 2079242"/>
              <a:gd name="connsiteX5" fmla="*/ 2994847 w 3024708"/>
              <a:gd name="connsiteY5" fmla="*/ 1213231 h 2079242"/>
              <a:gd name="connsiteX6" fmla="*/ 3016900 w 3024708"/>
              <a:gd name="connsiteY6" fmla="*/ 1357725 h 2079242"/>
              <a:gd name="connsiteX7" fmla="*/ 3024708 w 3024708"/>
              <a:gd name="connsiteY7" fmla="*/ 1512354 h 2079242"/>
              <a:gd name="connsiteX8" fmla="*/ 3016900 w 3024708"/>
              <a:gd name="connsiteY8" fmla="*/ 1666983 h 2079242"/>
              <a:gd name="connsiteX9" fmla="*/ 2998198 w 3024708"/>
              <a:gd name="connsiteY9" fmla="*/ 1789527 h 2079242"/>
              <a:gd name="connsiteX10" fmla="*/ 2993982 w 3024708"/>
              <a:gd name="connsiteY10" fmla="*/ 1817146 h 2079242"/>
              <a:gd name="connsiteX11" fmla="*/ 2956716 w 3024708"/>
              <a:gd name="connsiteY11" fmla="*/ 1962082 h 2079242"/>
              <a:gd name="connsiteX12" fmla="*/ 2913835 w 3024708"/>
              <a:gd name="connsiteY12" fmla="*/ 2079242 h 2079242"/>
              <a:gd name="connsiteX13" fmla="*/ 2905860 w 3024708"/>
              <a:gd name="connsiteY13" fmla="*/ 2057454 h 2079242"/>
              <a:gd name="connsiteX14" fmla="*/ 2766422 w 3024708"/>
              <a:gd name="connsiteY14" fmla="*/ 1800559 h 2079242"/>
              <a:gd name="connsiteX15" fmla="*/ 2704676 w 3024708"/>
              <a:gd name="connsiteY15" fmla="*/ 1717987 h 2079242"/>
              <a:gd name="connsiteX16" fmla="*/ 2679360 w 3024708"/>
              <a:gd name="connsiteY16" fmla="*/ 1684132 h 2079242"/>
              <a:gd name="connsiteX17" fmla="*/ 2581750 w 3024708"/>
              <a:gd name="connsiteY17" fmla="*/ 1576734 h 2079242"/>
              <a:gd name="connsiteX18" fmla="*/ 2494124 w 3024708"/>
              <a:gd name="connsiteY18" fmla="*/ 1497094 h 2079242"/>
              <a:gd name="connsiteX19" fmla="*/ 2474352 w 3024708"/>
              <a:gd name="connsiteY19" fmla="*/ 1479124 h 2079242"/>
              <a:gd name="connsiteX20" fmla="*/ 2101030 w 3024708"/>
              <a:gd name="connsiteY20" fmla="*/ 1252624 h 2079242"/>
              <a:gd name="connsiteX21" fmla="*/ 1993400 w 3024708"/>
              <a:gd name="connsiteY21" fmla="*/ 1213231 h 2079242"/>
              <a:gd name="connsiteX22" fmla="*/ 1962082 w 3024708"/>
              <a:gd name="connsiteY22" fmla="*/ 1201768 h 2079242"/>
              <a:gd name="connsiteX23" fmla="*/ 1512354 w 3024708"/>
              <a:gd name="connsiteY23" fmla="*/ 1133776 h 2079242"/>
              <a:gd name="connsiteX24" fmla="*/ 1062626 w 3024708"/>
              <a:gd name="connsiteY24" fmla="*/ 1201768 h 2079242"/>
              <a:gd name="connsiteX25" fmla="*/ 1008139 w 3024708"/>
              <a:gd name="connsiteY25" fmla="*/ 1221711 h 2079242"/>
              <a:gd name="connsiteX26" fmla="*/ 923678 w 3024708"/>
              <a:gd name="connsiteY26" fmla="*/ 1252624 h 2079242"/>
              <a:gd name="connsiteX27" fmla="*/ 118848 w 3024708"/>
              <a:gd name="connsiteY27" fmla="*/ 2057454 h 2079242"/>
              <a:gd name="connsiteX28" fmla="*/ 110874 w 3024708"/>
              <a:gd name="connsiteY28" fmla="*/ 2079242 h 2079242"/>
              <a:gd name="connsiteX29" fmla="*/ 67992 w 3024708"/>
              <a:gd name="connsiteY29" fmla="*/ 1962082 h 2079242"/>
              <a:gd name="connsiteX30" fmla="*/ 0 w 3024708"/>
              <a:gd name="connsiteY30" fmla="*/ 1512354 h 2079242"/>
              <a:gd name="connsiteX31" fmla="*/ 1207562 w 3024708"/>
              <a:gd name="connsiteY31" fmla="*/ 30726 h 2079242"/>
              <a:gd name="connsiteX32" fmla="*/ 1302630 w 3024708"/>
              <a:gd name="connsiteY32" fmla="*/ 16217 h 2079242"/>
              <a:gd name="connsiteX33" fmla="*/ 1357725 w 3024708"/>
              <a:gd name="connsiteY33" fmla="*/ 7808 h 2079242"/>
              <a:gd name="connsiteX34" fmla="*/ 1512354 w 3024708"/>
              <a:gd name="connsiteY34" fmla="*/ 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24708" h="2079242">
                <a:moveTo>
                  <a:pt x="1512354" y="0"/>
                </a:moveTo>
                <a:cubicBezTo>
                  <a:pt x="1877776" y="0"/>
                  <a:pt x="2212928" y="129602"/>
                  <a:pt x="2474352" y="345348"/>
                </a:cubicBezTo>
                <a:lnTo>
                  <a:pt x="2494124" y="363318"/>
                </a:lnTo>
                <a:lnTo>
                  <a:pt x="2581750" y="442958"/>
                </a:lnTo>
                <a:cubicBezTo>
                  <a:pt x="2787012" y="648220"/>
                  <a:pt x="2933545" y="912210"/>
                  <a:pt x="2993982" y="1207562"/>
                </a:cubicBezTo>
                <a:lnTo>
                  <a:pt x="2994847" y="1213231"/>
                </a:lnTo>
                <a:lnTo>
                  <a:pt x="3016900" y="1357725"/>
                </a:lnTo>
                <a:cubicBezTo>
                  <a:pt x="3022063" y="1408566"/>
                  <a:pt x="3024708" y="1460151"/>
                  <a:pt x="3024708" y="1512354"/>
                </a:cubicBezTo>
                <a:cubicBezTo>
                  <a:pt x="3024708" y="1564557"/>
                  <a:pt x="3022063" y="1616143"/>
                  <a:pt x="3016900" y="1666983"/>
                </a:cubicBezTo>
                <a:lnTo>
                  <a:pt x="2998198" y="1789527"/>
                </a:lnTo>
                <a:lnTo>
                  <a:pt x="2993982" y="1817146"/>
                </a:lnTo>
                <a:cubicBezTo>
                  <a:pt x="2983910" y="1866371"/>
                  <a:pt x="2971445" y="1914726"/>
                  <a:pt x="2956716" y="1962082"/>
                </a:cubicBezTo>
                <a:lnTo>
                  <a:pt x="2913835" y="2079242"/>
                </a:lnTo>
                <a:lnTo>
                  <a:pt x="2905860" y="2057454"/>
                </a:lnTo>
                <a:cubicBezTo>
                  <a:pt x="2867595" y="1966986"/>
                  <a:pt x="2820778" y="1881016"/>
                  <a:pt x="2766422" y="1800559"/>
                </a:cubicBezTo>
                <a:lnTo>
                  <a:pt x="2704676" y="1717987"/>
                </a:lnTo>
                <a:lnTo>
                  <a:pt x="2679360" y="1684132"/>
                </a:lnTo>
                <a:cubicBezTo>
                  <a:pt x="2648539" y="1646786"/>
                  <a:pt x="2615960" y="1610945"/>
                  <a:pt x="2581750" y="1576734"/>
                </a:cubicBezTo>
                <a:lnTo>
                  <a:pt x="2494124" y="1497094"/>
                </a:lnTo>
                <a:lnTo>
                  <a:pt x="2474352" y="1479124"/>
                </a:lnTo>
                <a:cubicBezTo>
                  <a:pt x="2362313" y="1386662"/>
                  <a:pt x="2236732" y="1310021"/>
                  <a:pt x="2101030" y="1252624"/>
                </a:cubicBezTo>
                <a:lnTo>
                  <a:pt x="1993400" y="1213231"/>
                </a:lnTo>
                <a:lnTo>
                  <a:pt x="1962082" y="1201768"/>
                </a:lnTo>
                <a:cubicBezTo>
                  <a:pt x="1820013" y="1157581"/>
                  <a:pt x="1668964" y="1133776"/>
                  <a:pt x="1512354" y="1133776"/>
                </a:cubicBezTo>
                <a:cubicBezTo>
                  <a:pt x="1355745" y="1133776"/>
                  <a:pt x="1204695" y="1157581"/>
                  <a:pt x="1062626" y="1201768"/>
                </a:cubicBezTo>
                <a:lnTo>
                  <a:pt x="1008139" y="1221711"/>
                </a:lnTo>
                <a:lnTo>
                  <a:pt x="923678" y="1252624"/>
                </a:lnTo>
                <a:cubicBezTo>
                  <a:pt x="561807" y="1405683"/>
                  <a:pt x="271907" y="1695583"/>
                  <a:pt x="118848" y="2057454"/>
                </a:cubicBezTo>
                <a:lnTo>
                  <a:pt x="110874" y="2079242"/>
                </a:lnTo>
                <a:lnTo>
                  <a:pt x="67992" y="1962082"/>
                </a:lnTo>
                <a:cubicBezTo>
                  <a:pt x="23805" y="1820013"/>
                  <a:pt x="0" y="1668964"/>
                  <a:pt x="0" y="1512354"/>
                </a:cubicBezTo>
                <a:cubicBezTo>
                  <a:pt x="0" y="781510"/>
                  <a:pt x="518408" y="171747"/>
                  <a:pt x="1207562" y="30726"/>
                </a:cubicBezTo>
                <a:lnTo>
                  <a:pt x="1302630" y="16217"/>
                </a:lnTo>
                <a:lnTo>
                  <a:pt x="1357725" y="7808"/>
                </a:lnTo>
                <a:cubicBezTo>
                  <a:pt x="1408566" y="2645"/>
                  <a:pt x="1460151" y="0"/>
                  <a:pt x="1512354" y="0"/>
                </a:cubicBezTo>
                <a:close/>
              </a:path>
            </a:pathLst>
          </a:custGeom>
          <a:solidFill>
            <a:srgbClr val="71D261"/>
          </a:solidFill>
          <a:ln>
            <a:solidFill>
              <a:srgbClr val="79D65B"/>
            </a:solidFill>
          </a:ln>
          <a:effectLst>
            <a:outerShdw blurRad="190500" dist="190500" dir="192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78D2490-9621-AE55-5F41-D9CB281FDB18}"/>
              </a:ext>
            </a:extLst>
          </p:cNvPr>
          <p:cNvSpPr/>
          <p:nvPr/>
        </p:nvSpPr>
        <p:spPr>
          <a:xfrm rot="10166189">
            <a:off x="8335439" y="-1154847"/>
            <a:ext cx="2027886" cy="2256368"/>
          </a:xfrm>
          <a:custGeom>
            <a:avLst/>
            <a:gdLst>
              <a:gd name="connsiteX0" fmla="*/ 1191494 w 2703848"/>
              <a:gd name="connsiteY0" fmla="*/ 0 h 3008491"/>
              <a:gd name="connsiteX1" fmla="*/ 2358500 w 2703848"/>
              <a:gd name="connsiteY1" fmla="*/ 550356 h 3008491"/>
              <a:gd name="connsiteX2" fmla="*/ 2382988 w 2703848"/>
              <a:gd name="connsiteY2" fmla="*/ 583104 h 3008491"/>
              <a:gd name="connsiteX3" fmla="*/ 2445562 w 2703848"/>
              <a:gd name="connsiteY3" fmla="*/ 666783 h 3008491"/>
              <a:gd name="connsiteX4" fmla="*/ 2703848 w 2703848"/>
              <a:gd name="connsiteY4" fmla="*/ 1512354 h 3008491"/>
              <a:gd name="connsiteX5" fmla="*/ 2696040 w 2703848"/>
              <a:gd name="connsiteY5" fmla="*/ 1666983 h 3008491"/>
              <a:gd name="connsiteX6" fmla="*/ 2677479 w 2703848"/>
              <a:gd name="connsiteY6" fmla="*/ 1788598 h 3008491"/>
              <a:gd name="connsiteX7" fmla="*/ 2673122 w 2703848"/>
              <a:gd name="connsiteY7" fmla="*/ 1817146 h 3008491"/>
              <a:gd name="connsiteX8" fmla="*/ 2260890 w 2703848"/>
              <a:gd name="connsiteY8" fmla="*/ 2581750 h 3008491"/>
              <a:gd name="connsiteX9" fmla="*/ 2189516 w 2703848"/>
              <a:gd name="connsiteY9" fmla="*/ 2646620 h 3008491"/>
              <a:gd name="connsiteX10" fmla="*/ 2153492 w 2703848"/>
              <a:gd name="connsiteY10" fmla="*/ 2679360 h 3008491"/>
              <a:gd name="connsiteX11" fmla="*/ 1780170 w 2703848"/>
              <a:gd name="connsiteY11" fmla="*/ 2905860 h 3008491"/>
              <a:gd name="connsiteX12" fmla="*/ 1695709 w 2703848"/>
              <a:gd name="connsiteY12" fmla="*/ 2936773 h 3008491"/>
              <a:gd name="connsiteX13" fmla="*/ 1641222 w 2703848"/>
              <a:gd name="connsiteY13" fmla="*/ 2956716 h 3008491"/>
              <a:gd name="connsiteX14" fmla="*/ 1496286 w 2703848"/>
              <a:gd name="connsiteY14" fmla="*/ 2993982 h 3008491"/>
              <a:gd name="connsiteX15" fmla="*/ 1401218 w 2703848"/>
              <a:gd name="connsiteY15" fmla="*/ 3008491 h 3008491"/>
              <a:gd name="connsiteX16" fmla="*/ 1463792 w 2703848"/>
              <a:gd name="connsiteY16" fmla="*/ 2924812 h 3008491"/>
              <a:gd name="connsiteX17" fmla="*/ 1603230 w 2703848"/>
              <a:gd name="connsiteY17" fmla="*/ 2667917 h 3008491"/>
              <a:gd name="connsiteX18" fmla="*/ 1611205 w 2703848"/>
              <a:gd name="connsiteY18" fmla="*/ 2646129 h 3008491"/>
              <a:gd name="connsiteX19" fmla="*/ 1654086 w 2703848"/>
              <a:gd name="connsiteY19" fmla="*/ 2528969 h 3008491"/>
              <a:gd name="connsiteX20" fmla="*/ 1691352 w 2703848"/>
              <a:gd name="connsiteY20" fmla="*/ 2384033 h 3008491"/>
              <a:gd name="connsiteX21" fmla="*/ 1695568 w 2703848"/>
              <a:gd name="connsiteY21" fmla="*/ 2356414 h 3008491"/>
              <a:gd name="connsiteX22" fmla="*/ 1714270 w 2703848"/>
              <a:gd name="connsiteY22" fmla="*/ 2233870 h 3008491"/>
              <a:gd name="connsiteX23" fmla="*/ 1722078 w 2703848"/>
              <a:gd name="connsiteY23" fmla="*/ 2079241 h 3008491"/>
              <a:gd name="connsiteX24" fmla="*/ 1714270 w 2703848"/>
              <a:gd name="connsiteY24" fmla="*/ 1924612 h 3008491"/>
              <a:gd name="connsiteX25" fmla="*/ 1692217 w 2703848"/>
              <a:gd name="connsiteY25" fmla="*/ 1780118 h 3008491"/>
              <a:gd name="connsiteX26" fmla="*/ 1691352 w 2703848"/>
              <a:gd name="connsiteY26" fmla="*/ 1774449 h 3008491"/>
              <a:gd name="connsiteX27" fmla="*/ 1279120 w 2703848"/>
              <a:gd name="connsiteY27" fmla="*/ 1009845 h 3008491"/>
              <a:gd name="connsiteX28" fmla="*/ 1191494 w 2703848"/>
              <a:gd name="connsiteY28" fmla="*/ 930205 h 3008491"/>
              <a:gd name="connsiteX29" fmla="*/ 1171722 w 2703848"/>
              <a:gd name="connsiteY29" fmla="*/ 912235 h 3008491"/>
              <a:gd name="connsiteX30" fmla="*/ 209724 w 2703848"/>
              <a:gd name="connsiteY30" fmla="*/ 566887 h 3008491"/>
              <a:gd name="connsiteX31" fmla="*/ 55095 w 2703848"/>
              <a:gd name="connsiteY31" fmla="*/ 574695 h 3008491"/>
              <a:gd name="connsiteX32" fmla="*/ 0 w 2703848"/>
              <a:gd name="connsiteY32" fmla="*/ 583104 h 3008491"/>
              <a:gd name="connsiteX33" fmla="*/ 24488 w 2703848"/>
              <a:gd name="connsiteY33" fmla="*/ 550356 h 3008491"/>
              <a:gd name="connsiteX34" fmla="*/ 1191494 w 2703848"/>
              <a:gd name="connsiteY34" fmla="*/ 0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03848" h="3008491">
                <a:moveTo>
                  <a:pt x="1191494" y="0"/>
                </a:moveTo>
                <a:cubicBezTo>
                  <a:pt x="1661322" y="0"/>
                  <a:pt x="2081112" y="214240"/>
                  <a:pt x="2358500" y="550356"/>
                </a:cubicBezTo>
                <a:lnTo>
                  <a:pt x="2382988" y="583104"/>
                </a:lnTo>
                <a:lnTo>
                  <a:pt x="2445562" y="666783"/>
                </a:lnTo>
                <a:cubicBezTo>
                  <a:pt x="2608630" y="908156"/>
                  <a:pt x="2703848" y="1199135"/>
                  <a:pt x="2703848" y="1512354"/>
                </a:cubicBezTo>
                <a:cubicBezTo>
                  <a:pt x="2703848" y="1564557"/>
                  <a:pt x="2701203" y="1616143"/>
                  <a:pt x="2696040" y="1666983"/>
                </a:cubicBezTo>
                <a:lnTo>
                  <a:pt x="2677479" y="1788598"/>
                </a:lnTo>
                <a:lnTo>
                  <a:pt x="2673122" y="1817146"/>
                </a:lnTo>
                <a:cubicBezTo>
                  <a:pt x="2612685" y="2112498"/>
                  <a:pt x="2466152" y="2376488"/>
                  <a:pt x="2260890" y="2581750"/>
                </a:cubicBezTo>
                <a:lnTo>
                  <a:pt x="2189516" y="2646620"/>
                </a:lnTo>
                <a:lnTo>
                  <a:pt x="2153492" y="2679360"/>
                </a:lnTo>
                <a:cubicBezTo>
                  <a:pt x="2041453" y="2771823"/>
                  <a:pt x="1915872" y="2848463"/>
                  <a:pt x="1780170" y="2905860"/>
                </a:cubicBezTo>
                <a:lnTo>
                  <a:pt x="1695709" y="2936773"/>
                </a:lnTo>
                <a:lnTo>
                  <a:pt x="1641222" y="2956716"/>
                </a:lnTo>
                <a:cubicBezTo>
                  <a:pt x="1593866" y="2971445"/>
                  <a:pt x="1545512" y="2983910"/>
                  <a:pt x="1496286" y="2993982"/>
                </a:cubicBezTo>
                <a:lnTo>
                  <a:pt x="1401218" y="3008491"/>
                </a:lnTo>
                <a:lnTo>
                  <a:pt x="1463792" y="2924812"/>
                </a:lnTo>
                <a:cubicBezTo>
                  <a:pt x="1518148" y="2844355"/>
                  <a:pt x="1564965" y="2758385"/>
                  <a:pt x="1603230" y="2667917"/>
                </a:cubicBezTo>
                <a:lnTo>
                  <a:pt x="1611205" y="2646129"/>
                </a:lnTo>
                <a:lnTo>
                  <a:pt x="1654086" y="2528969"/>
                </a:lnTo>
                <a:cubicBezTo>
                  <a:pt x="1668815" y="2481613"/>
                  <a:pt x="1681280" y="2433258"/>
                  <a:pt x="1691352" y="2384033"/>
                </a:cubicBezTo>
                <a:lnTo>
                  <a:pt x="1695568" y="2356414"/>
                </a:lnTo>
                <a:lnTo>
                  <a:pt x="1714270" y="2233870"/>
                </a:lnTo>
                <a:cubicBezTo>
                  <a:pt x="1719433" y="2183030"/>
                  <a:pt x="1722078" y="2131444"/>
                  <a:pt x="1722078" y="2079241"/>
                </a:cubicBezTo>
                <a:cubicBezTo>
                  <a:pt x="1722078" y="2027038"/>
                  <a:pt x="1719433" y="1975453"/>
                  <a:pt x="1714270" y="1924612"/>
                </a:cubicBezTo>
                <a:lnTo>
                  <a:pt x="1692217" y="1780118"/>
                </a:lnTo>
                <a:lnTo>
                  <a:pt x="1691352" y="1774449"/>
                </a:lnTo>
                <a:cubicBezTo>
                  <a:pt x="1630915" y="1479097"/>
                  <a:pt x="1484382" y="1215107"/>
                  <a:pt x="1279120" y="1009845"/>
                </a:cubicBezTo>
                <a:lnTo>
                  <a:pt x="1191494" y="930205"/>
                </a:lnTo>
                <a:lnTo>
                  <a:pt x="1171722" y="912235"/>
                </a:lnTo>
                <a:cubicBezTo>
                  <a:pt x="910298" y="696489"/>
                  <a:pt x="575146" y="566887"/>
                  <a:pt x="209724" y="566887"/>
                </a:cubicBezTo>
                <a:cubicBezTo>
                  <a:pt x="157521" y="566887"/>
                  <a:pt x="105936" y="569532"/>
                  <a:pt x="55095" y="574695"/>
                </a:cubicBezTo>
                <a:lnTo>
                  <a:pt x="0" y="583104"/>
                </a:lnTo>
                <a:lnTo>
                  <a:pt x="24488" y="550356"/>
                </a:lnTo>
                <a:cubicBezTo>
                  <a:pt x="301876" y="214240"/>
                  <a:pt x="721666" y="0"/>
                  <a:pt x="1191494" y="0"/>
                </a:cubicBezTo>
                <a:close/>
              </a:path>
            </a:pathLst>
          </a:custGeom>
          <a:solidFill>
            <a:srgbClr val="99FF33"/>
          </a:solidFill>
          <a:ln>
            <a:solidFill>
              <a:srgbClr val="99FF33"/>
            </a:solidFill>
          </a:ln>
          <a:effectLst>
            <a:glow>
              <a:schemeClr val="accent1">
                <a:alpha val="40000"/>
              </a:schemeClr>
            </a:glow>
            <a:outerShdw blurRad="190500" dist="190500" dir="1200000" algn="ctr" rotWithShape="0">
              <a:srgbClr val="000000">
                <a:alpha val="55000"/>
              </a:srgbClr>
            </a:outerShdw>
            <a:softEdge rad="0"/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16" name="Google Shape;265;p29">
            <a:extLst>
              <a:ext uri="{FF2B5EF4-FFF2-40B4-BE49-F238E27FC236}">
                <a16:creationId xmlns:a16="http://schemas.microsoft.com/office/drawing/2014/main" id="{02BFB5CF-216A-BFC6-C432-101A1D65BCD0}"/>
              </a:ext>
            </a:extLst>
          </p:cNvPr>
          <p:cNvSpPr/>
          <p:nvPr/>
        </p:nvSpPr>
        <p:spPr>
          <a:xfrm>
            <a:off x="6748042" y="4722128"/>
            <a:ext cx="2268398" cy="25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chivo SemiBold"/>
              <a:buNone/>
            </a:pPr>
            <a:r>
              <a:rPr lang="en-US" sz="1600" i="0" u="none" strike="noStrike" cap="none" dirty="0">
                <a:gradFill>
                  <a:gsLst>
                    <a:gs pos="71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</a:gra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  <a:sym typeface="Calibri"/>
              </a:rPr>
              <a:t>01</a:t>
            </a:r>
            <a:endParaRPr sz="1600" i="0" u="none" strike="noStrike" cap="none" dirty="0">
              <a:gradFill>
                <a:gsLst>
                  <a:gs pos="71000">
                    <a:srgbClr val="79D65B"/>
                  </a:gs>
                  <a:gs pos="100000">
                    <a:srgbClr val="0A9CAB"/>
                  </a:gs>
                </a:gsLst>
                <a:lin ang="10800000" scaled="1"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" name="Picture 39" descr="A green and blue planet&#10;&#10;AI-generated content may be incorrect.">
            <a:extLst>
              <a:ext uri="{FF2B5EF4-FFF2-40B4-BE49-F238E27FC236}">
                <a16:creationId xmlns:a16="http://schemas.microsoft.com/office/drawing/2014/main" id="{C1A8BB69-168F-6539-0776-917665A6E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0808" y="117031"/>
            <a:ext cx="435631" cy="435631"/>
          </a:xfrm>
          <a:prstGeom prst="rect">
            <a:avLst/>
          </a:prstGeom>
        </p:spPr>
      </p:pic>
      <p:sp>
        <p:nvSpPr>
          <p:cNvPr id="59" name="Google Shape;228;p29">
            <a:extLst>
              <a:ext uri="{FF2B5EF4-FFF2-40B4-BE49-F238E27FC236}">
                <a16:creationId xmlns:a16="http://schemas.microsoft.com/office/drawing/2014/main" id="{32B14ED2-877D-39A4-88CE-DC0850293203}"/>
              </a:ext>
            </a:extLst>
          </p:cNvPr>
          <p:cNvSpPr/>
          <p:nvPr/>
        </p:nvSpPr>
        <p:spPr>
          <a:xfrm>
            <a:off x="1500189" y="1284090"/>
            <a:ext cx="3400425" cy="207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61" name="Google Shape;230;p29">
            <a:extLst>
              <a:ext uri="{FF2B5EF4-FFF2-40B4-BE49-F238E27FC236}">
                <a16:creationId xmlns:a16="http://schemas.microsoft.com/office/drawing/2014/main" id="{603D4A3E-AB9F-143E-0E66-B01E3F10A2B0}"/>
              </a:ext>
            </a:extLst>
          </p:cNvPr>
          <p:cNvSpPr/>
          <p:nvPr/>
        </p:nvSpPr>
        <p:spPr>
          <a:xfrm>
            <a:off x="1500189" y="2191347"/>
            <a:ext cx="2782575" cy="116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193" name="Google Shape;234;p29">
            <a:extLst>
              <a:ext uri="{FF2B5EF4-FFF2-40B4-BE49-F238E27FC236}">
                <a16:creationId xmlns:a16="http://schemas.microsoft.com/office/drawing/2014/main" id="{E0CEAFAD-52C4-A490-54E0-6128B450F4FD}"/>
              </a:ext>
            </a:extLst>
          </p:cNvPr>
          <p:cNvSpPr/>
          <p:nvPr/>
        </p:nvSpPr>
        <p:spPr>
          <a:xfrm>
            <a:off x="1500189" y="2634258"/>
            <a:ext cx="2782575" cy="27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196" name="Google Shape;237;p29">
            <a:extLst>
              <a:ext uri="{FF2B5EF4-FFF2-40B4-BE49-F238E27FC236}">
                <a16:creationId xmlns:a16="http://schemas.microsoft.com/office/drawing/2014/main" id="{959151A8-6D58-3A2B-A1AA-6C09BE612942}"/>
              </a:ext>
            </a:extLst>
          </p:cNvPr>
          <p:cNvSpPr/>
          <p:nvPr/>
        </p:nvSpPr>
        <p:spPr>
          <a:xfrm>
            <a:off x="1500189" y="3077171"/>
            <a:ext cx="2782575" cy="27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2" name="Google Shape;229;p29">
            <a:extLst>
              <a:ext uri="{FF2B5EF4-FFF2-40B4-BE49-F238E27FC236}">
                <a16:creationId xmlns:a16="http://schemas.microsoft.com/office/drawing/2014/main" id="{0635318C-6BB9-C64F-4808-79F88A5242E0}"/>
              </a:ext>
            </a:extLst>
          </p:cNvPr>
          <p:cNvSpPr/>
          <p:nvPr/>
        </p:nvSpPr>
        <p:spPr>
          <a:xfrm>
            <a:off x="579865" y="1328574"/>
            <a:ext cx="3992136" cy="3118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None/>
            </a:pPr>
            <a:r>
              <a:rPr lang="en-US" sz="1200" b="1" dirty="0"/>
              <a:t>Go-To-Market Strategy </a:t>
            </a:r>
          </a:p>
          <a:p>
            <a:pPr>
              <a:buNone/>
            </a:pPr>
            <a:endParaRPr lang="en-US" sz="1200" b="1" dirty="0"/>
          </a:p>
          <a:p>
            <a:pPr>
              <a:buNone/>
            </a:pPr>
            <a:r>
              <a:rPr lang="en-US" sz="1200" b="1" dirty="0"/>
              <a:t>🎯 Target Segments</a:t>
            </a:r>
            <a:r>
              <a:rPr lang="en-US" sz="1200" dirty="0"/>
              <a:t>: Eco-conscious users, fitness student groups, and early crypto adopters.</a:t>
            </a:r>
          </a:p>
          <a:p>
            <a:pPr>
              <a:buNone/>
            </a:pPr>
            <a:endParaRPr lang="en-US" sz="1200" b="1" dirty="0"/>
          </a:p>
          <a:p>
            <a:pPr>
              <a:buNone/>
            </a:pPr>
            <a:r>
              <a:rPr lang="en-US" sz="1200" b="1" dirty="0"/>
              <a:t>🧪 Closed Beta</a:t>
            </a:r>
            <a:r>
              <a:rPr lang="en-US" sz="1200" dirty="0"/>
              <a:t>: Launch MVP with wearable prototype + onboarding portal.</a:t>
            </a:r>
          </a:p>
          <a:p>
            <a:pPr>
              <a:buNone/>
            </a:pPr>
            <a:endParaRPr lang="en-US" sz="1200" b="1" dirty="0"/>
          </a:p>
          <a:p>
            <a:pPr>
              <a:buNone/>
            </a:pPr>
            <a:r>
              <a:rPr lang="en-US" sz="1200" b="1" dirty="0"/>
              <a:t>🤝 Partnerships:</a:t>
            </a:r>
            <a:r>
              <a:rPr lang="en-US" sz="1200" dirty="0"/>
              <a:t> Collaborate with eco brands &amp; local gyms for real-world rewards.</a:t>
            </a:r>
          </a:p>
          <a:p>
            <a:pPr>
              <a:buNone/>
            </a:pPr>
            <a:endParaRPr lang="en-US" sz="1200" b="1" dirty="0"/>
          </a:p>
          <a:p>
            <a:pPr>
              <a:buNone/>
            </a:pPr>
            <a:r>
              <a:rPr lang="en-US" sz="1200" b="1" dirty="0"/>
              <a:t>🪙 Token Launch</a:t>
            </a:r>
            <a:r>
              <a:rPr lang="en-US" sz="1200" dirty="0"/>
              <a:t>: Deploy on Solana </a:t>
            </a:r>
            <a:r>
              <a:rPr lang="en-US" sz="1200" dirty="0" err="1"/>
              <a:t>mainnet</a:t>
            </a:r>
            <a:r>
              <a:rPr lang="en-US" sz="1200" dirty="0"/>
              <a:t> with marketplace rewards.</a:t>
            </a:r>
          </a:p>
          <a:p>
            <a:pPr>
              <a:buNone/>
            </a:pPr>
            <a:endParaRPr lang="en-US" sz="1200" b="1" dirty="0"/>
          </a:p>
          <a:p>
            <a:pPr>
              <a:buNone/>
            </a:pPr>
            <a:r>
              <a:rPr lang="en-US" sz="1200" b="1" dirty="0"/>
              <a:t>🧩 Gamification</a:t>
            </a:r>
            <a:r>
              <a:rPr lang="en-US" sz="1200" dirty="0"/>
              <a:t>: Add quests, leaderboards, and social step challenges.</a:t>
            </a:r>
          </a:p>
        </p:txBody>
      </p:sp>
      <p:sp>
        <p:nvSpPr>
          <p:cNvPr id="11" name="Google Shape;229;p29">
            <a:extLst>
              <a:ext uri="{FF2B5EF4-FFF2-40B4-BE49-F238E27FC236}">
                <a16:creationId xmlns:a16="http://schemas.microsoft.com/office/drawing/2014/main" id="{FBF88253-7A45-F286-74FE-75C10756DEA3}"/>
              </a:ext>
            </a:extLst>
          </p:cNvPr>
          <p:cNvSpPr/>
          <p:nvPr/>
        </p:nvSpPr>
        <p:spPr>
          <a:xfrm>
            <a:off x="4553581" y="1312767"/>
            <a:ext cx="4265300" cy="3118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None/>
            </a:pPr>
            <a:r>
              <a:rPr lang="en-US" sz="1200" b="1" dirty="0"/>
              <a:t>Why Now?</a:t>
            </a:r>
          </a:p>
          <a:p>
            <a:pPr>
              <a:buNone/>
            </a:pPr>
            <a:endParaRPr lang="en-US" sz="1200" b="1" dirty="0"/>
          </a:p>
          <a:p>
            <a:pPr>
              <a:buNone/>
            </a:pPr>
            <a:r>
              <a:rPr lang="en-US" sz="1200" dirty="0"/>
              <a:t>💪</a:t>
            </a:r>
            <a:r>
              <a:rPr lang="en-US" sz="1200" b="1" dirty="0"/>
              <a:t> Move-to-Earn Momentum</a:t>
            </a:r>
            <a:r>
              <a:rPr lang="en-US" sz="1200" dirty="0"/>
              <a:t>:</a:t>
            </a:r>
            <a:r>
              <a:rPr lang="en-US" sz="1200" b="1" dirty="0"/>
              <a:t> </a:t>
            </a:r>
            <a:r>
              <a:rPr lang="en-US" sz="1200" dirty="0"/>
              <a:t>Consumers want real rewards for physical effort.</a:t>
            </a:r>
          </a:p>
          <a:p>
            <a:pPr>
              <a:buNone/>
            </a:pPr>
            <a:endParaRPr lang="en-US" sz="1200" b="1" dirty="0"/>
          </a:p>
          <a:p>
            <a:pPr>
              <a:buNone/>
            </a:pPr>
            <a:r>
              <a:rPr lang="en-US" sz="1200" b="1" dirty="0"/>
              <a:t>🌱 Sustainability Pressure</a:t>
            </a:r>
            <a:r>
              <a:rPr lang="en-US" sz="1200" dirty="0"/>
              <a:t>: Corporates &amp; users seek eco-responsible alternatives.</a:t>
            </a:r>
          </a:p>
          <a:p>
            <a:pPr>
              <a:buNone/>
            </a:pPr>
            <a:endParaRPr lang="en-US" sz="1200" b="1" dirty="0"/>
          </a:p>
          <a:p>
            <a:pPr>
              <a:buNone/>
            </a:pPr>
            <a:r>
              <a:rPr lang="en-US" sz="1200" b="1" dirty="0"/>
              <a:t>📲 Wearables Boom</a:t>
            </a:r>
            <a:r>
              <a:rPr lang="en-US" sz="1200" dirty="0"/>
              <a:t>: Smart devices are now widely used and data-rich.</a:t>
            </a:r>
          </a:p>
          <a:p>
            <a:pPr>
              <a:buNone/>
            </a:pPr>
            <a:endParaRPr lang="en-US" sz="1200" b="1" dirty="0"/>
          </a:p>
          <a:p>
            <a:pPr>
              <a:buNone/>
            </a:pPr>
            <a:r>
              <a:rPr lang="en-US" sz="1200" b="1" dirty="0"/>
              <a:t>🧑‍💻 Crypto-native Gen Z</a:t>
            </a:r>
            <a:r>
              <a:rPr lang="en-US" sz="1200" dirty="0"/>
              <a:t>: They want purpose-driven apps that are decentralized and rewarding.</a:t>
            </a:r>
          </a:p>
          <a:p>
            <a:pPr>
              <a:buNone/>
            </a:pPr>
            <a:endParaRPr lang="en-US" sz="1200" b="1" dirty="0"/>
          </a:p>
          <a:p>
            <a:pPr>
              <a:buNone/>
            </a:pPr>
            <a:r>
              <a:rPr lang="en-US" sz="1200" b="1" dirty="0"/>
              <a:t>💡 "</a:t>
            </a:r>
            <a:r>
              <a:rPr lang="en-US" sz="1200" dirty="0" err="1">
                <a:gradFill>
                  <a:gsLst>
                    <a:gs pos="0">
                      <a:srgbClr val="29878F"/>
                    </a:gs>
                    <a:gs pos="88000">
                      <a:srgbClr val="51AF75"/>
                    </a:gs>
                    <a:gs pos="98000">
                      <a:srgbClr val="79D65B"/>
                    </a:gs>
                  </a:gsLst>
                  <a:lin ang="10800000" scaled="1"/>
                </a:gradFill>
                <a:latin typeface="Archivo ExtraBold"/>
                <a:ea typeface="Calibri"/>
                <a:cs typeface="Archivo ExtraBold"/>
              </a:rPr>
              <a:t>GreenGait</a:t>
            </a:r>
            <a:r>
              <a:rPr lang="en-US" sz="1200" b="1" dirty="0"/>
              <a:t> sits at the perfect storm of these macrotrends — and is ready to ride the wave."</a:t>
            </a:r>
            <a:endParaRPr lang="en-US" sz="1200" dirty="0"/>
          </a:p>
        </p:txBody>
      </p:sp>
      <p:pic>
        <p:nvPicPr>
          <p:cNvPr id="12" name="Picture 11" descr="A pink brain with black background&#10;&#10;AI-generated content may be incorrect.">
            <a:extLst>
              <a:ext uri="{FF2B5EF4-FFF2-40B4-BE49-F238E27FC236}">
                <a16:creationId xmlns:a16="http://schemas.microsoft.com/office/drawing/2014/main" id="{2A2D5AF2-C3DC-BACB-B629-71D1F43C1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3662" y="-2168623"/>
            <a:ext cx="470687" cy="470687"/>
          </a:xfrm>
          <a:prstGeom prst="rect">
            <a:avLst/>
          </a:prstGeom>
        </p:spPr>
      </p:pic>
      <p:sp>
        <p:nvSpPr>
          <p:cNvPr id="13" name="Google Shape;229;p29">
            <a:extLst>
              <a:ext uri="{FF2B5EF4-FFF2-40B4-BE49-F238E27FC236}">
                <a16:creationId xmlns:a16="http://schemas.microsoft.com/office/drawing/2014/main" id="{A4DBBB8E-D226-ED19-A6AC-9EC7B5C9EEEB}"/>
              </a:ext>
            </a:extLst>
          </p:cNvPr>
          <p:cNvSpPr/>
          <p:nvPr/>
        </p:nvSpPr>
        <p:spPr>
          <a:xfrm>
            <a:off x="458246" y="388579"/>
            <a:ext cx="3317386" cy="5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3000"/>
            </a:pPr>
            <a:r>
              <a:rPr lang="en-US" sz="2400" dirty="0">
                <a:solidFill>
                  <a:schemeClr val="bg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Vision &amp; Opportunity</a:t>
            </a:r>
            <a:endParaRPr lang="en-US" sz="24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29;p29">
            <a:extLst>
              <a:ext uri="{FF2B5EF4-FFF2-40B4-BE49-F238E27FC236}">
                <a16:creationId xmlns:a16="http://schemas.microsoft.com/office/drawing/2014/main" id="{70BC9A98-03DA-882F-DFF1-639250B723E0}"/>
              </a:ext>
            </a:extLst>
          </p:cNvPr>
          <p:cNvSpPr/>
          <p:nvPr/>
        </p:nvSpPr>
        <p:spPr>
          <a:xfrm>
            <a:off x="556946" y="1025351"/>
            <a:ext cx="3495600" cy="71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3000"/>
            </a:pPr>
            <a:r>
              <a:rPr lang="en-US" sz="1800" dirty="0">
                <a:gradFill>
                  <a:gsLst>
                    <a:gs pos="0">
                      <a:srgbClr val="29878F"/>
                    </a:gs>
                    <a:gs pos="88000">
                      <a:srgbClr val="51AF75"/>
                    </a:gs>
                    <a:gs pos="98000">
                      <a:srgbClr val="79D65B"/>
                    </a:gs>
                  </a:gsLst>
                  <a:lin ang="10800000" scaled="1"/>
                </a:gradFill>
                <a:latin typeface="Archivo ExtraBold"/>
                <a:ea typeface="Calibri"/>
                <a:cs typeface="Archivo ExtraBold"/>
                <a:sym typeface="Archivo ExtraBold"/>
              </a:rPr>
              <a:t>GTM &amp; Why Now?</a:t>
            </a:r>
            <a:endParaRPr lang="en-US" sz="1800" dirty="0">
              <a:gradFill>
                <a:gsLst>
                  <a:gs pos="0">
                    <a:srgbClr val="29878F"/>
                  </a:gs>
                  <a:gs pos="88000">
                    <a:srgbClr val="51AF75"/>
                  </a:gs>
                  <a:gs pos="98000">
                    <a:srgbClr val="79D65B"/>
                  </a:gs>
                </a:gsLst>
                <a:lin ang="10800000" scaled="1"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9860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9878F"/>
            </a:gs>
            <a:gs pos="88000">
              <a:srgbClr val="51AF75"/>
            </a:gs>
            <a:gs pos="98000">
              <a:srgbClr val="79D65B"/>
            </a:gs>
          </a:gsLst>
          <a:lin ang="10800000" scaled="1"/>
        </a:gradFill>
        <a:effectLst/>
      </p:bgPr>
    </p:bg>
    <p:spTree>
      <p:nvGrpSpPr>
        <p:cNvPr id="1" name="Shape 199">
          <a:extLst>
            <a:ext uri="{FF2B5EF4-FFF2-40B4-BE49-F238E27FC236}">
              <a16:creationId xmlns:a16="http://schemas.microsoft.com/office/drawing/2014/main" id="{EACCC961-D35C-719C-DB4C-D11E095DC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BABCE83-D6CA-7B5B-0313-8EF0A6862E31}"/>
              </a:ext>
            </a:extLst>
          </p:cNvPr>
          <p:cNvSpPr/>
          <p:nvPr/>
        </p:nvSpPr>
        <p:spPr>
          <a:xfrm>
            <a:off x="142239" y="906779"/>
            <a:ext cx="8874199" cy="3526670"/>
          </a:xfrm>
          <a:prstGeom prst="roundRect">
            <a:avLst/>
          </a:prstGeom>
          <a:solidFill>
            <a:srgbClr val="EAEAE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oftRound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Google Shape;203;p28">
            <a:extLst>
              <a:ext uri="{FF2B5EF4-FFF2-40B4-BE49-F238E27FC236}">
                <a16:creationId xmlns:a16="http://schemas.microsoft.com/office/drawing/2014/main" id="{2A096CA4-3605-9347-A6C2-E333CE8F492F}"/>
              </a:ext>
            </a:extLst>
          </p:cNvPr>
          <p:cNvSpPr/>
          <p:nvPr/>
        </p:nvSpPr>
        <p:spPr>
          <a:xfrm>
            <a:off x="1930600" y="1129309"/>
            <a:ext cx="5286375" cy="185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7F0F87D-179A-0E0C-C88C-38F6679F95D3}"/>
              </a:ext>
            </a:extLst>
          </p:cNvPr>
          <p:cNvSpPr/>
          <p:nvPr/>
        </p:nvSpPr>
        <p:spPr>
          <a:xfrm>
            <a:off x="-37724" y="4575611"/>
            <a:ext cx="9182608" cy="608674"/>
          </a:xfrm>
          <a:prstGeom prst="rect">
            <a:avLst/>
          </a:prstGeom>
          <a:solidFill>
            <a:srgbClr val="EAEAE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Google Shape;265;p29">
            <a:extLst>
              <a:ext uri="{FF2B5EF4-FFF2-40B4-BE49-F238E27FC236}">
                <a16:creationId xmlns:a16="http://schemas.microsoft.com/office/drawing/2014/main" id="{1FBDBB00-5F31-42A4-CCAB-91ADEA61006D}"/>
              </a:ext>
            </a:extLst>
          </p:cNvPr>
          <p:cNvSpPr/>
          <p:nvPr/>
        </p:nvSpPr>
        <p:spPr>
          <a:xfrm>
            <a:off x="4147172" y="4717881"/>
            <a:ext cx="1016429" cy="256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chivo SemiBold"/>
              <a:buNone/>
            </a:pPr>
            <a:r>
              <a:rPr lang="en-US" sz="1600" b="0" i="0" u="none" strike="noStrike" cap="none" dirty="0" err="1">
                <a:gradFill flip="none" rotWithShape="1">
                  <a:gsLst>
                    <a:gs pos="23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  <a:tileRect/>
                </a:gra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  <a:sym typeface="Calibri"/>
              </a:rPr>
              <a:t>GreenGait</a:t>
            </a:r>
            <a:endParaRPr sz="1600" b="0" i="0" u="none" strike="noStrike" cap="none" dirty="0">
              <a:gradFill flip="none" rotWithShape="1">
                <a:gsLst>
                  <a:gs pos="23000">
                    <a:srgbClr val="79D65B"/>
                  </a:gs>
                  <a:gs pos="100000">
                    <a:srgbClr val="0A9CAB"/>
                  </a:gs>
                </a:gsLst>
                <a:lin ang="10800000" scaled="1"/>
                <a:tileRect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" name="Picture 48" descr="A hexagon with white text&#10;&#10;AI-generated content may be incorrect.">
            <a:extLst>
              <a:ext uri="{FF2B5EF4-FFF2-40B4-BE49-F238E27FC236}">
                <a16:creationId xmlns:a16="http://schemas.microsoft.com/office/drawing/2014/main" id="{C773C7FF-1C1A-CA0C-8607-D6F65B5863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632" y="4643840"/>
            <a:ext cx="382629" cy="382629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9FF7112-06F8-B51A-FF5D-C0D25CA68104}"/>
              </a:ext>
            </a:extLst>
          </p:cNvPr>
          <p:cNvSpPr/>
          <p:nvPr/>
        </p:nvSpPr>
        <p:spPr>
          <a:xfrm rot="6349471">
            <a:off x="8077105" y="-881892"/>
            <a:ext cx="2027886" cy="2256368"/>
          </a:xfrm>
          <a:custGeom>
            <a:avLst/>
            <a:gdLst>
              <a:gd name="connsiteX0" fmla="*/ 1401219 w 2703848"/>
              <a:gd name="connsiteY0" fmla="*/ 0 h 3008491"/>
              <a:gd name="connsiteX1" fmla="*/ 1496286 w 2703848"/>
              <a:gd name="connsiteY1" fmla="*/ 14509 h 3008491"/>
              <a:gd name="connsiteX2" fmla="*/ 2703848 w 2703848"/>
              <a:gd name="connsiteY2" fmla="*/ 1496137 h 3008491"/>
              <a:gd name="connsiteX3" fmla="*/ 2635856 w 2703848"/>
              <a:gd name="connsiteY3" fmla="*/ 1945865 h 3008491"/>
              <a:gd name="connsiteX4" fmla="*/ 2592975 w 2703848"/>
              <a:gd name="connsiteY4" fmla="*/ 2063025 h 3008491"/>
              <a:gd name="connsiteX5" fmla="*/ 2585000 w 2703848"/>
              <a:gd name="connsiteY5" fmla="*/ 2084813 h 3008491"/>
              <a:gd name="connsiteX6" fmla="*/ 1780170 w 2703848"/>
              <a:gd name="connsiteY6" fmla="*/ 2889643 h 3008491"/>
              <a:gd name="connsiteX7" fmla="*/ 1695568 w 2703848"/>
              <a:gd name="connsiteY7" fmla="*/ 2920608 h 3008491"/>
              <a:gd name="connsiteX8" fmla="*/ 1641222 w 2703848"/>
              <a:gd name="connsiteY8" fmla="*/ 2940499 h 3008491"/>
              <a:gd name="connsiteX9" fmla="*/ 1191494 w 2703848"/>
              <a:gd name="connsiteY9" fmla="*/ 3008491 h 3008491"/>
              <a:gd name="connsiteX10" fmla="*/ 741766 w 2703848"/>
              <a:gd name="connsiteY10" fmla="*/ 2940499 h 3008491"/>
              <a:gd name="connsiteX11" fmla="*/ 710448 w 2703848"/>
              <a:gd name="connsiteY11" fmla="*/ 2929037 h 3008491"/>
              <a:gd name="connsiteX12" fmla="*/ 602818 w 2703848"/>
              <a:gd name="connsiteY12" fmla="*/ 2889643 h 3008491"/>
              <a:gd name="connsiteX13" fmla="*/ 229496 w 2703848"/>
              <a:gd name="connsiteY13" fmla="*/ 2663143 h 3008491"/>
              <a:gd name="connsiteX14" fmla="*/ 209725 w 2703848"/>
              <a:gd name="connsiteY14" fmla="*/ 2645174 h 3008491"/>
              <a:gd name="connsiteX15" fmla="*/ 122098 w 2703848"/>
              <a:gd name="connsiteY15" fmla="*/ 2565533 h 3008491"/>
              <a:gd name="connsiteX16" fmla="*/ 24488 w 2703848"/>
              <a:gd name="connsiteY16" fmla="*/ 2458135 h 3008491"/>
              <a:gd name="connsiteX17" fmla="*/ 0 w 2703848"/>
              <a:gd name="connsiteY17" fmla="*/ 2425387 h 3008491"/>
              <a:gd name="connsiteX18" fmla="*/ 55096 w 2703848"/>
              <a:gd name="connsiteY18" fmla="*/ 2433796 h 3008491"/>
              <a:gd name="connsiteX19" fmla="*/ 209725 w 2703848"/>
              <a:gd name="connsiteY19" fmla="*/ 2441604 h 3008491"/>
              <a:gd name="connsiteX20" fmla="*/ 364354 w 2703848"/>
              <a:gd name="connsiteY20" fmla="*/ 2433796 h 3008491"/>
              <a:gd name="connsiteX21" fmla="*/ 419449 w 2703848"/>
              <a:gd name="connsiteY21" fmla="*/ 2425387 h 3008491"/>
              <a:gd name="connsiteX22" fmla="*/ 514517 w 2703848"/>
              <a:gd name="connsiteY22" fmla="*/ 2410878 h 3008491"/>
              <a:gd name="connsiteX23" fmla="*/ 659453 w 2703848"/>
              <a:gd name="connsiteY23" fmla="*/ 2373612 h 3008491"/>
              <a:gd name="connsiteX24" fmla="*/ 713940 w 2703848"/>
              <a:gd name="connsiteY24" fmla="*/ 2353669 h 3008491"/>
              <a:gd name="connsiteX25" fmla="*/ 798401 w 2703848"/>
              <a:gd name="connsiteY25" fmla="*/ 2322756 h 3008491"/>
              <a:gd name="connsiteX26" fmla="*/ 1171723 w 2703848"/>
              <a:gd name="connsiteY26" fmla="*/ 2096256 h 3008491"/>
              <a:gd name="connsiteX27" fmla="*/ 1207747 w 2703848"/>
              <a:gd name="connsiteY27" fmla="*/ 2063516 h 3008491"/>
              <a:gd name="connsiteX28" fmla="*/ 1279121 w 2703848"/>
              <a:gd name="connsiteY28" fmla="*/ 1998646 h 3008491"/>
              <a:gd name="connsiteX29" fmla="*/ 1691353 w 2703848"/>
              <a:gd name="connsiteY29" fmla="*/ 1234042 h 3008491"/>
              <a:gd name="connsiteX30" fmla="*/ 1695710 w 2703848"/>
              <a:gd name="connsiteY30" fmla="*/ 1205494 h 3008491"/>
              <a:gd name="connsiteX31" fmla="*/ 1714271 w 2703848"/>
              <a:gd name="connsiteY31" fmla="*/ 1083879 h 3008491"/>
              <a:gd name="connsiteX32" fmla="*/ 1722079 w 2703848"/>
              <a:gd name="connsiteY32" fmla="*/ 929250 h 3008491"/>
              <a:gd name="connsiteX33" fmla="*/ 1463793 w 2703848"/>
              <a:gd name="connsiteY33" fmla="*/ 83679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3848" h="3008491">
                <a:moveTo>
                  <a:pt x="1401219" y="0"/>
                </a:moveTo>
                <a:lnTo>
                  <a:pt x="1496286" y="14509"/>
                </a:lnTo>
                <a:cubicBezTo>
                  <a:pt x="2185440" y="155530"/>
                  <a:pt x="2703848" y="765293"/>
                  <a:pt x="2703848" y="1496137"/>
                </a:cubicBezTo>
                <a:cubicBezTo>
                  <a:pt x="2703848" y="1652747"/>
                  <a:pt x="2680044" y="1803796"/>
                  <a:pt x="2635856" y="1945865"/>
                </a:cubicBezTo>
                <a:lnTo>
                  <a:pt x="2592975" y="2063025"/>
                </a:lnTo>
                <a:lnTo>
                  <a:pt x="2585000" y="2084813"/>
                </a:lnTo>
                <a:cubicBezTo>
                  <a:pt x="2431941" y="2446685"/>
                  <a:pt x="2142041" y="2736584"/>
                  <a:pt x="1780170" y="2889643"/>
                </a:cubicBezTo>
                <a:lnTo>
                  <a:pt x="1695568" y="2920608"/>
                </a:lnTo>
                <a:lnTo>
                  <a:pt x="1641222" y="2940499"/>
                </a:lnTo>
                <a:cubicBezTo>
                  <a:pt x="1499153" y="2984687"/>
                  <a:pt x="1348104" y="3008491"/>
                  <a:pt x="1191494" y="3008491"/>
                </a:cubicBezTo>
                <a:cubicBezTo>
                  <a:pt x="1034885" y="3008491"/>
                  <a:pt x="883835" y="2984687"/>
                  <a:pt x="741766" y="2940499"/>
                </a:cubicBezTo>
                <a:lnTo>
                  <a:pt x="710448" y="2929037"/>
                </a:lnTo>
                <a:lnTo>
                  <a:pt x="602818" y="2889643"/>
                </a:lnTo>
                <a:cubicBezTo>
                  <a:pt x="467116" y="2832246"/>
                  <a:pt x="341536" y="2755606"/>
                  <a:pt x="229496" y="2663143"/>
                </a:cubicBezTo>
                <a:lnTo>
                  <a:pt x="209725" y="2645174"/>
                </a:lnTo>
                <a:lnTo>
                  <a:pt x="122098" y="2565533"/>
                </a:lnTo>
                <a:cubicBezTo>
                  <a:pt x="87888" y="2531323"/>
                  <a:pt x="55309" y="2495481"/>
                  <a:pt x="24488" y="2458135"/>
                </a:cubicBezTo>
                <a:lnTo>
                  <a:pt x="0" y="2425387"/>
                </a:lnTo>
                <a:lnTo>
                  <a:pt x="55096" y="2433796"/>
                </a:lnTo>
                <a:cubicBezTo>
                  <a:pt x="105937" y="2438959"/>
                  <a:pt x="157522" y="2441604"/>
                  <a:pt x="209725" y="2441604"/>
                </a:cubicBezTo>
                <a:cubicBezTo>
                  <a:pt x="261928" y="2441604"/>
                  <a:pt x="313514" y="2438959"/>
                  <a:pt x="364354" y="2433796"/>
                </a:cubicBezTo>
                <a:lnTo>
                  <a:pt x="419449" y="2425387"/>
                </a:lnTo>
                <a:lnTo>
                  <a:pt x="514517" y="2410878"/>
                </a:lnTo>
                <a:cubicBezTo>
                  <a:pt x="563743" y="2400806"/>
                  <a:pt x="612097" y="2388341"/>
                  <a:pt x="659453" y="2373612"/>
                </a:cubicBezTo>
                <a:lnTo>
                  <a:pt x="713940" y="2353669"/>
                </a:lnTo>
                <a:lnTo>
                  <a:pt x="798401" y="2322756"/>
                </a:lnTo>
                <a:cubicBezTo>
                  <a:pt x="934103" y="2265359"/>
                  <a:pt x="1059684" y="2188719"/>
                  <a:pt x="1171723" y="2096256"/>
                </a:cubicBezTo>
                <a:lnTo>
                  <a:pt x="1207747" y="2063516"/>
                </a:lnTo>
                <a:lnTo>
                  <a:pt x="1279121" y="1998646"/>
                </a:lnTo>
                <a:cubicBezTo>
                  <a:pt x="1484383" y="1793384"/>
                  <a:pt x="1630916" y="1529394"/>
                  <a:pt x="1691353" y="1234042"/>
                </a:cubicBezTo>
                <a:lnTo>
                  <a:pt x="1695710" y="1205494"/>
                </a:lnTo>
                <a:lnTo>
                  <a:pt x="1714271" y="1083879"/>
                </a:lnTo>
                <a:cubicBezTo>
                  <a:pt x="1719434" y="1033039"/>
                  <a:pt x="1722079" y="981453"/>
                  <a:pt x="1722079" y="929250"/>
                </a:cubicBezTo>
                <a:cubicBezTo>
                  <a:pt x="1722079" y="616031"/>
                  <a:pt x="1626861" y="325052"/>
                  <a:pt x="1463793" y="83679"/>
                </a:cubicBezTo>
                <a:close/>
              </a:path>
            </a:pathLst>
          </a:custGeom>
          <a:solidFill>
            <a:srgbClr val="29878F"/>
          </a:solidFill>
          <a:ln>
            <a:solidFill>
              <a:srgbClr val="29878F"/>
            </a:solidFill>
          </a:ln>
          <a:effectLst>
            <a:outerShdw blurRad="190500" dist="190500" dir="48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 dirty="0">
              <a:effectLst>
                <a:outerShdw blurRad="190500" dist="1905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52085BD-CC10-3119-6F40-7E9D91137715}"/>
              </a:ext>
            </a:extLst>
          </p:cNvPr>
          <p:cNvSpPr/>
          <p:nvPr/>
        </p:nvSpPr>
        <p:spPr>
          <a:xfrm rot="2506641">
            <a:off x="7867129" y="-456565"/>
            <a:ext cx="2268531" cy="1559432"/>
          </a:xfrm>
          <a:custGeom>
            <a:avLst/>
            <a:gdLst>
              <a:gd name="connsiteX0" fmla="*/ 110874 w 3024708"/>
              <a:gd name="connsiteY0" fmla="*/ 0 h 2079242"/>
              <a:gd name="connsiteX1" fmla="*/ 118848 w 3024708"/>
              <a:gd name="connsiteY1" fmla="*/ 21788 h 2079242"/>
              <a:gd name="connsiteX2" fmla="*/ 258286 w 3024708"/>
              <a:gd name="connsiteY2" fmla="*/ 278683 h 2079242"/>
              <a:gd name="connsiteX3" fmla="*/ 320860 w 3024708"/>
              <a:gd name="connsiteY3" fmla="*/ 362362 h 2079242"/>
              <a:gd name="connsiteX4" fmla="*/ 345348 w 3024708"/>
              <a:gd name="connsiteY4" fmla="*/ 395110 h 2079242"/>
              <a:gd name="connsiteX5" fmla="*/ 442958 w 3024708"/>
              <a:gd name="connsiteY5" fmla="*/ 502508 h 2079242"/>
              <a:gd name="connsiteX6" fmla="*/ 530585 w 3024708"/>
              <a:gd name="connsiteY6" fmla="*/ 582149 h 2079242"/>
              <a:gd name="connsiteX7" fmla="*/ 550356 w 3024708"/>
              <a:gd name="connsiteY7" fmla="*/ 600118 h 2079242"/>
              <a:gd name="connsiteX8" fmla="*/ 923678 w 3024708"/>
              <a:gd name="connsiteY8" fmla="*/ 826618 h 2079242"/>
              <a:gd name="connsiteX9" fmla="*/ 1031308 w 3024708"/>
              <a:gd name="connsiteY9" fmla="*/ 866012 h 2079242"/>
              <a:gd name="connsiteX10" fmla="*/ 1062626 w 3024708"/>
              <a:gd name="connsiteY10" fmla="*/ 877474 h 2079242"/>
              <a:gd name="connsiteX11" fmla="*/ 1512354 w 3024708"/>
              <a:gd name="connsiteY11" fmla="*/ 945466 h 2079242"/>
              <a:gd name="connsiteX12" fmla="*/ 1962082 w 3024708"/>
              <a:gd name="connsiteY12" fmla="*/ 877474 h 2079242"/>
              <a:gd name="connsiteX13" fmla="*/ 2016428 w 3024708"/>
              <a:gd name="connsiteY13" fmla="*/ 857583 h 2079242"/>
              <a:gd name="connsiteX14" fmla="*/ 2101030 w 3024708"/>
              <a:gd name="connsiteY14" fmla="*/ 826618 h 2079242"/>
              <a:gd name="connsiteX15" fmla="*/ 2905860 w 3024708"/>
              <a:gd name="connsiteY15" fmla="*/ 21788 h 2079242"/>
              <a:gd name="connsiteX16" fmla="*/ 2913835 w 3024708"/>
              <a:gd name="connsiteY16" fmla="*/ 0 h 2079242"/>
              <a:gd name="connsiteX17" fmla="*/ 2956716 w 3024708"/>
              <a:gd name="connsiteY17" fmla="*/ 117160 h 2079242"/>
              <a:gd name="connsiteX18" fmla="*/ 3024708 w 3024708"/>
              <a:gd name="connsiteY18" fmla="*/ 566888 h 2079242"/>
              <a:gd name="connsiteX19" fmla="*/ 1817146 w 3024708"/>
              <a:gd name="connsiteY19" fmla="*/ 2048516 h 2079242"/>
              <a:gd name="connsiteX20" fmla="*/ 1722908 w 3024708"/>
              <a:gd name="connsiteY20" fmla="*/ 2062899 h 2079242"/>
              <a:gd name="connsiteX21" fmla="*/ 1666983 w 3024708"/>
              <a:gd name="connsiteY21" fmla="*/ 2071434 h 2079242"/>
              <a:gd name="connsiteX22" fmla="*/ 1512354 w 3024708"/>
              <a:gd name="connsiteY22" fmla="*/ 2079242 h 2079242"/>
              <a:gd name="connsiteX23" fmla="*/ 550356 w 3024708"/>
              <a:gd name="connsiteY23" fmla="*/ 1733894 h 2079242"/>
              <a:gd name="connsiteX24" fmla="*/ 530585 w 3024708"/>
              <a:gd name="connsiteY24" fmla="*/ 1715925 h 2079242"/>
              <a:gd name="connsiteX25" fmla="*/ 442958 w 3024708"/>
              <a:gd name="connsiteY25" fmla="*/ 1636284 h 2079242"/>
              <a:gd name="connsiteX26" fmla="*/ 30726 w 3024708"/>
              <a:gd name="connsiteY26" fmla="*/ 871680 h 2079242"/>
              <a:gd name="connsiteX27" fmla="*/ 29861 w 3024708"/>
              <a:gd name="connsiteY27" fmla="*/ 866012 h 2079242"/>
              <a:gd name="connsiteX28" fmla="*/ 7808 w 3024708"/>
              <a:gd name="connsiteY28" fmla="*/ 721517 h 2079242"/>
              <a:gd name="connsiteX29" fmla="*/ 0 w 3024708"/>
              <a:gd name="connsiteY29" fmla="*/ 566888 h 2079242"/>
              <a:gd name="connsiteX30" fmla="*/ 7808 w 3024708"/>
              <a:gd name="connsiteY30" fmla="*/ 412259 h 2079242"/>
              <a:gd name="connsiteX31" fmla="*/ 26369 w 3024708"/>
              <a:gd name="connsiteY31" fmla="*/ 290644 h 2079242"/>
              <a:gd name="connsiteX32" fmla="*/ 30726 w 3024708"/>
              <a:gd name="connsiteY32" fmla="*/ 262096 h 2079242"/>
              <a:gd name="connsiteX33" fmla="*/ 67992 w 3024708"/>
              <a:gd name="connsiteY33" fmla="*/ 11716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024708" h="2079242">
                <a:moveTo>
                  <a:pt x="110874" y="0"/>
                </a:moveTo>
                <a:lnTo>
                  <a:pt x="118848" y="21788"/>
                </a:lnTo>
                <a:cubicBezTo>
                  <a:pt x="157113" y="112256"/>
                  <a:pt x="203930" y="198226"/>
                  <a:pt x="258286" y="278683"/>
                </a:cubicBezTo>
                <a:lnTo>
                  <a:pt x="320860" y="362362"/>
                </a:lnTo>
                <a:lnTo>
                  <a:pt x="345348" y="395110"/>
                </a:lnTo>
                <a:cubicBezTo>
                  <a:pt x="376169" y="432456"/>
                  <a:pt x="408748" y="468298"/>
                  <a:pt x="442958" y="502508"/>
                </a:cubicBezTo>
                <a:lnTo>
                  <a:pt x="530585" y="582149"/>
                </a:lnTo>
                <a:lnTo>
                  <a:pt x="550356" y="600118"/>
                </a:lnTo>
                <a:cubicBezTo>
                  <a:pt x="662396" y="692581"/>
                  <a:pt x="787976" y="769221"/>
                  <a:pt x="923678" y="826618"/>
                </a:cubicBezTo>
                <a:lnTo>
                  <a:pt x="1031308" y="866012"/>
                </a:lnTo>
                <a:lnTo>
                  <a:pt x="1062626" y="877474"/>
                </a:lnTo>
                <a:cubicBezTo>
                  <a:pt x="1204695" y="921662"/>
                  <a:pt x="1355745" y="945466"/>
                  <a:pt x="1512354" y="945466"/>
                </a:cubicBezTo>
                <a:cubicBezTo>
                  <a:pt x="1668964" y="945466"/>
                  <a:pt x="1820013" y="921662"/>
                  <a:pt x="1962082" y="877474"/>
                </a:cubicBezTo>
                <a:lnTo>
                  <a:pt x="2016428" y="857583"/>
                </a:lnTo>
                <a:lnTo>
                  <a:pt x="2101030" y="826618"/>
                </a:lnTo>
                <a:cubicBezTo>
                  <a:pt x="2462901" y="673559"/>
                  <a:pt x="2752801" y="383660"/>
                  <a:pt x="2905860" y="21788"/>
                </a:cubicBezTo>
                <a:lnTo>
                  <a:pt x="2913835" y="0"/>
                </a:lnTo>
                <a:lnTo>
                  <a:pt x="2956716" y="117160"/>
                </a:lnTo>
                <a:cubicBezTo>
                  <a:pt x="3000904" y="259229"/>
                  <a:pt x="3024708" y="410279"/>
                  <a:pt x="3024708" y="566888"/>
                </a:cubicBezTo>
                <a:cubicBezTo>
                  <a:pt x="3024708" y="1297732"/>
                  <a:pt x="2506300" y="1907495"/>
                  <a:pt x="1817146" y="2048516"/>
                </a:cubicBezTo>
                <a:lnTo>
                  <a:pt x="1722908" y="2062899"/>
                </a:lnTo>
                <a:lnTo>
                  <a:pt x="1666983" y="2071434"/>
                </a:lnTo>
                <a:cubicBezTo>
                  <a:pt x="1616143" y="2076597"/>
                  <a:pt x="1564557" y="2079242"/>
                  <a:pt x="1512354" y="2079242"/>
                </a:cubicBezTo>
                <a:cubicBezTo>
                  <a:pt x="1146932" y="2079242"/>
                  <a:pt x="811781" y="1949640"/>
                  <a:pt x="550356" y="1733894"/>
                </a:cubicBezTo>
                <a:lnTo>
                  <a:pt x="530585" y="1715925"/>
                </a:lnTo>
                <a:lnTo>
                  <a:pt x="442958" y="1636284"/>
                </a:lnTo>
                <a:cubicBezTo>
                  <a:pt x="237697" y="1431022"/>
                  <a:pt x="91164" y="1167032"/>
                  <a:pt x="30726" y="871680"/>
                </a:cubicBezTo>
                <a:lnTo>
                  <a:pt x="29861" y="866012"/>
                </a:lnTo>
                <a:lnTo>
                  <a:pt x="7808" y="721517"/>
                </a:lnTo>
                <a:cubicBezTo>
                  <a:pt x="2645" y="670677"/>
                  <a:pt x="0" y="619091"/>
                  <a:pt x="0" y="566888"/>
                </a:cubicBezTo>
                <a:cubicBezTo>
                  <a:pt x="0" y="514685"/>
                  <a:pt x="2645" y="463100"/>
                  <a:pt x="7808" y="412259"/>
                </a:cubicBezTo>
                <a:lnTo>
                  <a:pt x="26369" y="290644"/>
                </a:lnTo>
                <a:lnTo>
                  <a:pt x="30726" y="262096"/>
                </a:lnTo>
                <a:cubicBezTo>
                  <a:pt x="40799" y="212871"/>
                  <a:pt x="53263" y="164517"/>
                  <a:pt x="67992" y="117160"/>
                </a:cubicBezTo>
                <a:close/>
              </a:path>
            </a:pathLst>
          </a:custGeom>
          <a:solidFill>
            <a:srgbClr val="28A6B2"/>
          </a:solidFill>
          <a:ln>
            <a:solidFill>
              <a:srgbClr val="28A6B2"/>
            </a:solidFill>
          </a:ln>
          <a:effectLst>
            <a:outerShdw blurRad="190500" dist="190500" dir="84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8E51387-109F-E853-6668-298F2DBBDB15}"/>
              </a:ext>
            </a:extLst>
          </p:cNvPr>
          <p:cNvSpPr/>
          <p:nvPr/>
        </p:nvSpPr>
        <p:spPr>
          <a:xfrm>
            <a:off x="8216165" y="-1125151"/>
            <a:ext cx="2028508" cy="2256274"/>
          </a:xfrm>
          <a:custGeom>
            <a:avLst/>
            <a:gdLst>
              <a:gd name="connsiteX0" fmla="*/ 1301801 w 2704677"/>
              <a:gd name="connsiteY0" fmla="*/ 0 h 3008365"/>
              <a:gd name="connsiteX1" fmla="*/ 1240055 w 2704677"/>
              <a:gd name="connsiteY1" fmla="*/ 82572 h 3008365"/>
              <a:gd name="connsiteX2" fmla="*/ 1100617 w 2704677"/>
              <a:gd name="connsiteY2" fmla="*/ 339467 h 3008365"/>
              <a:gd name="connsiteX3" fmla="*/ 1092643 w 2704677"/>
              <a:gd name="connsiteY3" fmla="*/ 361255 h 3008365"/>
              <a:gd name="connsiteX4" fmla="*/ 1049761 w 2704677"/>
              <a:gd name="connsiteY4" fmla="*/ 478415 h 3008365"/>
              <a:gd name="connsiteX5" fmla="*/ 1012495 w 2704677"/>
              <a:gd name="connsiteY5" fmla="*/ 623351 h 3008365"/>
              <a:gd name="connsiteX6" fmla="*/ 1008138 w 2704677"/>
              <a:gd name="connsiteY6" fmla="*/ 651899 h 3008365"/>
              <a:gd name="connsiteX7" fmla="*/ 989577 w 2704677"/>
              <a:gd name="connsiteY7" fmla="*/ 773514 h 3008365"/>
              <a:gd name="connsiteX8" fmla="*/ 981769 w 2704677"/>
              <a:gd name="connsiteY8" fmla="*/ 928143 h 3008365"/>
              <a:gd name="connsiteX9" fmla="*/ 989577 w 2704677"/>
              <a:gd name="connsiteY9" fmla="*/ 1082772 h 3008365"/>
              <a:gd name="connsiteX10" fmla="*/ 1011630 w 2704677"/>
              <a:gd name="connsiteY10" fmla="*/ 1227267 h 3008365"/>
              <a:gd name="connsiteX11" fmla="*/ 1012495 w 2704677"/>
              <a:gd name="connsiteY11" fmla="*/ 1232935 h 3008365"/>
              <a:gd name="connsiteX12" fmla="*/ 1424727 w 2704677"/>
              <a:gd name="connsiteY12" fmla="*/ 1997539 h 3008365"/>
              <a:gd name="connsiteX13" fmla="*/ 1512354 w 2704677"/>
              <a:gd name="connsiteY13" fmla="*/ 2077180 h 3008365"/>
              <a:gd name="connsiteX14" fmla="*/ 1532125 w 2704677"/>
              <a:gd name="connsiteY14" fmla="*/ 2095149 h 3008365"/>
              <a:gd name="connsiteX15" fmla="*/ 2494123 w 2704677"/>
              <a:gd name="connsiteY15" fmla="*/ 2440497 h 3008365"/>
              <a:gd name="connsiteX16" fmla="*/ 2648752 w 2704677"/>
              <a:gd name="connsiteY16" fmla="*/ 2432689 h 3008365"/>
              <a:gd name="connsiteX17" fmla="*/ 2704677 w 2704677"/>
              <a:gd name="connsiteY17" fmla="*/ 2424154 h 3008365"/>
              <a:gd name="connsiteX18" fmla="*/ 2679360 w 2704677"/>
              <a:gd name="connsiteY18" fmla="*/ 2458009 h 3008365"/>
              <a:gd name="connsiteX19" fmla="*/ 1512354 w 2704677"/>
              <a:gd name="connsiteY19" fmla="*/ 3008365 h 3008365"/>
              <a:gd name="connsiteX20" fmla="*/ 345348 w 2704677"/>
              <a:gd name="connsiteY20" fmla="*/ 2458009 h 3008365"/>
              <a:gd name="connsiteX21" fmla="*/ 320032 w 2704677"/>
              <a:gd name="connsiteY21" fmla="*/ 2424154 h 3008365"/>
              <a:gd name="connsiteX22" fmla="*/ 258286 w 2704677"/>
              <a:gd name="connsiteY22" fmla="*/ 2341582 h 3008365"/>
              <a:gd name="connsiteX23" fmla="*/ 0 w 2704677"/>
              <a:gd name="connsiteY23" fmla="*/ 1496011 h 3008365"/>
              <a:gd name="connsiteX24" fmla="*/ 7808 w 2704677"/>
              <a:gd name="connsiteY24" fmla="*/ 1341382 h 3008365"/>
              <a:gd name="connsiteX25" fmla="*/ 26511 w 2704677"/>
              <a:gd name="connsiteY25" fmla="*/ 1218838 h 3008365"/>
              <a:gd name="connsiteX26" fmla="*/ 30726 w 2704677"/>
              <a:gd name="connsiteY26" fmla="*/ 1191219 h 3008365"/>
              <a:gd name="connsiteX27" fmla="*/ 442958 w 2704677"/>
              <a:gd name="connsiteY27" fmla="*/ 426615 h 3008365"/>
              <a:gd name="connsiteX28" fmla="*/ 514333 w 2704677"/>
              <a:gd name="connsiteY28" fmla="*/ 361746 h 3008365"/>
              <a:gd name="connsiteX29" fmla="*/ 550356 w 2704677"/>
              <a:gd name="connsiteY29" fmla="*/ 329005 h 3008365"/>
              <a:gd name="connsiteX30" fmla="*/ 923678 w 2704677"/>
              <a:gd name="connsiteY30" fmla="*/ 102505 h 3008365"/>
              <a:gd name="connsiteX31" fmla="*/ 1008280 w 2704677"/>
              <a:gd name="connsiteY31" fmla="*/ 71540 h 3008365"/>
              <a:gd name="connsiteX32" fmla="*/ 1062626 w 2704677"/>
              <a:gd name="connsiteY32" fmla="*/ 51649 h 3008365"/>
              <a:gd name="connsiteX33" fmla="*/ 1207562 w 2704677"/>
              <a:gd name="connsiteY33" fmla="*/ 14383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04677" h="3008365">
                <a:moveTo>
                  <a:pt x="1301801" y="0"/>
                </a:moveTo>
                <a:lnTo>
                  <a:pt x="1240055" y="82572"/>
                </a:lnTo>
                <a:cubicBezTo>
                  <a:pt x="1185699" y="163029"/>
                  <a:pt x="1138882" y="248999"/>
                  <a:pt x="1100617" y="339467"/>
                </a:cubicBezTo>
                <a:lnTo>
                  <a:pt x="1092643" y="361255"/>
                </a:lnTo>
                <a:lnTo>
                  <a:pt x="1049761" y="478415"/>
                </a:lnTo>
                <a:cubicBezTo>
                  <a:pt x="1035032" y="525772"/>
                  <a:pt x="1022568" y="574126"/>
                  <a:pt x="1012495" y="623351"/>
                </a:cubicBezTo>
                <a:lnTo>
                  <a:pt x="1008138" y="651899"/>
                </a:lnTo>
                <a:lnTo>
                  <a:pt x="989577" y="773514"/>
                </a:lnTo>
                <a:cubicBezTo>
                  <a:pt x="984414" y="824355"/>
                  <a:pt x="981769" y="875940"/>
                  <a:pt x="981769" y="928143"/>
                </a:cubicBezTo>
                <a:cubicBezTo>
                  <a:pt x="981769" y="980346"/>
                  <a:pt x="984414" y="1031932"/>
                  <a:pt x="989577" y="1082772"/>
                </a:cubicBezTo>
                <a:lnTo>
                  <a:pt x="1011630" y="1227267"/>
                </a:lnTo>
                <a:lnTo>
                  <a:pt x="1012495" y="1232935"/>
                </a:lnTo>
                <a:cubicBezTo>
                  <a:pt x="1072933" y="1528287"/>
                  <a:pt x="1219466" y="1792277"/>
                  <a:pt x="1424727" y="1997539"/>
                </a:cubicBezTo>
                <a:lnTo>
                  <a:pt x="1512354" y="2077180"/>
                </a:lnTo>
                <a:lnTo>
                  <a:pt x="1532125" y="2095149"/>
                </a:lnTo>
                <a:cubicBezTo>
                  <a:pt x="1793550" y="2310895"/>
                  <a:pt x="2128701" y="2440497"/>
                  <a:pt x="2494123" y="2440497"/>
                </a:cubicBezTo>
                <a:cubicBezTo>
                  <a:pt x="2546326" y="2440497"/>
                  <a:pt x="2597912" y="2437852"/>
                  <a:pt x="2648752" y="2432689"/>
                </a:cubicBezTo>
                <a:lnTo>
                  <a:pt x="2704677" y="2424154"/>
                </a:lnTo>
                <a:lnTo>
                  <a:pt x="2679360" y="2458009"/>
                </a:lnTo>
                <a:cubicBezTo>
                  <a:pt x="2401972" y="2794125"/>
                  <a:pt x="1982182" y="3008365"/>
                  <a:pt x="1512354" y="3008365"/>
                </a:cubicBezTo>
                <a:cubicBezTo>
                  <a:pt x="1042526" y="3008365"/>
                  <a:pt x="622736" y="2794125"/>
                  <a:pt x="345348" y="2458009"/>
                </a:cubicBezTo>
                <a:lnTo>
                  <a:pt x="320032" y="2424154"/>
                </a:lnTo>
                <a:lnTo>
                  <a:pt x="258286" y="2341582"/>
                </a:lnTo>
                <a:cubicBezTo>
                  <a:pt x="95218" y="2100209"/>
                  <a:pt x="0" y="1809230"/>
                  <a:pt x="0" y="1496011"/>
                </a:cubicBezTo>
                <a:cubicBezTo>
                  <a:pt x="0" y="1443808"/>
                  <a:pt x="2645" y="1392223"/>
                  <a:pt x="7808" y="1341382"/>
                </a:cubicBezTo>
                <a:lnTo>
                  <a:pt x="26511" y="1218838"/>
                </a:lnTo>
                <a:lnTo>
                  <a:pt x="30726" y="1191219"/>
                </a:lnTo>
                <a:cubicBezTo>
                  <a:pt x="91164" y="895867"/>
                  <a:pt x="237697" y="631877"/>
                  <a:pt x="442958" y="426615"/>
                </a:cubicBezTo>
                <a:lnTo>
                  <a:pt x="514333" y="361746"/>
                </a:lnTo>
                <a:lnTo>
                  <a:pt x="550356" y="329005"/>
                </a:lnTo>
                <a:cubicBezTo>
                  <a:pt x="662396" y="236543"/>
                  <a:pt x="787976" y="159902"/>
                  <a:pt x="923678" y="102505"/>
                </a:cubicBezTo>
                <a:lnTo>
                  <a:pt x="1008280" y="71540"/>
                </a:lnTo>
                <a:lnTo>
                  <a:pt x="1062626" y="51649"/>
                </a:lnTo>
                <a:cubicBezTo>
                  <a:pt x="1109983" y="36920"/>
                  <a:pt x="1158337" y="24456"/>
                  <a:pt x="1207562" y="14383"/>
                </a:cubicBezTo>
                <a:close/>
              </a:path>
            </a:pathLst>
          </a:custGeom>
          <a:solidFill>
            <a:srgbClr val="19A4A0"/>
          </a:solidFill>
          <a:ln>
            <a:solidFill>
              <a:srgbClr val="19A4A0"/>
            </a:solidFill>
          </a:ln>
          <a:effectLst>
            <a:outerShdw blurRad="190500" dist="190500" dir="9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0D21EA8-1401-4B8D-109F-1C686FC6D207}"/>
              </a:ext>
            </a:extLst>
          </p:cNvPr>
          <p:cNvSpPr/>
          <p:nvPr/>
        </p:nvSpPr>
        <p:spPr>
          <a:xfrm rot="17042089">
            <a:off x="8400371" y="-1064283"/>
            <a:ext cx="2028507" cy="2256274"/>
          </a:xfrm>
          <a:custGeom>
            <a:avLst/>
            <a:gdLst>
              <a:gd name="connsiteX0" fmla="*/ 1512354 w 2704676"/>
              <a:gd name="connsiteY0" fmla="*/ 0 h 3008365"/>
              <a:gd name="connsiteX1" fmla="*/ 1962082 w 2704676"/>
              <a:gd name="connsiteY1" fmla="*/ 67992 h 3008365"/>
              <a:gd name="connsiteX2" fmla="*/ 1993400 w 2704676"/>
              <a:gd name="connsiteY2" fmla="*/ 79455 h 3008365"/>
              <a:gd name="connsiteX3" fmla="*/ 2101030 w 2704676"/>
              <a:gd name="connsiteY3" fmla="*/ 118848 h 3008365"/>
              <a:gd name="connsiteX4" fmla="*/ 2474352 w 2704676"/>
              <a:gd name="connsiteY4" fmla="*/ 345348 h 3008365"/>
              <a:gd name="connsiteX5" fmla="*/ 2494124 w 2704676"/>
              <a:gd name="connsiteY5" fmla="*/ 363318 h 3008365"/>
              <a:gd name="connsiteX6" fmla="*/ 2581750 w 2704676"/>
              <a:gd name="connsiteY6" fmla="*/ 442958 h 3008365"/>
              <a:gd name="connsiteX7" fmla="*/ 2679360 w 2704676"/>
              <a:gd name="connsiteY7" fmla="*/ 550356 h 3008365"/>
              <a:gd name="connsiteX8" fmla="*/ 2704676 w 2704676"/>
              <a:gd name="connsiteY8" fmla="*/ 584211 h 3008365"/>
              <a:gd name="connsiteX9" fmla="*/ 2648753 w 2704676"/>
              <a:gd name="connsiteY9" fmla="*/ 575676 h 3008365"/>
              <a:gd name="connsiteX10" fmla="*/ 2494124 w 2704676"/>
              <a:gd name="connsiteY10" fmla="*/ 567868 h 3008365"/>
              <a:gd name="connsiteX11" fmla="*/ 2339495 w 2704676"/>
              <a:gd name="connsiteY11" fmla="*/ 575676 h 3008365"/>
              <a:gd name="connsiteX12" fmla="*/ 2283571 w 2704676"/>
              <a:gd name="connsiteY12" fmla="*/ 584211 h 3008365"/>
              <a:gd name="connsiteX13" fmla="*/ 2189332 w 2704676"/>
              <a:gd name="connsiteY13" fmla="*/ 598594 h 3008365"/>
              <a:gd name="connsiteX14" fmla="*/ 2044396 w 2704676"/>
              <a:gd name="connsiteY14" fmla="*/ 635860 h 3008365"/>
              <a:gd name="connsiteX15" fmla="*/ 1990050 w 2704676"/>
              <a:gd name="connsiteY15" fmla="*/ 655751 h 3008365"/>
              <a:gd name="connsiteX16" fmla="*/ 1905448 w 2704676"/>
              <a:gd name="connsiteY16" fmla="*/ 686716 h 3008365"/>
              <a:gd name="connsiteX17" fmla="*/ 1532126 w 2704676"/>
              <a:gd name="connsiteY17" fmla="*/ 913216 h 3008365"/>
              <a:gd name="connsiteX18" fmla="*/ 1496103 w 2704676"/>
              <a:gd name="connsiteY18" fmla="*/ 945957 h 3008365"/>
              <a:gd name="connsiteX19" fmla="*/ 1424728 w 2704676"/>
              <a:gd name="connsiteY19" fmla="*/ 1010826 h 3008365"/>
              <a:gd name="connsiteX20" fmla="*/ 1012496 w 2704676"/>
              <a:gd name="connsiteY20" fmla="*/ 1775430 h 3008365"/>
              <a:gd name="connsiteX21" fmla="*/ 1008281 w 2704676"/>
              <a:gd name="connsiteY21" fmla="*/ 1803049 h 3008365"/>
              <a:gd name="connsiteX22" fmla="*/ 989578 w 2704676"/>
              <a:gd name="connsiteY22" fmla="*/ 1925593 h 3008365"/>
              <a:gd name="connsiteX23" fmla="*/ 981770 w 2704676"/>
              <a:gd name="connsiteY23" fmla="*/ 2080222 h 3008365"/>
              <a:gd name="connsiteX24" fmla="*/ 1240056 w 2704676"/>
              <a:gd name="connsiteY24" fmla="*/ 2925793 h 3008365"/>
              <a:gd name="connsiteX25" fmla="*/ 1301802 w 2704676"/>
              <a:gd name="connsiteY25" fmla="*/ 3008365 h 3008365"/>
              <a:gd name="connsiteX26" fmla="*/ 1207562 w 2704676"/>
              <a:gd name="connsiteY26" fmla="*/ 2993982 h 3008365"/>
              <a:gd name="connsiteX27" fmla="*/ 0 w 2704676"/>
              <a:gd name="connsiteY27" fmla="*/ 1512354 h 3008365"/>
              <a:gd name="connsiteX28" fmla="*/ 67992 w 2704676"/>
              <a:gd name="connsiteY28" fmla="*/ 1062626 h 3008365"/>
              <a:gd name="connsiteX29" fmla="*/ 110874 w 2704676"/>
              <a:gd name="connsiteY29" fmla="*/ 945466 h 3008365"/>
              <a:gd name="connsiteX30" fmla="*/ 118848 w 2704676"/>
              <a:gd name="connsiteY30" fmla="*/ 923678 h 3008365"/>
              <a:gd name="connsiteX31" fmla="*/ 923678 w 2704676"/>
              <a:gd name="connsiteY31" fmla="*/ 118848 h 3008365"/>
              <a:gd name="connsiteX32" fmla="*/ 1008139 w 2704676"/>
              <a:gd name="connsiteY32" fmla="*/ 87935 h 3008365"/>
              <a:gd name="connsiteX33" fmla="*/ 1062626 w 2704676"/>
              <a:gd name="connsiteY33" fmla="*/ 67992 h 3008365"/>
              <a:gd name="connsiteX34" fmla="*/ 1512354 w 2704676"/>
              <a:gd name="connsiteY34" fmla="*/ 0 h 300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04676" h="3008365">
                <a:moveTo>
                  <a:pt x="1512354" y="0"/>
                </a:moveTo>
                <a:cubicBezTo>
                  <a:pt x="1668964" y="0"/>
                  <a:pt x="1820013" y="23805"/>
                  <a:pt x="1962082" y="67992"/>
                </a:cubicBezTo>
                <a:lnTo>
                  <a:pt x="1993400" y="79455"/>
                </a:lnTo>
                <a:lnTo>
                  <a:pt x="2101030" y="118848"/>
                </a:lnTo>
                <a:cubicBezTo>
                  <a:pt x="2236732" y="176245"/>
                  <a:pt x="2362313" y="252886"/>
                  <a:pt x="2474352" y="345348"/>
                </a:cubicBezTo>
                <a:lnTo>
                  <a:pt x="2494124" y="363318"/>
                </a:lnTo>
                <a:lnTo>
                  <a:pt x="2581750" y="442958"/>
                </a:lnTo>
                <a:cubicBezTo>
                  <a:pt x="2615960" y="477169"/>
                  <a:pt x="2648539" y="513010"/>
                  <a:pt x="2679360" y="550356"/>
                </a:cubicBezTo>
                <a:lnTo>
                  <a:pt x="2704676" y="584211"/>
                </a:lnTo>
                <a:lnTo>
                  <a:pt x="2648753" y="575676"/>
                </a:lnTo>
                <a:cubicBezTo>
                  <a:pt x="2597913" y="570513"/>
                  <a:pt x="2546327" y="567868"/>
                  <a:pt x="2494124" y="567868"/>
                </a:cubicBezTo>
                <a:cubicBezTo>
                  <a:pt x="2441921" y="567868"/>
                  <a:pt x="2390336" y="570513"/>
                  <a:pt x="2339495" y="575676"/>
                </a:cubicBezTo>
                <a:lnTo>
                  <a:pt x="2283571" y="584211"/>
                </a:lnTo>
                <a:lnTo>
                  <a:pt x="2189332" y="598594"/>
                </a:lnTo>
                <a:cubicBezTo>
                  <a:pt x="2140107" y="608667"/>
                  <a:pt x="2091753" y="621131"/>
                  <a:pt x="2044396" y="635860"/>
                </a:cubicBezTo>
                <a:lnTo>
                  <a:pt x="1990050" y="655751"/>
                </a:lnTo>
                <a:lnTo>
                  <a:pt x="1905448" y="686716"/>
                </a:lnTo>
                <a:cubicBezTo>
                  <a:pt x="1769746" y="744113"/>
                  <a:pt x="1644166" y="820754"/>
                  <a:pt x="1532126" y="913216"/>
                </a:cubicBezTo>
                <a:lnTo>
                  <a:pt x="1496103" y="945957"/>
                </a:lnTo>
                <a:lnTo>
                  <a:pt x="1424728" y="1010826"/>
                </a:lnTo>
                <a:cubicBezTo>
                  <a:pt x="1219467" y="1216088"/>
                  <a:pt x="1072934" y="1480078"/>
                  <a:pt x="1012496" y="1775430"/>
                </a:cubicBezTo>
                <a:lnTo>
                  <a:pt x="1008281" y="1803049"/>
                </a:lnTo>
                <a:lnTo>
                  <a:pt x="989578" y="1925593"/>
                </a:lnTo>
                <a:cubicBezTo>
                  <a:pt x="984415" y="1976434"/>
                  <a:pt x="981770" y="2028019"/>
                  <a:pt x="981770" y="2080222"/>
                </a:cubicBezTo>
                <a:cubicBezTo>
                  <a:pt x="981770" y="2393441"/>
                  <a:pt x="1076988" y="2684420"/>
                  <a:pt x="1240056" y="2925793"/>
                </a:cubicBezTo>
                <a:lnTo>
                  <a:pt x="1301802" y="3008365"/>
                </a:lnTo>
                <a:lnTo>
                  <a:pt x="1207562" y="2993982"/>
                </a:lnTo>
                <a:cubicBezTo>
                  <a:pt x="518408" y="2852961"/>
                  <a:pt x="0" y="2243198"/>
                  <a:pt x="0" y="1512354"/>
                </a:cubicBezTo>
                <a:cubicBezTo>
                  <a:pt x="0" y="1355745"/>
                  <a:pt x="23805" y="1204695"/>
                  <a:pt x="67992" y="1062626"/>
                </a:cubicBezTo>
                <a:lnTo>
                  <a:pt x="110874" y="945466"/>
                </a:lnTo>
                <a:lnTo>
                  <a:pt x="118848" y="923678"/>
                </a:lnTo>
                <a:cubicBezTo>
                  <a:pt x="271907" y="561807"/>
                  <a:pt x="561807" y="271907"/>
                  <a:pt x="923678" y="118848"/>
                </a:cubicBezTo>
                <a:lnTo>
                  <a:pt x="1008139" y="87935"/>
                </a:lnTo>
                <a:lnTo>
                  <a:pt x="1062626" y="67992"/>
                </a:lnTo>
                <a:cubicBezTo>
                  <a:pt x="1204695" y="23805"/>
                  <a:pt x="1355745" y="0"/>
                  <a:pt x="1512354" y="0"/>
                </a:cubicBezTo>
                <a:close/>
              </a:path>
            </a:pathLst>
          </a:custGeom>
          <a:solidFill>
            <a:srgbClr val="4FC079"/>
          </a:solidFill>
          <a:ln>
            <a:solidFill>
              <a:srgbClr val="4FC079"/>
            </a:solidFill>
          </a:ln>
          <a:effectLst>
            <a:outerShdw blurRad="190500" dist="190500" dir="156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D75AA4-936D-84D0-6214-32759EE5F90E}"/>
              </a:ext>
            </a:extLst>
          </p:cNvPr>
          <p:cNvSpPr/>
          <p:nvPr/>
        </p:nvSpPr>
        <p:spPr>
          <a:xfrm rot="13534159">
            <a:off x="8148381" y="-649102"/>
            <a:ext cx="2268531" cy="1559432"/>
          </a:xfrm>
          <a:custGeom>
            <a:avLst/>
            <a:gdLst>
              <a:gd name="connsiteX0" fmla="*/ 1512354 w 3024708"/>
              <a:gd name="connsiteY0" fmla="*/ 0 h 2079242"/>
              <a:gd name="connsiteX1" fmla="*/ 2474352 w 3024708"/>
              <a:gd name="connsiteY1" fmla="*/ 345348 h 2079242"/>
              <a:gd name="connsiteX2" fmla="*/ 2494124 w 3024708"/>
              <a:gd name="connsiteY2" fmla="*/ 363318 h 2079242"/>
              <a:gd name="connsiteX3" fmla="*/ 2581750 w 3024708"/>
              <a:gd name="connsiteY3" fmla="*/ 442958 h 2079242"/>
              <a:gd name="connsiteX4" fmla="*/ 2993982 w 3024708"/>
              <a:gd name="connsiteY4" fmla="*/ 1207562 h 2079242"/>
              <a:gd name="connsiteX5" fmla="*/ 2994847 w 3024708"/>
              <a:gd name="connsiteY5" fmla="*/ 1213231 h 2079242"/>
              <a:gd name="connsiteX6" fmla="*/ 3016900 w 3024708"/>
              <a:gd name="connsiteY6" fmla="*/ 1357725 h 2079242"/>
              <a:gd name="connsiteX7" fmla="*/ 3024708 w 3024708"/>
              <a:gd name="connsiteY7" fmla="*/ 1512354 h 2079242"/>
              <a:gd name="connsiteX8" fmla="*/ 3016900 w 3024708"/>
              <a:gd name="connsiteY8" fmla="*/ 1666983 h 2079242"/>
              <a:gd name="connsiteX9" fmla="*/ 2998198 w 3024708"/>
              <a:gd name="connsiteY9" fmla="*/ 1789527 h 2079242"/>
              <a:gd name="connsiteX10" fmla="*/ 2993982 w 3024708"/>
              <a:gd name="connsiteY10" fmla="*/ 1817146 h 2079242"/>
              <a:gd name="connsiteX11" fmla="*/ 2956716 w 3024708"/>
              <a:gd name="connsiteY11" fmla="*/ 1962082 h 2079242"/>
              <a:gd name="connsiteX12" fmla="*/ 2913835 w 3024708"/>
              <a:gd name="connsiteY12" fmla="*/ 2079242 h 2079242"/>
              <a:gd name="connsiteX13" fmla="*/ 2905860 w 3024708"/>
              <a:gd name="connsiteY13" fmla="*/ 2057454 h 2079242"/>
              <a:gd name="connsiteX14" fmla="*/ 2766422 w 3024708"/>
              <a:gd name="connsiteY14" fmla="*/ 1800559 h 2079242"/>
              <a:gd name="connsiteX15" fmla="*/ 2704676 w 3024708"/>
              <a:gd name="connsiteY15" fmla="*/ 1717987 h 2079242"/>
              <a:gd name="connsiteX16" fmla="*/ 2679360 w 3024708"/>
              <a:gd name="connsiteY16" fmla="*/ 1684132 h 2079242"/>
              <a:gd name="connsiteX17" fmla="*/ 2581750 w 3024708"/>
              <a:gd name="connsiteY17" fmla="*/ 1576734 h 2079242"/>
              <a:gd name="connsiteX18" fmla="*/ 2494124 w 3024708"/>
              <a:gd name="connsiteY18" fmla="*/ 1497094 h 2079242"/>
              <a:gd name="connsiteX19" fmla="*/ 2474352 w 3024708"/>
              <a:gd name="connsiteY19" fmla="*/ 1479124 h 2079242"/>
              <a:gd name="connsiteX20" fmla="*/ 2101030 w 3024708"/>
              <a:gd name="connsiteY20" fmla="*/ 1252624 h 2079242"/>
              <a:gd name="connsiteX21" fmla="*/ 1993400 w 3024708"/>
              <a:gd name="connsiteY21" fmla="*/ 1213231 h 2079242"/>
              <a:gd name="connsiteX22" fmla="*/ 1962082 w 3024708"/>
              <a:gd name="connsiteY22" fmla="*/ 1201768 h 2079242"/>
              <a:gd name="connsiteX23" fmla="*/ 1512354 w 3024708"/>
              <a:gd name="connsiteY23" fmla="*/ 1133776 h 2079242"/>
              <a:gd name="connsiteX24" fmla="*/ 1062626 w 3024708"/>
              <a:gd name="connsiteY24" fmla="*/ 1201768 h 2079242"/>
              <a:gd name="connsiteX25" fmla="*/ 1008139 w 3024708"/>
              <a:gd name="connsiteY25" fmla="*/ 1221711 h 2079242"/>
              <a:gd name="connsiteX26" fmla="*/ 923678 w 3024708"/>
              <a:gd name="connsiteY26" fmla="*/ 1252624 h 2079242"/>
              <a:gd name="connsiteX27" fmla="*/ 118848 w 3024708"/>
              <a:gd name="connsiteY27" fmla="*/ 2057454 h 2079242"/>
              <a:gd name="connsiteX28" fmla="*/ 110874 w 3024708"/>
              <a:gd name="connsiteY28" fmla="*/ 2079242 h 2079242"/>
              <a:gd name="connsiteX29" fmla="*/ 67992 w 3024708"/>
              <a:gd name="connsiteY29" fmla="*/ 1962082 h 2079242"/>
              <a:gd name="connsiteX30" fmla="*/ 0 w 3024708"/>
              <a:gd name="connsiteY30" fmla="*/ 1512354 h 2079242"/>
              <a:gd name="connsiteX31" fmla="*/ 1207562 w 3024708"/>
              <a:gd name="connsiteY31" fmla="*/ 30726 h 2079242"/>
              <a:gd name="connsiteX32" fmla="*/ 1302630 w 3024708"/>
              <a:gd name="connsiteY32" fmla="*/ 16217 h 2079242"/>
              <a:gd name="connsiteX33" fmla="*/ 1357725 w 3024708"/>
              <a:gd name="connsiteY33" fmla="*/ 7808 h 2079242"/>
              <a:gd name="connsiteX34" fmla="*/ 1512354 w 3024708"/>
              <a:gd name="connsiteY34" fmla="*/ 0 h 20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24708" h="2079242">
                <a:moveTo>
                  <a:pt x="1512354" y="0"/>
                </a:moveTo>
                <a:cubicBezTo>
                  <a:pt x="1877776" y="0"/>
                  <a:pt x="2212928" y="129602"/>
                  <a:pt x="2474352" y="345348"/>
                </a:cubicBezTo>
                <a:lnTo>
                  <a:pt x="2494124" y="363318"/>
                </a:lnTo>
                <a:lnTo>
                  <a:pt x="2581750" y="442958"/>
                </a:lnTo>
                <a:cubicBezTo>
                  <a:pt x="2787012" y="648220"/>
                  <a:pt x="2933545" y="912210"/>
                  <a:pt x="2993982" y="1207562"/>
                </a:cubicBezTo>
                <a:lnTo>
                  <a:pt x="2994847" y="1213231"/>
                </a:lnTo>
                <a:lnTo>
                  <a:pt x="3016900" y="1357725"/>
                </a:lnTo>
                <a:cubicBezTo>
                  <a:pt x="3022063" y="1408566"/>
                  <a:pt x="3024708" y="1460151"/>
                  <a:pt x="3024708" y="1512354"/>
                </a:cubicBezTo>
                <a:cubicBezTo>
                  <a:pt x="3024708" y="1564557"/>
                  <a:pt x="3022063" y="1616143"/>
                  <a:pt x="3016900" y="1666983"/>
                </a:cubicBezTo>
                <a:lnTo>
                  <a:pt x="2998198" y="1789527"/>
                </a:lnTo>
                <a:lnTo>
                  <a:pt x="2993982" y="1817146"/>
                </a:lnTo>
                <a:cubicBezTo>
                  <a:pt x="2983910" y="1866371"/>
                  <a:pt x="2971445" y="1914726"/>
                  <a:pt x="2956716" y="1962082"/>
                </a:cubicBezTo>
                <a:lnTo>
                  <a:pt x="2913835" y="2079242"/>
                </a:lnTo>
                <a:lnTo>
                  <a:pt x="2905860" y="2057454"/>
                </a:lnTo>
                <a:cubicBezTo>
                  <a:pt x="2867595" y="1966986"/>
                  <a:pt x="2820778" y="1881016"/>
                  <a:pt x="2766422" y="1800559"/>
                </a:cubicBezTo>
                <a:lnTo>
                  <a:pt x="2704676" y="1717987"/>
                </a:lnTo>
                <a:lnTo>
                  <a:pt x="2679360" y="1684132"/>
                </a:lnTo>
                <a:cubicBezTo>
                  <a:pt x="2648539" y="1646786"/>
                  <a:pt x="2615960" y="1610945"/>
                  <a:pt x="2581750" y="1576734"/>
                </a:cubicBezTo>
                <a:lnTo>
                  <a:pt x="2494124" y="1497094"/>
                </a:lnTo>
                <a:lnTo>
                  <a:pt x="2474352" y="1479124"/>
                </a:lnTo>
                <a:cubicBezTo>
                  <a:pt x="2362313" y="1386662"/>
                  <a:pt x="2236732" y="1310021"/>
                  <a:pt x="2101030" y="1252624"/>
                </a:cubicBezTo>
                <a:lnTo>
                  <a:pt x="1993400" y="1213231"/>
                </a:lnTo>
                <a:lnTo>
                  <a:pt x="1962082" y="1201768"/>
                </a:lnTo>
                <a:cubicBezTo>
                  <a:pt x="1820013" y="1157581"/>
                  <a:pt x="1668964" y="1133776"/>
                  <a:pt x="1512354" y="1133776"/>
                </a:cubicBezTo>
                <a:cubicBezTo>
                  <a:pt x="1355745" y="1133776"/>
                  <a:pt x="1204695" y="1157581"/>
                  <a:pt x="1062626" y="1201768"/>
                </a:cubicBezTo>
                <a:lnTo>
                  <a:pt x="1008139" y="1221711"/>
                </a:lnTo>
                <a:lnTo>
                  <a:pt x="923678" y="1252624"/>
                </a:lnTo>
                <a:cubicBezTo>
                  <a:pt x="561807" y="1405683"/>
                  <a:pt x="271907" y="1695583"/>
                  <a:pt x="118848" y="2057454"/>
                </a:cubicBezTo>
                <a:lnTo>
                  <a:pt x="110874" y="2079242"/>
                </a:lnTo>
                <a:lnTo>
                  <a:pt x="67992" y="1962082"/>
                </a:lnTo>
                <a:cubicBezTo>
                  <a:pt x="23805" y="1820013"/>
                  <a:pt x="0" y="1668964"/>
                  <a:pt x="0" y="1512354"/>
                </a:cubicBezTo>
                <a:cubicBezTo>
                  <a:pt x="0" y="781510"/>
                  <a:pt x="518408" y="171747"/>
                  <a:pt x="1207562" y="30726"/>
                </a:cubicBezTo>
                <a:lnTo>
                  <a:pt x="1302630" y="16217"/>
                </a:lnTo>
                <a:lnTo>
                  <a:pt x="1357725" y="7808"/>
                </a:lnTo>
                <a:cubicBezTo>
                  <a:pt x="1408566" y="2645"/>
                  <a:pt x="1460151" y="0"/>
                  <a:pt x="1512354" y="0"/>
                </a:cubicBezTo>
                <a:close/>
              </a:path>
            </a:pathLst>
          </a:custGeom>
          <a:solidFill>
            <a:srgbClr val="71D261"/>
          </a:solidFill>
          <a:ln>
            <a:solidFill>
              <a:srgbClr val="79D65B"/>
            </a:solidFill>
          </a:ln>
          <a:effectLst>
            <a:outerShdw blurRad="190500" dist="190500" dir="19200000" algn="ctr" rotWithShape="0">
              <a:srgbClr val="000000">
                <a:alpha val="55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4C94011-028B-55A3-7FDB-3976C287A363}"/>
              </a:ext>
            </a:extLst>
          </p:cNvPr>
          <p:cNvSpPr/>
          <p:nvPr/>
        </p:nvSpPr>
        <p:spPr>
          <a:xfrm rot="10166189">
            <a:off x="11200560" y="-3105567"/>
            <a:ext cx="2027886" cy="2256368"/>
          </a:xfrm>
          <a:custGeom>
            <a:avLst/>
            <a:gdLst>
              <a:gd name="connsiteX0" fmla="*/ 1191494 w 2703848"/>
              <a:gd name="connsiteY0" fmla="*/ 0 h 3008491"/>
              <a:gd name="connsiteX1" fmla="*/ 2358500 w 2703848"/>
              <a:gd name="connsiteY1" fmla="*/ 550356 h 3008491"/>
              <a:gd name="connsiteX2" fmla="*/ 2382988 w 2703848"/>
              <a:gd name="connsiteY2" fmla="*/ 583104 h 3008491"/>
              <a:gd name="connsiteX3" fmla="*/ 2445562 w 2703848"/>
              <a:gd name="connsiteY3" fmla="*/ 666783 h 3008491"/>
              <a:gd name="connsiteX4" fmla="*/ 2703848 w 2703848"/>
              <a:gd name="connsiteY4" fmla="*/ 1512354 h 3008491"/>
              <a:gd name="connsiteX5" fmla="*/ 2696040 w 2703848"/>
              <a:gd name="connsiteY5" fmla="*/ 1666983 h 3008491"/>
              <a:gd name="connsiteX6" fmla="*/ 2677479 w 2703848"/>
              <a:gd name="connsiteY6" fmla="*/ 1788598 h 3008491"/>
              <a:gd name="connsiteX7" fmla="*/ 2673122 w 2703848"/>
              <a:gd name="connsiteY7" fmla="*/ 1817146 h 3008491"/>
              <a:gd name="connsiteX8" fmla="*/ 2260890 w 2703848"/>
              <a:gd name="connsiteY8" fmla="*/ 2581750 h 3008491"/>
              <a:gd name="connsiteX9" fmla="*/ 2189516 w 2703848"/>
              <a:gd name="connsiteY9" fmla="*/ 2646620 h 3008491"/>
              <a:gd name="connsiteX10" fmla="*/ 2153492 w 2703848"/>
              <a:gd name="connsiteY10" fmla="*/ 2679360 h 3008491"/>
              <a:gd name="connsiteX11" fmla="*/ 1780170 w 2703848"/>
              <a:gd name="connsiteY11" fmla="*/ 2905860 h 3008491"/>
              <a:gd name="connsiteX12" fmla="*/ 1695709 w 2703848"/>
              <a:gd name="connsiteY12" fmla="*/ 2936773 h 3008491"/>
              <a:gd name="connsiteX13" fmla="*/ 1641222 w 2703848"/>
              <a:gd name="connsiteY13" fmla="*/ 2956716 h 3008491"/>
              <a:gd name="connsiteX14" fmla="*/ 1496286 w 2703848"/>
              <a:gd name="connsiteY14" fmla="*/ 2993982 h 3008491"/>
              <a:gd name="connsiteX15" fmla="*/ 1401218 w 2703848"/>
              <a:gd name="connsiteY15" fmla="*/ 3008491 h 3008491"/>
              <a:gd name="connsiteX16" fmla="*/ 1463792 w 2703848"/>
              <a:gd name="connsiteY16" fmla="*/ 2924812 h 3008491"/>
              <a:gd name="connsiteX17" fmla="*/ 1603230 w 2703848"/>
              <a:gd name="connsiteY17" fmla="*/ 2667917 h 3008491"/>
              <a:gd name="connsiteX18" fmla="*/ 1611205 w 2703848"/>
              <a:gd name="connsiteY18" fmla="*/ 2646129 h 3008491"/>
              <a:gd name="connsiteX19" fmla="*/ 1654086 w 2703848"/>
              <a:gd name="connsiteY19" fmla="*/ 2528969 h 3008491"/>
              <a:gd name="connsiteX20" fmla="*/ 1691352 w 2703848"/>
              <a:gd name="connsiteY20" fmla="*/ 2384033 h 3008491"/>
              <a:gd name="connsiteX21" fmla="*/ 1695568 w 2703848"/>
              <a:gd name="connsiteY21" fmla="*/ 2356414 h 3008491"/>
              <a:gd name="connsiteX22" fmla="*/ 1714270 w 2703848"/>
              <a:gd name="connsiteY22" fmla="*/ 2233870 h 3008491"/>
              <a:gd name="connsiteX23" fmla="*/ 1722078 w 2703848"/>
              <a:gd name="connsiteY23" fmla="*/ 2079241 h 3008491"/>
              <a:gd name="connsiteX24" fmla="*/ 1714270 w 2703848"/>
              <a:gd name="connsiteY24" fmla="*/ 1924612 h 3008491"/>
              <a:gd name="connsiteX25" fmla="*/ 1692217 w 2703848"/>
              <a:gd name="connsiteY25" fmla="*/ 1780118 h 3008491"/>
              <a:gd name="connsiteX26" fmla="*/ 1691352 w 2703848"/>
              <a:gd name="connsiteY26" fmla="*/ 1774449 h 3008491"/>
              <a:gd name="connsiteX27" fmla="*/ 1279120 w 2703848"/>
              <a:gd name="connsiteY27" fmla="*/ 1009845 h 3008491"/>
              <a:gd name="connsiteX28" fmla="*/ 1191494 w 2703848"/>
              <a:gd name="connsiteY28" fmla="*/ 930205 h 3008491"/>
              <a:gd name="connsiteX29" fmla="*/ 1171722 w 2703848"/>
              <a:gd name="connsiteY29" fmla="*/ 912235 h 3008491"/>
              <a:gd name="connsiteX30" fmla="*/ 209724 w 2703848"/>
              <a:gd name="connsiteY30" fmla="*/ 566887 h 3008491"/>
              <a:gd name="connsiteX31" fmla="*/ 55095 w 2703848"/>
              <a:gd name="connsiteY31" fmla="*/ 574695 h 3008491"/>
              <a:gd name="connsiteX32" fmla="*/ 0 w 2703848"/>
              <a:gd name="connsiteY32" fmla="*/ 583104 h 3008491"/>
              <a:gd name="connsiteX33" fmla="*/ 24488 w 2703848"/>
              <a:gd name="connsiteY33" fmla="*/ 550356 h 3008491"/>
              <a:gd name="connsiteX34" fmla="*/ 1191494 w 2703848"/>
              <a:gd name="connsiteY34" fmla="*/ 0 h 300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03848" h="3008491">
                <a:moveTo>
                  <a:pt x="1191494" y="0"/>
                </a:moveTo>
                <a:cubicBezTo>
                  <a:pt x="1661322" y="0"/>
                  <a:pt x="2081112" y="214240"/>
                  <a:pt x="2358500" y="550356"/>
                </a:cubicBezTo>
                <a:lnTo>
                  <a:pt x="2382988" y="583104"/>
                </a:lnTo>
                <a:lnTo>
                  <a:pt x="2445562" y="666783"/>
                </a:lnTo>
                <a:cubicBezTo>
                  <a:pt x="2608630" y="908156"/>
                  <a:pt x="2703848" y="1199135"/>
                  <a:pt x="2703848" y="1512354"/>
                </a:cubicBezTo>
                <a:cubicBezTo>
                  <a:pt x="2703848" y="1564557"/>
                  <a:pt x="2701203" y="1616143"/>
                  <a:pt x="2696040" y="1666983"/>
                </a:cubicBezTo>
                <a:lnTo>
                  <a:pt x="2677479" y="1788598"/>
                </a:lnTo>
                <a:lnTo>
                  <a:pt x="2673122" y="1817146"/>
                </a:lnTo>
                <a:cubicBezTo>
                  <a:pt x="2612685" y="2112498"/>
                  <a:pt x="2466152" y="2376488"/>
                  <a:pt x="2260890" y="2581750"/>
                </a:cubicBezTo>
                <a:lnTo>
                  <a:pt x="2189516" y="2646620"/>
                </a:lnTo>
                <a:lnTo>
                  <a:pt x="2153492" y="2679360"/>
                </a:lnTo>
                <a:cubicBezTo>
                  <a:pt x="2041453" y="2771823"/>
                  <a:pt x="1915872" y="2848463"/>
                  <a:pt x="1780170" y="2905860"/>
                </a:cubicBezTo>
                <a:lnTo>
                  <a:pt x="1695709" y="2936773"/>
                </a:lnTo>
                <a:lnTo>
                  <a:pt x="1641222" y="2956716"/>
                </a:lnTo>
                <a:cubicBezTo>
                  <a:pt x="1593866" y="2971445"/>
                  <a:pt x="1545512" y="2983910"/>
                  <a:pt x="1496286" y="2993982"/>
                </a:cubicBezTo>
                <a:lnTo>
                  <a:pt x="1401218" y="3008491"/>
                </a:lnTo>
                <a:lnTo>
                  <a:pt x="1463792" y="2924812"/>
                </a:lnTo>
                <a:cubicBezTo>
                  <a:pt x="1518148" y="2844355"/>
                  <a:pt x="1564965" y="2758385"/>
                  <a:pt x="1603230" y="2667917"/>
                </a:cubicBezTo>
                <a:lnTo>
                  <a:pt x="1611205" y="2646129"/>
                </a:lnTo>
                <a:lnTo>
                  <a:pt x="1654086" y="2528969"/>
                </a:lnTo>
                <a:cubicBezTo>
                  <a:pt x="1668815" y="2481613"/>
                  <a:pt x="1681280" y="2433258"/>
                  <a:pt x="1691352" y="2384033"/>
                </a:cubicBezTo>
                <a:lnTo>
                  <a:pt x="1695568" y="2356414"/>
                </a:lnTo>
                <a:lnTo>
                  <a:pt x="1714270" y="2233870"/>
                </a:lnTo>
                <a:cubicBezTo>
                  <a:pt x="1719433" y="2183030"/>
                  <a:pt x="1722078" y="2131444"/>
                  <a:pt x="1722078" y="2079241"/>
                </a:cubicBezTo>
                <a:cubicBezTo>
                  <a:pt x="1722078" y="2027038"/>
                  <a:pt x="1719433" y="1975453"/>
                  <a:pt x="1714270" y="1924612"/>
                </a:cubicBezTo>
                <a:lnTo>
                  <a:pt x="1692217" y="1780118"/>
                </a:lnTo>
                <a:lnTo>
                  <a:pt x="1691352" y="1774449"/>
                </a:lnTo>
                <a:cubicBezTo>
                  <a:pt x="1630915" y="1479097"/>
                  <a:pt x="1484382" y="1215107"/>
                  <a:pt x="1279120" y="1009845"/>
                </a:cubicBezTo>
                <a:lnTo>
                  <a:pt x="1191494" y="930205"/>
                </a:lnTo>
                <a:lnTo>
                  <a:pt x="1171722" y="912235"/>
                </a:lnTo>
                <a:cubicBezTo>
                  <a:pt x="910298" y="696489"/>
                  <a:pt x="575146" y="566887"/>
                  <a:pt x="209724" y="566887"/>
                </a:cubicBezTo>
                <a:cubicBezTo>
                  <a:pt x="157521" y="566887"/>
                  <a:pt x="105936" y="569532"/>
                  <a:pt x="55095" y="574695"/>
                </a:cubicBezTo>
                <a:lnTo>
                  <a:pt x="0" y="583104"/>
                </a:lnTo>
                <a:lnTo>
                  <a:pt x="24488" y="550356"/>
                </a:lnTo>
                <a:cubicBezTo>
                  <a:pt x="301876" y="214240"/>
                  <a:pt x="721666" y="0"/>
                  <a:pt x="1191494" y="0"/>
                </a:cubicBezTo>
                <a:close/>
              </a:path>
            </a:pathLst>
          </a:custGeom>
          <a:solidFill>
            <a:srgbClr val="99FF33"/>
          </a:solidFill>
          <a:ln>
            <a:solidFill>
              <a:srgbClr val="99FF33"/>
            </a:solidFill>
          </a:ln>
          <a:effectLst>
            <a:glow>
              <a:schemeClr val="accent1">
                <a:alpha val="40000"/>
              </a:schemeClr>
            </a:glow>
            <a:outerShdw blurRad="190500" dist="190500" dir="1200000" algn="ctr" rotWithShape="0">
              <a:srgbClr val="000000">
                <a:alpha val="55000"/>
              </a:srgbClr>
            </a:outerShdw>
            <a:softEdge rad="0"/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US" sz="1050"/>
          </a:p>
        </p:txBody>
      </p:sp>
      <p:sp>
        <p:nvSpPr>
          <p:cNvPr id="16" name="Google Shape;265;p29">
            <a:extLst>
              <a:ext uri="{FF2B5EF4-FFF2-40B4-BE49-F238E27FC236}">
                <a16:creationId xmlns:a16="http://schemas.microsoft.com/office/drawing/2014/main" id="{1A297AB2-F154-947F-1030-1040B177066F}"/>
              </a:ext>
            </a:extLst>
          </p:cNvPr>
          <p:cNvSpPr/>
          <p:nvPr/>
        </p:nvSpPr>
        <p:spPr>
          <a:xfrm>
            <a:off x="6748042" y="4722128"/>
            <a:ext cx="2268398" cy="25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chivo SemiBold"/>
              <a:buNone/>
            </a:pPr>
            <a:r>
              <a:rPr lang="en-US" sz="1600" i="0" u="none" strike="noStrike" cap="none" dirty="0">
                <a:gradFill>
                  <a:gsLst>
                    <a:gs pos="71000">
                      <a:srgbClr val="79D65B"/>
                    </a:gs>
                    <a:gs pos="100000">
                      <a:srgbClr val="0A9CAB"/>
                    </a:gs>
                  </a:gsLst>
                  <a:lin ang="10800000" scaled="1"/>
                </a:gradFill>
                <a:latin typeface="Berlin Sans FB Demi" panose="020E0802020502020306" pitchFamily="34" charset="0"/>
                <a:ea typeface="ADLaM Display" panose="02010000000000000000" pitchFamily="2" charset="0"/>
                <a:cs typeface="ADLaM Display" panose="02010000000000000000" pitchFamily="2" charset="0"/>
                <a:sym typeface="Calibri"/>
              </a:rPr>
              <a:t>02</a:t>
            </a:r>
            <a:endParaRPr sz="1600" i="0" u="none" strike="noStrike" cap="none" dirty="0">
              <a:gradFill>
                <a:gsLst>
                  <a:gs pos="71000">
                    <a:srgbClr val="79D65B"/>
                  </a:gs>
                  <a:gs pos="100000">
                    <a:srgbClr val="0A9CAB"/>
                  </a:gs>
                </a:gsLst>
                <a:lin ang="10800000" scaled="1"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" name="Picture 39" descr="A green and blue planet&#10;&#10;AI-generated content may be incorrect.">
            <a:extLst>
              <a:ext uri="{FF2B5EF4-FFF2-40B4-BE49-F238E27FC236}">
                <a16:creationId xmlns:a16="http://schemas.microsoft.com/office/drawing/2014/main" id="{EB7AC1E1-3788-AC5A-AEEB-63B20A4E0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7368" y="-1968689"/>
            <a:ext cx="435631" cy="435631"/>
          </a:xfrm>
          <a:prstGeom prst="rect">
            <a:avLst/>
          </a:prstGeom>
        </p:spPr>
      </p:pic>
      <p:sp>
        <p:nvSpPr>
          <p:cNvPr id="59" name="Google Shape;228;p29">
            <a:extLst>
              <a:ext uri="{FF2B5EF4-FFF2-40B4-BE49-F238E27FC236}">
                <a16:creationId xmlns:a16="http://schemas.microsoft.com/office/drawing/2014/main" id="{D60E7818-B496-BCC3-B8E0-D8416AD7F878}"/>
              </a:ext>
            </a:extLst>
          </p:cNvPr>
          <p:cNvSpPr/>
          <p:nvPr/>
        </p:nvSpPr>
        <p:spPr>
          <a:xfrm>
            <a:off x="1500189" y="1284090"/>
            <a:ext cx="3400425" cy="207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61" name="Google Shape;230;p29">
            <a:extLst>
              <a:ext uri="{FF2B5EF4-FFF2-40B4-BE49-F238E27FC236}">
                <a16:creationId xmlns:a16="http://schemas.microsoft.com/office/drawing/2014/main" id="{671DA834-9D98-D003-FFE1-312E321BD048}"/>
              </a:ext>
            </a:extLst>
          </p:cNvPr>
          <p:cNvSpPr/>
          <p:nvPr/>
        </p:nvSpPr>
        <p:spPr>
          <a:xfrm>
            <a:off x="1500189" y="2191347"/>
            <a:ext cx="2782575" cy="116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193" name="Google Shape;234;p29">
            <a:extLst>
              <a:ext uri="{FF2B5EF4-FFF2-40B4-BE49-F238E27FC236}">
                <a16:creationId xmlns:a16="http://schemas.microsoft.com/office/drawing/2014/main" id="{44AD0AA9-CFB2-924A-C5B0-89C2E7E3DD5C}"/>
              </a:ext>
            </a:extLst>
          </p:cNvPr>
          <p:cNvSpPr/>
          <p:nvPr/>
        </p:nvSpPr>
        <p:spPr>
          <a:xfrm>
            <a:off x="1500189" y="2634258"/>
            <a:ext cx="2782575" cy="27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196" name="Google Shape;237;p29">
            <a:extLst>
              <a:ext uri="{FF2B5EF4-FFF2-40B4-BE49-F238E27FC236}">
                <a16:creationId xmlns:a16="http://schemas.microsoft.com/office/drawing/2014/main" id="{50B81439-44F8-DE7D-48FC-29712B1830EC}"/>
              </a:ext>
            </a:extLst>
          </p:cNvPr>
          <p:cNvSpPr/>
          <p:nvPr/>
        </p:nvSpPr>
        <p:spPr>
          <a:xfrm>
            <a:off x="1500189" y="3077171"/>
            <a:ext cx="2782575" cy="27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6" tIns="25706" rIns="25706" bIns="25706" anchor="ctr" anchorCtr="0">
            <a:noAutofit/>
          </a:bodyPr>
          <a:lstStyle/>
          <a:p>
            <a:endParaRPr sz="1050"/>
          </a:p>
        </p:txBody>
      </p:sp>
      <p:sp>
        <p:nvSpPr>
          <p:cNvPr id="11" name="Google Shape;229;p29">
            <a:extLst>
              <a:ext uri="{FF2B5EF4-FFF2-40B4-BE49-F238E27FC236}">
                <a16:creationId xmlns:a16="http://schemas.microsoft.com/office/drawing/2014/main" id="{0407923C-09B3-9011-26C2-FA3039B0DF02}"/>
              </a:ext>
            </a:extLst>
          </p:cNvPr>
          <p:cNvSpPr/>
          <p:nvPr/>
        </p:nvSpPr>
        <p:spPr>
          <a:xfrm>
            <a:off x="4297658" y="1486427"/>
            <a:ext cx="4416312" cy="3257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None/>
            </a:pPr>
            <a:r>
              <a:rPr lang="en-US" sz="1200" b="1" dirty="0"/>
              <a:t>🎓 Credentials:</a:t>
            </a:r>
            <a:r>
              <a:rPr lang="ro-RO" sz="1200" b="1" dirty="0"/>
              <a:t> </a:t>
            </a:r>
            <a:r>
              <a:rPr lang="en-US" sz="1200" dirty="0"/>
              <a:t>Cybersecurity MSc | Researcher in Green Energy Systems | Blockchain Developer</a:t>
            </a:r>
            <a:endParaRPr lang="ro-RO" sz="1200" dirty="0"/>
          </a:p>
          <a:p>
            <a:pPr>
              <a:buNone/>
            </a:pPr>
            <a:endParaRPr lang="ro-RO" sz="1200" b="1" dirty="0"/>
          </a:p>
          <a:p>
            <a:pPr>
              <a:buNone/>
            </a:pPr>
            <a:r>
              <a:rPr lang="en-US" sz="1200" b="1" dirty="0"/>
              <a:t>🛠️ Built From Scratch:</a:t>
            </a:r>
            <a:r>
              <a:rPr lang="ro-RO" sz="1200" b="1" dirty="0"/>
              <a:t> </a:t>
            </a:r>
            <a:r>
              <a:rPr lang="en-US" sz="1200" dirty="0"/>
              <a:t>Designed, coded, and deployed the entire </a:t>
            </a:r>
            <a:r>
              <a:rPr lang="en-US" sz="1200" dirty="0" err="1">
                <a:gradFill>
                  <a:gsLst>
                    <a:gs pos="0">
                      <a:srgbClr val="29878F"/>
                    </a:gs>
                    <a:gs pos="88000">
                      <a:srgbClr val="51AF75"/>
                    </a:gs>
                    <a:gs pos="98000">
                      <a:srgbClr val="79D65B"/>
                    </a:gs>
                  </a:gsLst>
                  <a:lin ang="10800000" scaled="1"/>
                </a:gradFill>
                <a:latin typeface="Archivo ExtraBold"/>
                <a:ea typeface="Calibri"/>
                <a:cs typeface="Archivo ExtraBold"/>
              </a:rPr>
              <a:t>GreenGait</a:t>
            </a:r>
            <a:r>
              <a:rPr lang="en-US" sz="1200" dirty="0">
                <a:gradFill>
                  <a:gsLst>
                    <a:gs pos="0">
                      <a:srgbClr val="29878F"/>
                    </a:gs>
                    <a:gs pos="88000">
                      <a:srgbClr val="51AF75"/>
                    </a:gs>
                    <a:gs pos="98000">
                      <a:srgbClr val="79D65B"/>
                    </a:gs>
                  </a:gsLst>
                  <a:lin ang="10800000" scaled="1"/>
                </a:gradFill>
                <a:latin typeface="Archivo ExtraBold"/>
                <a:ea typeface="Calibri"/>
                <a:cs typeface="Archivo ExtraBold"/>
              </a:rPr>
              <a:t> </a:t>
            </a:r>
            <a:r>
              <a:rPr lang="en-US" sz="1200" dirty="0"/>
              <a:t>MVP</a:t>
            </a:r>
            <a:endParaRPr lang="ro-RO" sz="1200" dirty="0"/>
          </a:p>
          <a:p>
            <a:pPr>
              <a:buNone/>
            </a:pPr>
            <a:endParaRPr lang="ro-RO" sz="1200" b="1" dirty="0"/>
          </a:p>
          <a:p>
            <a:pPr>
              <a:buNone/>
            </a:pPr>
            <a:r>
              <a:rPr lang="en-US" sz="1200" b="1" dirty="0"/>
              <a:t>💡 Why Me:</a:t>
            </a:r>
            <a:r>
              <a:rPr lang="ro-RO" sz="1200" b="1" dirty="0"/>
              <a:t> </a:t>
            </a:r>
            <a:r>
              <a:rPr lang="en-US" sz="1200" b="1" dirty="0"/>
              <a:t>“Founder with deep-tech expertise across IoT, blockchain, and sustainability — building with purpose and speed.”</a:t>
            </a:r>
            <a:endParaRPr lang="ro-RO" sz="1200" b="1" dirty="0"/>
          </a:p>
          <a:p>
            <a:pPr>
              <a:buNone/>
            </a:pPr>
            <a:endParaRPr lang="ro-RO" sz="1200" b="1" dirty="0"/>
          </a:p>
          <a:p>
            <a:pPr>
              <a:buNone/>
            </a:pPr>
            <a:r>
              <a:rPr lang="en-US" sz="1200" dirty="0"/>
              <a:t>🔮</a:t>
            </a:r>
            <a:r>
              <a:rPr lang="en-US" sz="1200" b="1" dirty="0"/>
              <a:t>Planned Talent Pipeline</a:t>
            </a:r>
            <a:r>
              <a:rPr lang="en-US" sz="1200" dirty="0"/>
              <a:t>: I’ve already identified key collaborators and technical talent to join the </a:t>
            </a:r>
            <a:r>
              <a:rPr lang="en-US" sz="1200" dirty="0" err="1">
                <a:gradFill>
                  <a:gsLst>
                    <a:gs pos="0">
                      <a:srgbClr val="29878F"/>
                    </a:gs>
                    <a:gs pos="88000">
                      <a:srgbClr val="51AF75"/>
                    </a:gs>
                    <a:gs pos="98000">
                      <a:srgbClr val="79D65B"/>
                    </a:gs>
                  </a:gsLst>
                  <a:lin ang="10800000" scaled="1"/>
                </a:gradFill>
                <a:latin typeface="Archivo ExtraBold"/>
                <a:ea typeface="Calibri"/>
                <a:cs typeface="Archivo ExtraBold"/>
              </a:rPr>
              <a:t>GreenGait</a:t>
            </a:r>
            <a:r>
              <a:rPr lang="en-US" sz="1200" dirty="0">
                <a:gradFill>
                  <a:gsLst>
                    <a:gs pos="0">
                      <a:srgbClr val="29878F"/>
                    </a:gs>
                    <a:gs pos="88000">
                      <a:srgbClr val="51AF75"/>
                    </a:gs>
                    <a:gs pos="98000">
                      <a:srgbClr val="79D65B"/>
                    </a:gs>
                  </a:gsLst>
                  <a:lin ang="10800000" scaled="1"/>
                </a:gradFill>
                <a:latin typeface="Archivo ExtraBold"/>
                <a:ea typeface="Calibri"/>
                <a:cs typeface="Archivo ExtraBold"/>
              </a:rPr>
              <a:t> </a:t>
            </a:r>
            <a:r>
              <a:rPr lang="en-US" sz="1200" dirty="0"/>
              <a:t>journey post-selection — ensuring we scale with trust and aligned vision.</a:t>
            </a:r>
            <a:endParaRPr lang="ro-RO" sz="1200" dirty="0"/>
          </a:p>
          <a:p>
            <a:pPr>
              <a:buNone/>
            </a:pPr>
            <a:endParaRPr lang="ro-RO" sz="1200" b="1" dirty="0"/>
          </a:p>
          <a:p>
            <a:pPr>
              <a:buNone/>
            </a:pPr>
            <a:endParaRPr lang="en-US" sz="1200" b="1" dirty="0"/>
          </a:p>
        </p:txBody>
      </p:sp>
      <p:pic>
        <p:nvPicPr>
          <p:cNvPr id="12" name="Picture 11" descr="A pink brain with black background&#10;&#10;AI-generated content may be incorrect.">
            <a:extLst>
              <a:ext uri="{FF2B5EF4-FFF2-40B4-BE49-F238E27FC236}">
                <a16:creationId xmlns:a16="http://schemas.microsoft.com/office/drawing/2014/main" id="{61B36A69-815D-AF07-4076-0739C1621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7102" y="25937"/>
            <a:ext cx="470687" cy="470687"/>
          </a:xfrm>
          <a:prstGeom prst="rect">
            <a:avLst/>
          </a:prstGeom>
        </p:spPr>
      </p:pic>
      <p:pic>
        <p:nvPicPr>
          <p:cNvPr id="15" name="Picture 14" descr="A person wearing glasses and smiling&#10;&#10;AI-generated content may be incorrect.">
            <a:extLst>
              <a:ext uri="{FF2B5EF4-FFF2-40B4-BE49-F238E27FC236}">
                <a16:creationId xmlns:a16="http://schemas.microsoft.com/office/drawing/2014/main" id="{9C466DD8-B217-850C-A83A-3CA45E9AA1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6" t="4582" r="8656" b="12006"/>
          <a:stretch/>
        </p:blipFill>
        <p:spPr>
          <a:xfrm>
            <a:off x="619061" y="1183147"/>
            <a:ext cx="2709261" cy="265152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Google Shape;229;p29">
            <a:extLst>
              <a:ext uri="{FF2B5EF4-FFF2-40B4-BE49-F238E27FC236}">
                <a16:creationId xmlns:a16="http://schemas.microsoft.com/office/drawing/2014/main" id="{79D94E2A-D8E2-59FB-BCEA-4F55241F49E0}"/>
              </a:ext>
            </a:extLst>
          </p:cNvPr>
          <p:cNvSpPr/>
          <p:nvPr/>
        </p:nvSpPr>
        <p:spPr>
          <a:xfrm>
            <a:off x="578378" y="3802269"/>
            <a:ext cx="2735050" cy="520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None/>
            </a:pPr>
            <a:r>
              <a:rPr lang="en-US" sz="1800" dirty="0">
                <a:gradFill>
                  <a:gsLst>
                    <a:gs pos="0">
                      <a:srgbClr val="29878F"/>
                    </a:gs>
                    <a:gs pos="88000">
                      <a:srgbClr val="51AF75"/>
                    </a:gs>
                    <a:gs pos="98000">
                      <a:srgbClr val="79D65B"/>
                    </a:gs>
                  </a:gsLst>
                  <a:lin ang="10800000" scaled="1"/>
                </a:gradFill>
                <a:latin typeface="Archivo ExtraBold"/>
                <a:ea typeface="Calibri"/>
                <a:cs typeface="Archivo ExtraBold"/>
              </a:rPr>
              <a:t>Robert Pan</a:t>
            </a:r>
            <a:r>
              <a:rPr lang="ro-RO" sz="1800" dirty="0">
                <a:gradFill>
                  <a:gsLst>
                    <a:gs pos="0">
                      <a:srgbClr val="29878F"/>
                    </a:gs>
                    <a:gs pos="88000">
                      <a:srgbClr val="51AF75"/>
                    </a:gs>
                    <a:gs pos="98000">
                      <a:srgbClr val="79D65B"/>
                    </a:gs>
                  </a:gsLst>
                  <a:lin ang="10800000" scaled="1"/>
                </a:gradFill>
                <a:latin typeface="Archivo ExtraBold"/>
                <a:ea typeface="Calibri"/>
                <a:cs typeface="Archivo ExtraBold"/>
              </a:rPr>
              <a:t>ț</a:t>
            </a:r>
            <a:r>
              <a:rPr lang="en-US" sz="1800" dirty="0">
                <a:gradFill>
                  <a:gsLst>
                    <a:gs pos="0">
                      <a:srgbClr val="29878F"/>
                    </a:gs>
                    <a:gs pos="88000">
                      <a:srgbClr val="51AF75"/>
                    </a:gs>
                    <a:gs pos="98000">
                      <a:srgbClr val="79D65B"/>
                    </a:gs>
                  </a:gsLst>
                  <a:lin ang="10800000" scaled="1"/>
                </a:gradFill>
                <a:latin typeface="Archivo ExtraBold"/>
                <a:ea typeface="Calibri"/>
                <a:cs typeface="Archivo ExtraBold"/>
              </a:rPr>
              <a:t>a </a:t>
            </a:r>
            <a:endParaRPr lang="ro-RO" sz="1800" dirty="0">
              <a:gradFill>
                <a:gsLst>
                  <a:gs pos="0">
                    <a:srgbClr val="29878F"/>
                  </a:gs>
                  <a:gs pos="88000">
                    <a:srgbClr val="51AF75"/>
                  </a:gs>
                  <a:gs pos="98000">
                    <a:srgbClr val="79D65B"/>
                  </a:gs>
                </a:gsLst>
                <a:lin ang="10800000" scaled="1"/>
              </a:gradFill>
              <a:latin typeface="Archivo ExtraBold"/>
              <a:ea typeface="Calibri"/>
              <a:cs typeface="Archivo ExtraBold"/>
            </a:endParaRPr>
          </a:p>
          <a:p>
            <a:pPr algn="ctr">
              <a:buNone/>
            </a:pPr>
            <a:r>
              <a:rPr lang="en-US" sz="1800" dirty="0">
                <a:gradFill>
                  <a:gsLst>
                    <a:gs pos="0">
                      <a:srgbClr val="29878F"/>
                    </a:gs>
                    <a:gs pos="88000">
                      <a:srgbClr val="51AF75"/>
                    </a:gs>
                    <a:gs pos="98000">
                      <a:srgbClr val="79D65B"/>
                    </a:gs>
                  </a:gsLst>
                  <a:lin ang="10800000" scaled="1"/>
                </a:gradFill>
                <a:latin typeface="Archivo ExtraBold"/>
                <a:ea typeface="Calibri"/>
                <a:cs typeface="Archivo ExtraBold"/>
              </a:rPr>
              <a:t>Founder &amp; Builder</a:t>
            </a:r>
          </a:p>
        </p:txBody>
      </p:sp>
      <p:sp>
        <p:nvSpPr>
          <p:cNvPr id="10" name="Google Shape;229;p29">
            <a:extLst>
              <a:ext uri="{FF2B5EF4-FFF2-40B4-BE49-F238E27FC236}">
                <a16:creationId xmlns:a16="http://schemas.microsoft.com/office/drawing/2014/main" id="{5D7949AB-9238-C3D6-8672-14A6EDFB51D8}"/>
              </a:ext>
            </a:extLst>
          </p:cNvPr>
          <p:cNvSpPr/>
          <p:nvPr/>
        </p:nvSpPr>
        <p:spPr>
          <a:xfrm>
            <a:off x="458246" y="388579"/>
            <a:ext cx="3317386" cy="5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3000"/>
            </a:pPr>
            <a:r>
              <a:rPr lang="en-US" sz="2400" dirty="0">
                <a:solidFill>
                  <a:schemeClr val="bg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Team &amp; Edge</a:t>
            </a:r>
            <a:endParaRPr lang="en-US" sz="24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29;p29">
            <a:extLst>
              <a:ext uri="{FF2B5EF4-FFF2-40B4-BE49-F238E27FC236}">
                <a16:creationId xmlns:a16="http://schemas.microsoft.com/office/drawing/2014/main" id="{9B057B1C-68D4-6AED-D5BA-FB38CF15B607}"/>
              </a:ext>
            </a:extLst>
          </p:cNvPr>
          <p:cNvSpPr/>
          <p:nvPr/>
        </p:nvSpPr>
        <p:spPr>
          <a:xfrm>
            <a:off x="556946" y="1025351"/>
            <a:ext cx="3495600" cy="71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3000"/>
            </a:pPr>
            <a:r>
              <a:rPr lang="en-US" sz="1800" dirty="0">
                <a:gradFill>
                  <a:gsLst>
                    <a:gs pos="0">
                      <a:srgbClr val="29878F"/>
                    </a:gs>
                    <a:gs pos="88000">
                      <a:srgbClr val="51AF75"/>
                    </a:gs>
                    <a:gs pos="98000">
                      <a:srgbClr val="79D65B"/>
                    </a:gs>
                  </a:gsLst>
                  <a:lin ang="10800000" scaled="1"/>
                </a:gradFill>
                <a:latin typeface="Archivo ExtraBold"/>
                <a:ea typeface="Calibri"/>
                <a:cs typeface="Archivo ExtraBold"/>
                <a:sym typeface="Archivo ExtraBold"/>
              </a:rPr>
              <a:t>Team</a:t>
            </a:r>
            <a:endParaRPr lang="en-US" sz="1800" dirty="0">
              <a:gradFill>
                <a:gsLst>
                  <a:gs pos="0">
                    <a:srgbClr val="29878F"/>
                  </a:gs>
                  <a:gs pos="88000">
                    <a:srgbClr val="51AF75"/>
                  </a:gs>
                  <a:gs pos="98000">
                    <a:srgbClr val="79D65B"/>
                  </a:gs>
                </a:gsLst>
                <a:lin ang="10800000" scaled="1"/>
              </a:gra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0394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6A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922</TotalTime>
  <Words>3155</Words>
  <Application>Microsoft Office PowerPoint</Application>
  <PresentationFormat>On-screen Show (16:9)</PresentationFormat>
  <Paragraphs>477</Paragraphs>
  <Slides>23</Slides>
  <Notes>23</Notes>
  <HiddenSlides>0</HiddenSlides>
  <MMClips>4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Inter</vt:lpstr>
      <vt:lpstr>Lato</vt:lpstr>
      <vt:lpstr>Berlin Sans FB Demi</vt:lpstr>
      <vt:lpstr>Montserrat</vt:lpstr>
      <vt:lpstr>Arial</vt:lpstr>
      <vt:lpstr>League Spartan Black</vt:lpstr>
      <vt:lpstr>Archivo SemiBold</vt:lpstr>
      <vt:lpstr>Archivo ExtraBold</vt:lpstr>
      <vt:lpstr>Calibri</vt:lpstr>
      <vt:lpstr>Archivo</vt:lpstr>
      <vt:lpstr>Simple Light</vt:lpstr>
      <vt:lpstr>Focus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Robert Panța</cp:lastModifiedBy>
  <cp:revision>16</cp:revision>
  <dcterms:modified xsi:type="dcterms:W3CDTF">2025-05-15T18:23:13Z</dcterms:modified>
</cp:coreProperties>
</file>